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BFA66-646C-0C70-0A52-6D13E93F5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9F12D-DEA5-B603-D6DA-E6D7F42E10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18E3D-BAC4-DCF8-421C-BD1C113B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58868-8AB9-F13C-0604-BAEC285EA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C8AFF-7C12-4400-6586-1DE6116AC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379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9C858-39E5-CDD2-2A77-A1054FE63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E9B05B-1C44-F548-693A-47671107E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1445C-F439-E189-F81F-EA6AF0565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C5382-2286-5031-6116-437645638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27025-3BC9-B268-AC94-B47739A67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3994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5FAB66-6B1D-45C7-B042-98D17D6E6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0D07B-80B4-F42B-93B7-DB9654A5D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BF9A2-9C16-AC10-C002-5293E1604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8F66C-05FB-E5B7-9A76-B2A330D0A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0734B-B86E-E7E3-DD27-48D1CE608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40504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DF1A-A0EB-2EDE-FD0A-AF455B630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E3C54-4765-1016-E638-091304FA0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4AE39-15AD-4120-D366-77CCF08FF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D5822-953D-D437-FFDD-4D2696B8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5FD43-88E6-8037-AC25-9D6D39660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88826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7932B-1A10-F2BA-60FA-19078F251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137B6-D60E-7EC0-0962-41127A8E3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BCEC0-7510-0F39-3854-265376E3B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5186B-88F3-24EC-75EE-0FFC3D3D1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5BE6A-BF8E-3D4E-4C3B-9CCCF0C7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620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A753D-E794-BC5A-7D65-F0A509AE4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DC196-8991-354B-6298-10C6F1B7BE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865619-5194-CCA6-C96D-6949983272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4E3B3-6830-2421-7490-1F16FE681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AACDA6-55B8-C046-0E96-E9ADEAA80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560BC-E53D-51BC-1309-61D486CAC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9872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C39B2-491E-8920-75DD-5FDB6557B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EFCE62-F949-799A-3BF8-953D4BBB1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43ACE2-9CE8-BEC3-926A-324D0072E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FBFA27-287C-9962-E696-AD990A4E58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9968E6-14C7-DFA4-C6B0-BBACE6BA9F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AC8AD0-EC70-8FCC-439B-785B10D3A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A203CC-8237-FF28-9A75-F45A4D779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A5465B-5E30-1BB4-F050-3109404BD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439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0417C-BE1A-8433-23EA-5DAFD99D1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B7AAE-D2C6-E8A5-460A-4FC1682B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6D71EE-E27A-4CA5-13AB-E0738F2CB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49B028-FC79-62D5-7AE1-3C1A8627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13981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BB7AA2-2E39-D9A2-3AEB-B617702C4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FDA050-4CD4-E3AB-2828-A7807719A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B4CBE-1EB8-11B1-BA9A-148809CDC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0444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EB4E0-AB33-DE0C-DCC8-38A19A18C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FF01A-9C7F-FDA1-986B-09AF8B9A2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82F04-3C9C-E878-8501-14189BDE6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7D7BC-B581-89B1-9394-B02533AA6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56B07F-957F-863B-5B2F-3C69F1452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FD2BEC-D06B-E6AE-675E-629C864C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8200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6CE23-97FB-A374-3535-75E3D06DC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2923FD-289F-D175-94FA-FDA94B6A3D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585261-D0F4-4620-E7E8-C252C3922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6E4A2-1B93-9CA8-11DD-43609A6AF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87A87B-4D68-69A6-FDD4-A3EE05DF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CD81F0-96EA-94E1-8BC9-A72931AEB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3117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33D051-9EA4-7BB4-3083-1ABA51030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D744D-728A-5B96-63A2-64C778E2B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D0735-13C6-D724-3477-4A000F1BE8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3AAD9-1DA9-562B-7799-F497FD710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78251-A51B-0C3E-4595-F820B41AD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926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A7CFAA2-A087-6A5E-DFC0-5F57E54C6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9917" y="0"/>
            <a:ext cx="4100687" cy="3318553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19758822-18B3-5465-7F0C-E934591A9C18}"/>
              </a:ext>
            </a:extLst>
          </p:cNvPr>
          <p:cNvGrpSpPr/>
          <p:nvPr/>
        </p:nvGrpSpPr>
        <p:grpSpPr>
          <a:xfrm>
            <a:off x="260615" y="38248"/>
            <a:ext cx="11760511" cy="6567495"/>
            <a:chOff x="260615" y="38248"/>
            <a:chExt cx="11760511" cy="656749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53A6908-B36A-26B5-3225-B2602469C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06880" y="2997721"/>
              <a:ext cx="4017025" cy="333543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B0E8DF4-8D3A-13FE-FBEA-490866C8B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47323" y="2914431"/>
              <a:ext cx="4573803" cy="368157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C7257CE-562C-1FE9-86AC-0C43AD6A4BD9}"/>
                </a:ext>
              </a:extLst>
            </p:cNvPr>
            <p:cNvSpPr txBox="1"/>
            <p:nvPr/>
          </p:nvSpPr>
          <p:spPr>
            <a:xfrm>
              <a:off x="606538" y="6236411"/>
              <a:ext cx="1140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Supplementary Figure 3: 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Deconvolution of Amide I region of caterpillar protein concentrate</a:t>
              </a:r>
              <a:r>
                <a:rPr lang="en-US" b="1" dirty="0"/>
                <a:t> </a:t>
              </a:r>
              <a:endParaRPr lang="en-ZA" b="1" dirty="0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04C5713-7DD3-DFBB-06FD-880012D55BC0}"/>
                </a:ext>
              </a:extLst>
            </p:cNvPr>
            <p:cNvGrpSpPr/>
            <p:nvPr/>
          </p:nvGrpSpPr>
          <p:grpSpPr>
            <a:xfrm>
              <a:off x="298313" y="38248"/>
              <a:ext cx="4100687" cy="3318553"/>
              <a:chOff x="0" y="-18875"/>
              <a:chExt cx="4100687" cy="3170195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00FE8CC-7364-92A5-3D8F-2BD8466181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18875"/>
                <a:ext cx="4100687" cy="3170195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A66ABFF-372A-3671-83D6-BCB1E34981E6}"/>
                  </a:ext>
                </a:extLst>
              </p:cNvPr>
              <p:cNvSpPr txBox="1"/>
              <p:nvPr/>
            </p:nvSpPr>
            <p:spPr>
              <a:xfrm>
                <a:off x="779709" y="331029"/>
                <a:ext cx="99772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Freeze dried</a:t>
                </a:r>
                <a:endParaRPr lang="en-ZA" sz="1100" b="1" dirty="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7F92DE7-68E1-C93C-B0E6-C31E9B5A1D5F}"/>
                </a:ext>
              </a:extLst>
            </p:cNvPr>
            <p:cNvGrpSpPr/>
            <p:nvPr/>
          </p:nvGrpSpPr>
          <p:grpSpPr>
            <a:xfrm>
              <a:off x="3882933" y="47248"/>
              <a:ext cx="4205353" cy="3240000"/>
              <a:chOff x="3584620" y="-158233"/>
              <a:chExt cx="4205353" cy="324000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3CC0A07-34CF-C52B-A790-241F75A253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l="1529" r="57136" b="54456"/>
              <a:stretch>
                <a:fillRect/>
              </a:stretch>
            </p:blipFill>
            <p:spPr>
              <a:xfrm>
                <a:off x="3584620" y="-158233"/>
                <a:ext cx="4205353" cy="3240000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C1D286-9BB2-C5EA-BD8B-3D996AC054B4}"/>
                  </a:ext>
                </a:extLst>
              </p:cNvPr>
              <p:cNvSpPr txBox="1"/>
              <p:nvPr/>
            </p:nvSpPr>
            <p:spPr>
              <a:xfrm>
                <a:off x="4228126" y="199045"/>
                <a:ext cx="99772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Oven dried</a:t>
                </a:r>
                <a:endParaRPr lang="en-ZA" sz="1100" b="1" dirty="0"/>
              </a:p>
            </p:txBody>
          </p:sp>
        </p:grp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B2E69D9-FA93-A2CB-2FA2-85C791CC4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56549" b="52678"/>
            <a:stretch>
              <a:fillRect/>
            </a:stretch>
          </p:blipFill>
          <p:spPr>
            <a:xfrm>
              <a:off x="260615" y="2960411"/>
              <a:ext cx="4301825" cy="33727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8319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YN</dc:creator>
  <cp:lastModifiedBy>Mrs. HJ Lotter</cp:lastModifiedBy>
  <cp:revision>2</cp:revision>
  <dcterms:created xsi:type="dcterms:W3CDTF">2025-05-12T10:58:21Z</dcterms:created>
  <dcterms:modified xsi:type="dcterms:W3CDTF">2025-10-03T06:14:45Z</dcterms:modified>
</cp:coreProperties>
</file>