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12192000" cy="6858000"/>
  <p:notesSz cx="6858000" cy="9144000"/>
  <p:defaultTex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574"/>
    <p:restoredTop sz="96132"/>
  </p:normalViewPr>
  <p:slideViewPr>
    <p:cSldViewPr snapToGrid="0">
      <p:cViewPr varScale="1">
        <p:scale>
          <a:sx n="121" d="100"/>
          <a:sy n="121" d="100"/>
        </p:scale>
        <p:origin x="104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39327-D519-0BB6-0F76-8C625C36AF2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7D5FB79-4459-386F-2887-C5A57C694F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775549B1-33DA-3C62-B74C-28F798C88E4D}"/>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FF94C210-1964-D357-8715-79D580280D3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B9909D-896B-E312-FD32-F46A3EEFE1AA}"/>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1623727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E1A1C-422B-8956-6C48-2D6D4E25813A}"/>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6A572C63-3A59-9A79-DEE6-FC1929D68E8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D8BE543-17AC-3295-7ADD-B410DF2A700E}"/>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4A2E5468-A8F2-BA3A-1BA5-6AD55792E5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FF1F668-2476-F941-6D41-FB5AA2EED954}"/>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3692474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5CF20A-696F-327F-CD8E-5AB080C5AA1C}"/>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6CF6D175-BF25-E805-2A9D-3C6DF266901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7327E06-C2C1-7052-2165-AEFE16E22BBD}"/>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D2764B15-8BAE-7466-89A0-FDF6F2BDAB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D0990C9-EE39-D28A-0AEB-F42B9B1B29D2}"/>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3756213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44C07-4F99-F3F9-16DD-8B4F724342D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66B16A6-F298-B86C-C2C4-976CC6A1BF0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7F71BA6-A0B6-074C-D932-CCDD3857FC0B}"/>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8F7A245E-D8B5-DB33-9C41-7B05DE90AE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D46E09-3CCA-3659-4155-0DB23748997B}"/>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1740071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12950-520B-1A05-071E-082FDD87DD9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18B117DF-B750-ECA2-640D-877E48F898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7CB1742-B1D0-41C3-A9D7-5F993C8C23F3}"/>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CB8A1B38-6C25-8438-C7FD-9467F96C4BD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E980A6-F742-1A32-3199-71AB8146A44C}"/>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2018821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ADC17-316D-A905-4D83-5B7A31E08A7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7DB0FCE-F49A-C52D-DC33-8A316F5393A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0EAB1EEE-79AC-13B5-D19F-88480FD816B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DCC72213-F1DF-EC18-5ACA-A3ACB93E5D1B}"/>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6" name="Footer Placeholder 5">
            <a:extLst>
              <a:ext uri="{FF2B5EF4-FFF2-40B4-BE49-F238E27FC236}">
                <a16:creationId xmlns:a16="http://schemas.microsoft.com/office/drawing/2014/main" id="{35E275CD-E1DC-5F9F-D6F0-953F97BC8A9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5256F87-83D9-A375-2739-B91D393AC3DB}"/>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4094103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A6F5F-60AF-AB9D-E69C-D47FF989FFCE}"/>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9C7F5F32-F4C7-A98D-08A3-D20F6A464C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D8B38EA-428D-EEB0-0879-01C2F787629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14345E29-9018-6A3D-0DB6-F12F0B76F1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063DC91-7AC4-7B4B-02CD-4BE3D419961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DD35337F-9823-F51A-C6E8-88BFD1D58A58}"/>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8" name="Footer Placeholder 7">
            <a:extLst>
              <a:ext uri="{FF2B5EF4-FFF2-40B4-BE49-F238E27FC236}">
                <a16:creationId xmlns:a16="http://schemas.microsoft.com/office/drawing/2014/main" id="{687A8E09-9C35-27E0-CDDB-CF6D62C81B0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B05A79D-BA4D-5002-4512-05F39D798214}"/>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3404088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B6C22-3DEB-AF2A-8DE8-9FF887DDF00C}"/>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3EB910D3-B744-F220-6E1C-F5B8CFE0AA68}"/>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4" name="Footer Placeholder 3">
            <a:extLst>
              <a:ext uri="{FF2B5EF4-FFF2-40B4-BE49-F238E27FC236}">
                <a16:creationId xmlns:a16="http://schemas.microsoft.com/office/drawing/2014/main" id="{0E9BAEBB-6114-E3DB-49DF-D9FBD93E91E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C522AE7-C6A5-2391-AF46-A77B1BDFD570}"/>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3883444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62CB14-F7BC-C9EA-FF6A-5FE7843CB112}"/>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3" name="Footer Placeholder 2">
            <a:extLst>
              <a:ext uri="{FF2B5EF4-FFF2-40B4-BE49-F238E27FC236}">
                <a16:creationId xmlns:a16="http://schemas.microsoft.com/office/drawing/2014/main" id="{80D23C25-3853-02EA-47F2-CB45313C0D1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7B9483E-E719-183D-2E00-5D22C799590F}"/>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2666876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253A8-B333-7E49-17E5-E589DC28DAF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8CE57140-943B-73E8-39B9-FBF059A8FA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29126167-F51E-E6BC-214F-3234DFF99E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7119FBE-A791-91AC-9132-1BCD543BFDFC}"/>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6" name="Footer Placeholder 5">
            <a:extLst>
              <a:ext uri="{FF2B5EF4-FFF2-40B4-BE49-F238E27FC236}">
                <a16:creationId xmlns:a16="http://schemas.microsoft.com/office/drawing/2014/main" id="{D29BD79A-CACA-36F7-AAE7-EF61E29BE4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0B8F943-0E35-3AA1-4D59-88604E114AF1}"/>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175953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FA371-270F-0717-CB15-38042E3471C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8872BEFE-DDEC-E8FB-58AA-D2A1614D82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C40C368-9557-E9B4-B50A-7C4E3577E6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4250C79-DFAD-405A-B9DF-A9012EB4B46B}"/>
              </a:ext>
            </a:extLst>
          </p:cNvPr>
          <p:cNvSpPr>
            <a:spLocks noGrp="1"/>
          </p:cNvSpPr>
          <p:nvPr>
            <p:ph type="dt" sz="half" idx="10"/>
          </p:nvPr>
        </p:nvSpPr>
        <p:spPr/>
        <p:txBody>
          <a:bodyPr/>
          <a:lstStyle/>
          <a:p>
            <a:fld id="{062BF68F-2932-994A-84C2-67AADD608ACA}" type="datetimeFigureOut">
              <a:rPr lang="en-GB" smtClean="0"/>
              <a:t>27/09/2023</a:t>
            </a:fld>
            <a:endParaRPr lang="en-GB"/>
          </a:p>
        </p:txBody>
      </p:sp>
      <p:sp>
        <p:nvSpPr>
          <p:cNvPr id="6" name="Footer Placeholder 5">
            <a:extLst>
              <a:ext uri="{FF2B5EF4-FFF2-40B4-BE49-F238E27FC236}">
                <a16:creationId xmlns:a16="http://schemas.microsoft.com/office/drawing/2014/main" id="{4BA65832-4BFE-E7E9-423B-EE53BC432AC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CFB7263-EB66-DE0E-42D8-2177E4DA7B22}"/>
              </a:ext>
            </a:extLst>
          </p:cNvPr>
          <p:cNvSpPr>
            <a:spLocks noGrp="1"/>
          </p:cNvSpPr>
          <p:nvPr>
            <p:ph type="sldNum" sz="quarter" idx="12"/>
          </p:nvPr>
        </p:nvSpPr>
        <p:spPr/>
        <p:txBody>
          <a:bodyPr/>
          <a:lstStyle/>
          <a:p>
            <a:fld id="{94D5419A-A2CD-AF4A-99AD-BD9C772E043A}" type="slidenum">
              <a:rPr lang="en-GB" smtClean="0"/>
              <a:t>‹#›</a:t>
            </a:fld>
            <a:endParaRPr lang="en-GB"/>
          </a:p>
        </p:txBody>
      </p:sp>
    </p:spTree>
    <p:extLst>
      <p:ext uri="{BB962C8B-B14F-4D97-AF65-F5344CB8AC3E}">
        <p14:creationId xmlns:p14="http://schemas.microsoft.com/office/powerpoint/2010/main" val="2707303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86CA10-4CE6-F7E8-0572-398ABC3894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8EE4E648-3FA7-E7B2-E436-CF7A963452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424B70B-22A9-99D6-4D64-8A3F46A35E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2BF68F-2932-994A-84C2-67AADD608ACA}" type="datetimeFigureOut">
              <a:rPr lang="en-GB" smtClean="0"/>
              <a:t>27/09/2023</a:t>
            </a:fld>
            <a:endParaRPr lang="en-GB"/>
          </a:p>
        </p:txBody>
      </p:sp>
      <p:sp>
        <p:nvSpPr>
          <p:cNvPr id="5" name="Footer Placeholder 4">
            <a:extLst>
              <a:ext uri="{FF2B5EF4-FFF2-40B4-BE49-F238E27FC236}">
                <a16:creationId xmlns:a16="http://schemas.microsoft.com/office/drawing/2014/main" id="{ADC83438-FAA2-60D5-9AE3-E0A4AF6A69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4D114F6-BC88-EB4C-2993-5BE089CE4C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D5419A-A2CD-AF4A-99AD-BD9C772E043A}" type="slidenum">
              <a:rPr lang="en-GB" smtClean="0"/>
              <a:t>‹#›</a:t>
            </a:fld>
            <a:endParaRPr lang="en-GB"/>
          </a:p>
        </p:txBody>
      </p:sp>
    </p:spTree>
    <p:extLst>
      <p:ext uri="{BB962C8B-B14F-4D97-AF65-F5344CB8AC3E}">
        <p14:creationId xmlns:p14="http://schemas.microsoft.com/office/powerpoint/2010/main" val="970331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97E2F25E-6EC8-FA0F-6284-FBB52D650A8E}"/>
              </a:ext>
            </a:extLst>
          </p:cNvPr>
          <p:cNvSpPr txBox="1"/>
          <p:nvPr/>
        </p:nvSpPr>
        <p:spPr>
          <a:xfrm>
            <a:off x="258535" y="794380"/>
            <a:ext cx="11674929" cy="1477328"/>
          </a:xfrm>
          <a:prstGeom prst="rect">
            <a:avLst/>
          </a:prstGeom>
          <a:noFill/>
        </p:spPr>
        <p:txBody>
          <a:bodyPr wrap="square">
            <a:spAutoFit/>
          </a:bodyPr>
          <a:lstStyle/>
          <a:p>
            <a:r>
              <a:rPr lang="en-US" dirty="0">
                <a:latin typeface="Courier" pitchFamily="2" charset="0"/>
                <a:cs typeface="Calibri" panose="020F0502020204030204" pitchFamily="34" charset="0"/>
              </a:rPr>
              <a:t>MKLTNTLCVLILAFTASAAPNASPNPEANPFAAAVAEAEACYSVGGACYNAKRAATPEALAEA</a:t>
            </a:r>
            <a:r>
              <a:rPr lang="en-US" dirty="0">
                <a:highlight>
                  <a:srgbClr val="808080"/>
                </a:highlight>
                <a:latin typeface="Courier" pitchFamily="2" charset="0"/>
                <a:cs typeface="Calibri" panose="020F0502020204030204" pitchFamily="34" charset="0"/>
              </a:rPr>
              <a:t>EA</a:t>
            </a:r>
            <a:r>
              <a:rPr lang="en-US" dirty="0">
                <a:solidFill>
                  <a:srgbClr val="FF0000"/>
                </a:solidFill>
                <a:latin typeface="Courier" pitchFamily="2" charset="0"/>
                <a:cs typeface="Calibri" panose="020F0502020204030204" pitchFamily="34" charset="0"/>
              </a:rPr>
              <a:t>CRYAGQGCW</a:t>
            </a:r>
            <a:r>
              <a:rPr lang="en-US" dirty="0">
                <a:latin typeface="Courier" pitchFamily="2" charset="0"/>
                <a:cs typeface="Calibri" panose="020F0502020204030204" pitchFamily="34" charset="0"/>
              </a:rPr>
              <a:t>KA</a:t>
            </a:r>
            <a:r>
              <a:rPr lang="en-US" dirty="0">
                <a:highlight>
                  <a:srgbClr val="008080"/>
                </a:highlight>
                <a:latin typeface="Courier" pitchFamily="2" charset="0"/>
                <a:cs typeface="Calibri" panose="020F0502020204030204" pitchFamily="34" charset="0"/>
              </a:rPr>
              <a:t>KR</a:t>
            </a:r>
            <a:r>
              <a:rPr lang="en-US" dirty="0">
                <a:latin typeface="Courier" pitchFamily="2" charset="0"/>
                <a:cs typeface="Calibri" panose="020F0502020204030204" pitchFamily="34" charset="0"/>
              </a:rPr>
              <a:t>TAEALANP</a:t>
            </a:r>
            <a:r>
              <a:rPr lang="en-US" dirty="0">
                <a:highlight>
                  <a:srgbClr val="808080"/>
                </a:highlight>
                <a:latin typeface="Courier" pitchFamily="2" charset="0"/>
                <a:cs typeface="Calibri" panose="020F0502020204030204" pitchFamily="34" charset="0"/>
              </a:rPr>
              <a:t>EA</a:t>
            </a:r>
            <a:r>
              <a:rPr lang="en-US" dirty="0">
                <a:solidFill>
                  <a:schemeClr val="accent2">
                    <a:lumMod val="75000"/>
                  </a:schemeClr>
                </a:solidFill>
                <a:latin typeface="Courier" pitchFamily="2" charset="0"/>
                <a:cs typeface="Calibri" panose="020F0502020204030204" pitchFamily="34" charset="0"/>
              </a:rPr>
              <a:t>CKYAGQGCW</a:t>
            </a:r>
            <a:r>
              <a:rPr lang="en-US" dirty="0">
                <a:latin typeface="Courier" pitchFamily="2" charset="0"/>
                <a:cs typeface="Calibri" panose="020F0502020204030204" pitchFamily="34" charset="0"/>
              </a:rPr>
              <a:t>KINREAEAEPEPEAHPAA</a:t>
            </a:r>
            <a:r>
              <a:rPr lang="en-US" dirty="0">
                <a:highlight>
                  <a:srgbClr val="808080"/>
                </a:highlight>
                <a:latin typeface="Courier" pitchFamily="2" charset="0"/>
                <a:cs typeface="Calibri" panose="020F0502020204030204" pitchFamily="34" charset="0"/>
              </a:rPr>
              <a:t>EA</a:t>
            </a:r>
            <a:r>
              <a:rPr lang="en-US" dirty="0">
                <a:solidFill>
                  <a:srgbClr val="FF0000"/>
                </a:solidFill>
                <a:latin typeface="Courier" pitchFamily="2" charset="0"/>
                <a:cs typeface="Calibri" panose="020F0502020204030204" pitchFamily="34" charset="0"/>
              </a:rPr>
              <a:t>CRYAGQGCW</a:t>
            </a:r>
            <a:r>
              <a:rPr lang="en-US" dirty="0">
                <a:latin typeface="Courier" pitchFamily="2" charset="0"/>
                <a:cs typeface="Calibri" panose="020F0502020204030204" pitchFamily="34" charset="0"/>
              </a:rPr>
              <a:t>KA</a:t>
            </a:r>
            <a:r>
              <a:rPr lang="en-US" dirty="0">
                <a:highlight>
                  <a:srgbClr val="008080"/>
                </a:highlight>
                <a:latin typeface="Courier" pitchFamily="2" charset="0"/>
                <a:cs typeface="Calibri" panose="020F0502020204030204" pitchFamily="34" charset="0"/>
              </a:rPr>
              <a:t>KR</a:t>
            </a:r>
            <a:r>
              <a:rPr lang="en-US" dirty="0">
                <a:latin typeface="Courier" pitchFamily="2" charset="0"/>
                <a:cs typeface="Calibri" panose="020F0502020204030204" pitchFamily="34" charset="0"/>
              </a:rPr>
              <a:t>EAAAAAEA</a:t>
            </a:r>
            <a:r>
              <a:rPr lang="en-US" dirty="0">
                <a:highlight>
                  <a:srgbClr val="808080"/>
                </a:highlight>
                <a:latin typeface="Courier" pitchFamily="2" charset="0"/>
                <a:cs typeface="Calibri" panose="020F0502020204030204" pitchFamily="34" charset="0"/>
              </a:rPr>
              <a:t>EA</a:t>
            </a:r>
            <a:r>
              <a:rPr lang="en-US" dirty="0">
                <a:solidFill>
                  <a:srgbClr val="00B050"/>
                </a:solidFill>
                <a:latin typeface="Courier" pitchFamily="2" charset="0"/>
                <a:cs typeface="Calibri" panose="020F0502020204030204" pitchFamily="34" charset="0"/>
              </a:rPr>
              <a:t>CKYVGQGCW</a:t>
            </a:r>
            <a:r>
              <a:rPr lang="en-US" dirty="0">
                <a:latin typeface="Courier" pitchFamily="2" charset="0"/>
                <a:cs typeface="Calibri" panose="020F0502020204030204" pitchFamily="34" charset="0"/>
              </a:rPr>
              <a:t>KAKRETSALAEA</a:t>
            </a:r>
            <a:r>
              <a:rPr lang="en-US" dirty="0">
                <a:highlight>
                  <a:srgbClr val="808080"/>
                </a:highlight>
                <a:latin typeface="Courier" pitchFamily="2" charset="0"/>
                <a:cs typeface="Calibri" panose="020F0502020204030204" pitchFamily="34" charset="0"/>
              </a:rPr>
              <a:t>EA</a:t>
            </a:r>
            <a:r>
              <a:rPr lang="en-US" dirty="0">
                <a:solidFill>
                  <a:srgbClr val="FF0000"/>
                </a:solidFill>
                <a:latin typeface="Courier" pitchFamily="2" charset="0"/>
                <a:cs typeface="Calibri" panose="020F0502020204030204" pitchFamily="34" charset="0"/>
              </a:rPr>
              <a:t>CRYAGQGCW</a:t>
            </a:r>
            <a:r>
              <a:rPr lang="en-US" dirty="0">
                <a:latin typeface="Courier" pitchFamily="2" charset="0"/>
                <a:cs typeface="Calibri" panose="020F0502020204030204" pitchFamily="34" charset="0"/>
              </a:rPr>
              <a:t>KA</a:t>
            </a:r>
            <a:r>
              <a:rPr lang="en-US" dirty="0">
                <a:highlight>
                  <a:srgbClr val="008080"/>
                </a:highlight>
                <a:latin typeface="Courier" pitchFamily="2" charset="0"/>
                <a:cs typeface="Calibri" panose="020F0502020204030204" pitchFamily="34" charset="0"/>
              </a:rPr>
              <a:t>KR</a:t>
            </a:r>
            <a:r>
              <a:rPr lang="en-US" dirty="0">
                <a:latin typeface="Courier" pitchFamily="2" charset="0"/>
                <a:cs typeface="Calibri" panose="020F0502020204030204" pitchFamily="34" charset="0"/>
              </a:rPr>
              <a:t>AAAADAEA</a:t>
            </a:r>
            <a:r>
              <a:rPr lang="en-US" dirty="0">
                <a:highlight>
                  <a:srgbClr val="808080"/>
                </a:highlight>
                <a:latin typeface="Courier" pitchFamily="2" charset="0"/>
                <a:cs typeface="Calibri" panose="020F0502020204030204" pitchFamily="34" charset="0"/>
              </a:rPr>
              <a:t>EA</a:t>
            </a:r>
            <a:r>
              <a:rPr lang="en-US" dirty="0">
                <a:solidFill>
                  <a:srgbClr val="FF0000"/>
                </a:solidFill>
                <a:latin typeface="Courier" pitchFamily="2" charset="0"/>
                <a:cs typeface="Calibri" panose="020F0502020204030204" pitchFamily="34" charset="0"/>
              </a:rPr>
              <a:t>CRYAGQGCW</a:t>
            </a:r>
            <a:r>
              <a:rPr lang="en-US" dirty="0">
                <a:latin typeface="Courier" pitchFamily="2" charset="0"/>
                <a:cs typeface="Calibri" panose="020F0502020204030204" pitchFamily="34" charset="0"/>
              </a:rPr>
              <a:t>KAKREADAEACKYVALAEPFAEPNEKISARCDLVGGACYNA</a:t>
            </a:r>
            <a:r>
              <a:rPr lang="en-US" dirty="0">
                <a:highlight>
                  <a:srgbClr val="008080"/>
                </a:highlight>
                <a:latin typeface="Courier" pitchFamily="2" charset="0"/>
                <a:cs typeface="Calibri" panose="020F0502020204030204" pitchFamily="34" charset="0"/>
              </a:rPr>
              <a:t>KR</a:t>
            </a:r>
            <a:r>
              <a:rPr lang="en-US" dirty="0">
                <a:latin typeface="Courier" pitchFamily="2" charset="0"/>
                <a:cs typeface="Calibri" panose="020F0502020204030204" pitchFamily="34" charset="0"/>
              </a:rPr>
              <a:t>DALAMAEAVAAAQPNPEEFLATLKLRNPDIDALEAEKKIKR</a:t>
            </a:r>
            <a:r>
              <a:rPr lang="en-US" dirty="0">
                <a:highlight>
                  <a:srgbClr val="808080"/>
                </a:highlight>
                <a:latin typeface="Courier" pitchFamily="2" charset="0"/>
                <a:cs typeface="Calibri" panose="020F0502020204030204" pitchFamily="34" charset="0"/>
              </a:rPr>
              <a:t>EP</a:t>
            </a:r>
            <a:r>
              <a:rPr lang="en-US" u="sng" dirty="0">
                <a:solidFill>
                  <a:srgbClr val="FF0000"/>
                </a:solidFill>
                <a:latin typeface="Courier" pitchFamily="2" charset="0"/>
                <a:cs typeface="Calibri" panose="020F0502020204030204" pitchFamily="34" charset="0"/>
              </a:rPr>
              <a:t>CRYAGQGCW</a:t>
            </a:r>
            <a:r>
              <a:rPr lang="en-US" dirty="0">
                <a:highlight>
                  <a:srgbClr val="008080"/>
                </a:highlight>
                <a:latin typeface="Courier" pitchFamily="2" charset="0"/>
                <a:cs typeface="Calibri" panose="020F0502020204030204" pitchFamily="34" charset="0"/>
              </a:rPr>
              <a:t>KR</a:t>
            </a:r>
            <a:r>
              <a:rPr lang="en-US" dirty="0">
                <a:latin typeface="Courier" pitchFamily="2" charset="0"/>
                <a:cs typeface="Calibri" panose="020F0502020204030204" pitchFamily="34" charset="0"/>
              </a:rPr>
              <a:t>DAEAVEKRSPSPEALAEADAKADA</a:t>
            </a:r>
            <a:r>
              <a:rPr lang="en-US" dirty="0">
                <a:highlight>
                  <a:srgbClr val="808080"/>
                </a:highlight>
                <a:latin typeface="Courier" pitchFamily="2" charset="0"/>
                <a:cs typeface="Calibri" panose="020F0502020204030204" pitchFamily="34" charset="0"/>
              </a:rPr>
              <a:t>EA</a:t>
            </a:r>
            <a:r>
              <a:rPr lang="en-US" dirty="0">
                <a:solidFill>
                  <a:srgbClr val="0070C0"/>
                </a:solidFill>
                <a:latin typeface="Courier" pitchFamily="2" charset="0"/>
                <a:cs typeface="Calibri" panose="020F0502020204030204" pitchFamily="34" charset="0"/>
              </a:rPr>
              <a:t>CKYVGQGYW</a:t>
            </a:r>
            <a:r>
              <a:rPr lang="en-US" dirty="0">
                <a:latin typeface="Courier" pitchFamily="2" charset="0"/>
                <a:cs typeface="Calibri" panose="020F0502020204030204" pitchFamily="34" charset="0"/>
              </a:rPr>
              <a:t>KV</a:t>
            </a:r>
            <a:r>
              <a:rPr lang="en-US" dirty="0">
                <a:highlight>
                  <a:srgbClr val="008080"/>
                </a:highlight>
                <a:latin typeface="Courier" pitchFamily="2" charset="0"/>
                <a:cs typeface="Calibri" panose="020F0502020204030204" pitchFamily="34" charset="0"/>
              </a:rPr>
              <a:t>KR</a:t>
            </a:r>
            <a:r>
              <a:rPr lang="en-US" dirty="0">
                <a:latin typeface="Courier" pitchFamily="2" charset="0"/>
                <a:cs typeface="Calibri" panose="020F0502020204030204" pitchFamily="34" charset="0"/>
              </a:rPr>
              <a:t>AAEALAEAAANPEPCLRVGGACFQAKRDLHAFENVARSAIASQA*</a:t>
            </a:r>
          </a:p>
        </p:txBody>
      </p:sp>
      <p:sp>
        <p:nvSpPr>
          <p:cNvPr id="11" name="TextBox 10">
            <a:extLst>
              <a:ext uri="{FF2B5EF4-FFF2-40B4-BE49-F238E27FC236}">
                <a16:creationId xmlns:a16="http://schemas.microsoft.com/office/drawing/2014/main" id="{FBF9E4BC-E2A6-54EE-B8D1-3FD924527068}"/>
              </a:ext>
            </a:extLst>
          </p:cNvPr>
          <p:cNvSpPr txBox="1"/>
          <p:nvPr/>
        </p:nvSpPr>
        <p:spPr>
          <a:xfrm>
            <a:off x="258535" y="348342"/>
            <a:ext cx="2567369" cy="369332"/>
          </a:xfrm>
          <a:prstGeom prst="rect">
            <a:avLst/>
          </a:prstGeom>
          <a:noFill/>
        </p:spPr>
        <p:txBody>
          <a:bodyPr wrap="none" rtlCol="0">
            <a:spAutoFit/>
          </a:bodyPr>
          <a:lstStyle/>
          <a:p>
            <a:r>
              <a:rPr lang="en-US" sz="1800" b="1" i="1" dirty="0"/>
              <a:t>Hymenoscyphus occultus</a:t>
            </a:r>
            <a:endParaRPr lang="en-US" i="1" dirty="0"/>
          </a:p>
        </p:txBody>
      </p:sp>
      <p:sp>
        <p:nvSpPr>
          <p:cNvPr id="12" name="TextBox 11">
            <a:extLst>
              <a:ext uri="{FF2B5EF4-FFF2-40B4-BE49-F238E27FC236}">
                <a16:creationId xmlns:a16="http://schemas.microsoft.com/office/drawing/2014/main" id="{D5141DFE-506C-8890-F414-F773EC74CBF5}"/>
              </a:ext>
            </a:extLst>
          </p:cNvPr>
          <p:cNvSpPr txBox="1"/>
          <p:nvPr/>
        </p:nvSpPr>
        <p:spPr>
          <a:xfrm>
            <a:off x="374275" y="2608513"/>
            <a:ext cx="11443447" cy="830997"/>
          </a:xfrm>
          <a:prstGeom prst="rect">
            <a:avLst/>
          </a:prstGeom>
          <a:solidFill>
            <a:schemeClr val="bg1"/>
          </a:solidFill>
        </p:spPr>
        <p:txBody>
          <a:bodyPr wrap="square" rtlCol="0">
            <a:spAutoFit/>
          </a:bodyPr>
          <a:lstStyle/>
          <a:p>
            <a:pPr algn="just"/>
            <a:r>
              <a:rPr lang="en-US" sz="1200" b="1" dirty="0"/>
              <a:t>Figure S1: Determining the length of the mature repeat in the </a:t>
            </a:r>
            <a:r>
              <a:rPr lang="el-GR" sz="1200" b="1" dirty="0"/>
              <a:t>α</a:t>
            </a:r>
            <a:r>
              <a:rPr lang="en-US" sz="1200" b="1" dirty="0"/>
              <a:t>-factor pheromone using </a:t>
            </a:r>
            <a:r>
              <a:rPr lang="en-US" sz="1200" b="1" i="1" dirty="0"/>
              <a:t>Hymenoscyphus occultus </a:t>
            </a:r>
            <a:r>
              <a:rPr lang="en-US" sz="1200" b="1" dirty="0"/>
              <a:t>as an example.</a:t>
            </a:r>
            <a:r>
              <a:rPr lang="en-US" sz="1200" dirty="0"/>
              <a:t> The first step is to identify the STE13 (highlighted in grey) and KEX1/2 (highlighted in turquoise) recognition sites. The region between these two sites was typically predicted to be the mature repeat. However, in certain cases, there was an inconsistency in the number of residues of the mature repeats within a single protein. In these cases, preference was given to keep the repeats the same length. For example, the underlined repeat was nine residues in length and thus the other putative repeats were annotated to be this length as well. </a:t>
            </a:r>
          </a:p>
        </p:txBody>
      </p:sp>
      <p:sp>
        <p:nvSpPr>
          <p:cNvPr id="13" name="Rectangle 12">
            <a:extLst>
              <a:ext uri="{FF2B5EF4-FFF2-40B4-BE49-F238E27FC236}">
                <a16:creationId xmlns:a16="http://schemas.microsoft.com/office/drawing/2014/main" id="{09FFB733-0A89-CA6E-0E64-B7D9AE217D98}"/>
              </a:ext>
            </a:extLst>
          </p:cNvPr>
          <p:cNvSpPr/>
          <p:nvPr/>
        </p:nvSpPr>
        <p:spPr>
          <a:xfrm>
            <a:off x="227028" y="257255"/>
            <a:ext cx="11706436" cy="213692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606667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1753</TotalTime>
  <Words>129</Words>
  <Application>Microsoft Macintosh PowerPoint</Application>
  <PresentationFormat>Widescreen</PresentationFormat>
  <Paragraphs>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Courier</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Andi Wilson</dc:creator>
  <cp:lastModifiedBy>Andi Wilson</cp:lastModifiedBy>
  <cp:revision>43</cp:revision>
  <dcterms:created xsi:type="dcterms:W3CDTF">2023-01-19T13:08:01Z</dcterms:created>
  <dcterms:modified xsi:type="dcterms:W3CDTF">2023-09-27T09:22:34Z</dcterms:modified>
</cp:coreProperties>
</file>