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\Desktop\Transformation%20paper%20final\Final%20Transformation%20paper%20for%20submission\Dec%202018\Feb%202019\Transformation%20paper%20for%20microbiological%20research\Kanamycin%20te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o\Desktop\Transformation%20paper%20final\Final%20Transformation%20paper%20for%20submission\Dec%202018\Feb%202019\Transformation%20paper%20for%20microbiological%20research\Kanamycin%20te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Sheet1!$C$4</c:f>
              <c:strCache>
                <c:ptCount val="1"/>
                <c:pt idx="0">
                  <c:v>13980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 cap="sq">
                <a:solidFill>
                  <a:schemeClr val="accent1"/>
                </a:solidFill>
                <a:miter lim="800000"/>
              </a:ln>
              <a:effectLst/>
            </c:spPr>
          </c:marker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Sheet1!$D$3:$J$3</c:f>
              <c:numCache>
                <c:formatCode>General</c:formatCode>
                <c:ptCount val="7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150</c:v>
                </c:pt>
                <c:pt idx="6">
                  <c:v>200</c:v>
                </c:pt>
              </c:numCache>
            </c:numRef>
          </c:cat>
          <c:val>
            <c:numRef>
              <c:f>Sheet1!$D$4:$J$4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3.99</c:v>
                </c:pt>
                <c:pt idx="3">
                  <c:v>4</c:v>
                </c:pt>
                <c:pt idx="4">
                  <c:v>4</c:v>
                </c:pt>
                <c:pt idx="5">
                  <c:v>3.98</c:v>
                </c:pt>
                <c:pt idx="6">
                  <c:v>4.0999999999999996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99F-4102-890B-F85618A5FBF9}"/>
            </c:ext>
          </c:extLst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4068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stdDev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Sheet1!$D$3:$J$3</c:f>
              <c:numCache>
                <c:formatCode>General</c:formatCode>
                <c:ptCount val="7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150</c:v>
                </c:pt>
                <c:pt idx="6">
                  <c:v>200</c:v>
                </c:pt>
              </c:numCache>
            </c:numRef>
          </c:cat>
          <c:val>
            <c:numRef>
              <c:f>Sheet1!$D$5:$J$5</c:f>
              <c:numCache>
                <c:formatCode>General</c:formatCode>
                <c:ptCount val="7"/>
                <c:pt idx="0">
                  <c:v>3.5</c:v>
                </c:pt>
                <c:pt idx="1">
                  <c:v>3.48</c:v>
                </c:pt>
                <c:pt idx="2">
                  <c:v>3.49</c:v>
                </c:pt>
                <c:pt idx="3">
                  <c:v>3.5</c:v>
                </c:pt>
                <c:pt idx="4">
                  <c:v>3.5</c:v>
                </c:pt>
                <c:pt idx="5">
                  <c:v>3.51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99F-4102-890B-F85618A5FBF9}"/>
            </c:ext>
          </c:extLst>
        </c:ser>
        <c:ser>
          <c:idx val="2"/>
          <c:order val="2"/>
          <c:tx>
            <c:strRef>
              <c:f>Sheet1!$C$6</c:f>
              <c:strCache>
                <c:ptCount val="1"/>
                <c:pt idx="0">
                  <c:v>40625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Sheet1!$D$3:$J$3</c:f>
              <c:numCache>
                <c:formatCode>General</c:formatCode>
                <c:ptCount val="7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150</c:v>
                </c:pt>
                <c:pt idx="6">
                  <c:v>200</c:v>
                </c:pt>
              </c:numCache>
            </c:numRef>
          </c:cat>
          <c:val>
            <c:numRef>
              <c:f>Sheet1!$D$6:$J$6</c:f>
              <c:numCache>
                <c:formatCode>General</c:formatCode>
                <c:ptCount val="7"/>
                <c:pt idx="0">
                  <c:v>3</c:v>
                </c:pt>
                <c:pt idx="1">
                  <c:v>3</c:v>
                </c:pt>
                <c:pt idx="2">
                  <c:v>2.99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99F-4102-890B-F85618A5FB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2023408"/>
        <c:axId val="622022096"/>
      </c:lineChart>
      <c:catAx>
        <c:axId val="622023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>
                    <a:solidFill>
                      <a:schemeClr val="tx1"/>
                    </a:solidFill>
                  </a:rPr>
                  <a:t>Kanamycin (ug/ml)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022096"/>
        <c:crosses val="autoZero"/>
        <c:auto val="0"/>
        <c:lblAlgn val="ctr"/>
        <c:lblOffset val="100"/>
        <c:noMultiLvlLbl val="0"/>
      </c:catAx>
      <c:valAx>
        <c:axId val="622022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>
                    <a:solidFill>
                      <a:schemeClr val="tx1"/>
                    </a:solidFill>
                  </a:rPr>
                  <a:t>Colony</a:t>
                </a:r>
                <a:r>
                  <a:rPr lang="en-ZA" baseline="0">
                    <a:solidFill>
                      <a:schemeClr val="tx1"/>
                    </a:solidFill>
                  </a:rPr>
                  <a:t> diameter</a:t>
                </a:r>
                <a:endParaRPr lang="en-ZA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023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Sheet2!$D$4</c:f>
              <c:strCache>
                <c:ptCount val="1"/>
                <c:pt idx="0">
                  <c:v>13980</c:v>
                </c:pt>
              </c:strCache>
            </c:strRef>
          </c:tx>
          <c:spPr>
            <a:ln w="28575" cap="sq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Sheet2!$E$3:$I$3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cat>
          <c:val>
            <c:numRef>
              <c:f>Sheet2!$E$4:$I$4</c:f>
              <c:numCache>
                <c:formatCode>General</c:formatCode>
                <c:ptCount val="5"/>
                <c:pt idx="0">
                  <c:v>4</c:v>
                </c:pt>
                <c:pt idx="1">
                  <c:v>4.0999999999999996</c:v>
                </c:pt>
                <c:pt idx="2">
                  <c:v>4</c:v>
                </c:pt>
                <c:pt idx="3">
                  <c:v>4</c:v>
                </c:pt>
                <c:pt idx="4">
                  <c:v>3.99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106-4303-8493-5681AB3F2BC3}"/>
            </c:ext>
          </c:extLst>
        </c:ser>
        <c:ser>
          <c:idx val="1"/>
          <c:order val="1"/>
          <c:tx>
            <c:strRef>
              <c:f>Sheet2!$D$5</c:f>
              <c:strCache>
                <c:ptCount val="1"/>
                <c:pt idx="0">
                  <c:v>4068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Sheet2!$E$3:$I$3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cat>
          <c:val>
            <c:numRef>
              <c:f>Sheet2!$E$5:$I$5</c:f>
              <c:numCache>
                <c:formatCode>General</c:formatCode>
                <c:ptCount val="5"/>
                <c:pt idx="0">
                  <c:v>3.5</c:v>
                </c:pt>
                <c:pt idx="1">
                  <c:v>3.51</c:v>
                </c:pt>
                <c:pt idx="2">
                  <c:v>3.5</c:v>
                </c:pt>
                <c:pt idx="3">
                  <c:v>3.5</c:v>
                </c:pt>
                <c:pt idx="4">
                  <c:v>3.49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106-4303-8493-5681AB3F2BC3}"/>
            </c:ext>
          </c:extLst>
        </c:ser>
        <c:ser>
          <c:idx val="2"/>
          <c:order val="2"/>
          <c:tx>
            <c:strRef>
              <c:f>Sheet2!$D$6</c:f>
              <c:strCache>
                <c:ptCount val="1"/>
                <c:pt idx="0">
                  <c:v>40625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tx1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106-4303-8493-5681AB3F2BC3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tx1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0106-4303-8493-5681AB3F2BC3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tx1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0106-4303-8493-5681AB3F2BC3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tx1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0106-4303-8493-5681AB3F2BC3}"/>
              </c:ext>
            </c:extLst>
          </c:dPt>
          <c:cat>
            <c:numRef>
              <c:f>Sheet2!$E$3:$I$3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</c:numCache>
            </c:numRef>
          </c:cat>
          <c:val>
            <c:numRef>
              <c:f>Sheet2!$E$6:$I$6</c:f>
              <c:numCache>
                <c:formatCode>General</c:formatCode>
                <c:ptCount val="5"/>
                <c:pt idx="0">
                  <c:v>3</c:v>
                </c:pt>
                <c:pt idx="1">
                  <c:v>3.1</c:v>
                </c:pt>
                <c:pt idx="2">
                  <c:v>3</c:v>
                </c:pt>
                <c:pt idx="3">
                  <c:v>3</c:v>
                </c:pt>
                <c:pt idx="4">
                  <c:v>2.99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106-4303-8493-5681AB3F2B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5141792"/>
        <c:axId val="655145072"/>
      </c:lineChart>
      <c:catAx>
        <c:axId val="6551417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>
                    <a:solidFill>
                      <a:schemeClr val="tx1"/>
                    </a:solidFill>
                  </a:rPr>
                  <a:t>Carbenicillin (ug/ml)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5145072"/>
        <c:crosses val="autoZero"/>
        <c:auto val="1"/>
        <c:lblAlgn val="ctr"/>
        <c:lblOffset val="100"/>
        <c:noMultiLvlLbl val="0"/>
      </c:catAx>
      <c:valAx>
        <c:axId val="655145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>
                    <a:solidFill>
                      <a:schemeClr val="tx1"/>
                    </a:solidFill>
                  </a:rPr>
                  <a:t>Colony</a:t>
                </a:r>
                <a:r>
                  <a:rPr lang="en-ZA" baseline="0">
                    <a:solidFill>
                      <a:schemeClr val="tx1"/>
                    </a:solidFill>
                  </a:rPr>
                  <a:t> diameter</a:t>
                </a:r>
                <a:endParaRPr lang="en-ZA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5141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50508-E8DA-404F-AFC3-04A380D0E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FFD03-A381-4A08-8251-C229E3566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9D6AB-6106-4D6F-9CD1-8E1BE292C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8F458-018A-4325-BDDE-0D92B9B35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17652-1582-41A4-8E7C-8792C2DBF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480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2FA61-F0C0-4076-B086-876A8DD66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0FB809-1FDB-4C2B-B08A-967EF24B6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3E394-DE35-4612-A912-1AA72B7A1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41E5B-48B7-413A-B929-EED49EA9C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2B867-33C6-45F5-9C1A-080AB5C99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8175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64AC8C-A90F-4931-AE00-CE0514F94B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B62056-02E0-47F5-870C-111F10D737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E5040-2EB8-4492-A2D7-6F7679E44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3ADDF-A975-4D65-86EA-51DD44D2D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3C071-C945-4EC7-95FE-D2EA5A05E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529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5714B-27FD-4466-9C91-43B05E897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1D015-1BCE-45E6-A1D0-60B7E14F7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E643A-A9D6-4A7A-ABA1-F2A18836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EDA4C-27C4-4E80-8823-0D04E9B2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57209-9EE7-4CC4-B0F1-6946DA850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0207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7F99-20B9-4563-8113-07E639A1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3FE61-6F56-4E47-A657-3DF1117E2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16AE3-F045-413B-AF42-A0342E9C9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11EA8-FF20-42A7-A7F7-3A735E95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0ECC2-4021-484B-9155-818E4E4DD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1557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0C9D0-C6F4-4CB9-8A24-57FC22041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30700-D943-45AE-AFEE-72C1BA1AC8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AE4BF1-3C5B-479C-8660-7AD21BF1C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BBFB4-1D36-4295-808E-07B5878E5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5435A-F376-498B-898B-1C11F4A5D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0DB86-4B79-4FDF-A203-CCC276F2F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0427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05D2C-ECD0-4DA2-81DD-488DA1A4D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E4A61-4064-4622-9AE8-C710E58E7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2D37AE-6C1C-441A-9351-0F549A57A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AEE81-DC37-4DA2-BDE8-95AA47F8A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4CCEE-11EF-45A8-B9E9-386E83591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A75AD-E513-498F-A478-DAF164B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1AAD35-978A-4BE2-B197-939518D0F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2D7B05-7033-4E53-B0CF-65394EFF2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669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594C9-347A-46D2-8EA9-B793028C9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EB17A0-F9F2-4C56-8A7E-CD44FE694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EB79E-75B9-4A69-97B7-03A8757F5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B691A-2DEF-4178-B17C-3F808EE23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5979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CD5839-2C57-4DB9-8776-720F6DD6A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B47545-D55D-4768-AF3D-A818A0883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B65C1-4FE2-4B4F-8DF8-AFE99D1C7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3859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2729B-A5ED-4667-A5C8-CEE3F3FEB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F27B7-E044-4DAD-9211-352597839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80190-A810-4F1D-A819-D180EE4C5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65CF4-74ED-43CE-8597-0E0C570A0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CA1091-8C6E-4F31-9BFA-48C024C27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C8D7CA-D9C6-4075-BB62-6A0C9C168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5717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BBE24-DBCA-4076-B202-7AA770B00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B61FD0-CCD3-4C40-A394-E17DC38E22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4B5AE-34FC-492C-A160-425FBD8CC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CB73FC-F224-4554-A13F-F862FE5A3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EBDA9-5B8F-4176-88CD-12D79E363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DC69B-A6FB-46C1-95D4-99F696FAC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45795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CDA8C4-DD1B-419A-B7C9-DA0BB3FB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C03BA0-D20D-43B5-99F7-4DBA8EC6F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13491-BC7C-47E0-9E55-0C05AD576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7AECC-2CCE-471F-8B2E-9D55A3ADEDCF}" type="datetimeFigureOut">
              <a:rPr lang="en-ZA" smtClean="0"/>
              <a:t>2020/03/17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EC544-FF93-490D-BF33-605A84F1C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0F803-EC1F-41E2-B66E-CE0E8252E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2F16E-066F-4025-9BE6-74C3E12CFD0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490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7C16F17-919B-4A26-903D-A32BE7986B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650582"/>
              </p:ext>
            </p:extLst>
          </p:nvPr>
        </p:nvGraphicFramePr>
        <p:xfrm>
          <a:off x="1045699" y="1074421"/>
          <a:ext cx="5050301" cy="3752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6330778-C660-4239-9E8D-D256EDBE41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848168"/>
              </p:ext>
            </p:extLst>
          </p:nvPr>
        </p:nvGraphicFramePr>
        <p:xfrm>
          <a:off x="6510999" y="1074421"/>
          <a:ext cx="5050299" cy="3752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5FBB59E-5B4A-42C9-9386-9B8054918CAF}"/>
              </a:ext>
            </a:extLst>
          </p:cNvPr>
          <p:cNvSpPr txBox="1"/>
          <p:nvPr/>
        </p:nvSpPr>
        <p:spPr>
          <a:xfrm>
            <a:off x="509401" y="729717"/>
            <a:ext cx="704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838AD9-7615-47DC-B143-6DE322C6D0FE}"/>
              </a:ext>
            </a:extLst>
          </p:cNvPr>
          <p:cNvSpPr txBox="1"/>
          <p:nvPr/>
        </p:nvSpPr>
        <p:spPr>
          <a:xfrm>
            <a:off x="6356254" y="729717"/>
            <a:ext cx="704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2376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Mrs. HJ Jansen van Vuuren</dc:creator>
  <cp:lastModifiedBy>Mrs. HJ Jansen van Vuuren</cp:lastModifiedBy>
  <cp:revision>1</cp:revision>
  <dcterms:modified xsi:type="dcterms:W3CDTF">2020-03-17T11:46:08Z</dcterms:modified>
</cp:coreProperties>
</file>