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4660"/>
  </p:normalViewPr>
  <p:slideViewPr>
    <p:cSldViewPr>
      <p:cViewPr varScale="1">
        <p:scale>
          <a:sx n="72" d="100"/>
          <a:sy n="72" d="100"/>
        </p:scale>
        <p:origin x="16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3529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307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5738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8573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8387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876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45560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605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420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735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4285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FC6C6-D402-458E-99D5-C06072175645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48C8F-EA91-4D53-9EE5-4C84228DDF3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5480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B4A09B-CBF4-41CA-AE52-262C430635DB}"/>
              </a:ext>
            </a:extLst>
          </p:cNvPr>
          <p:cNvPicPr/>
          <p:nvPr/>
        </p:nvPicPr>
        <p:blipFill rotWithShape="1">
          <a:blip r:embed="rId2"/>
          <a:srcRect l="10881" t="34834" r="18466" b="38840"/>
          <a:stretch/>
        </p:blipFill>
        <p:spPr bwMode="auto">
          <a:xfrm>
            <a:off x="314003" y="3797188"/>
            <a:ext cx="5410125" cy="14942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42D744-2374-4A93-9EF3-B0069F3D47CA}"/>
              </a:ext>
            </a:extLst>
          </p:cNvPr>
          <p:cNvPicPr/>
          <p:nvPr/>
        </p:nvPicPr>
        <p:blipFill rotWithShape="1">
          <a:blip r:embed="rId3"/>
          <a:srcRect l="10840" t="35010" r="18428" b="38973"/>
          <a:stretch/>
        </p:blipFill>
        <p:spPr bwMode="auto">
          <a:xfrm>
            <a:off x="323528" y="2249108"/>
            <a:ext cx="5413812" cy="14760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774331-58DB-4075-986A-64AEDFEAD757}"/>
              </a:ext>
            </a:extLst>
          </p:cNvPr>
          <p:cNvPicPr/>
          <p:nvPr/>
        </p:nvPicPr>
        <p:blipFill rotWithShape="1">
          <a:blip r:embed="rId4"/>
          <a:srcRect l="10885" t="35064" r="18609" b="38972"/>
          <a:stretch/>
        </p:blipFill>
        <p:spPr bwMode="auto">
          <a:xfrm>
            <a:off x="323528" y="704850"/>
            <a:ext cx="5396295" cy="14724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82559D-D083-49D3-8ED6-2514EEAF2313}"/>
              </a:ext>
            </a:extLst>
          </p:cNvPr>
          <p:cNvSpPr txBox="1"/>
          <p:nvPr/>
        </p:nvSpPr>
        <p:spPr>
          <a:xfrm>
            <a:off x="6023358" y="1019485"/>
            <a:ext cx="1584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HK" sz="1200" dirty="0">
                <a:cs typeface="Times New Roman" panose="02020603050405020304" pitchFamily="18" charset="0"/>
              </a:rPr>
              <a:t>Normal control </a:t>
            </a:r>
          </a:p>
          <a:p>
            <a:r>
              <a:rPr lang="da-DK" altLang="zh-HK" sz="1200" dirty="0">
                <a:cs typeface="Times New Roman" panose="02020603050405020304" pitchFamily="18" charset="0"/>
              </a:rPr>
              <a:t>2 </a:t>
            </a:r>
            <a:r>
              <a:rPr lang="da-DK" altLang="zh-HK" sz="1200" i="1" dirty="0">
                <a:cs typeface="Times New Roman" panose="02020603050405020304" pitchFamily="18" charset="0"/>
              </a:rPr>
              <a:t>NCF1</a:t>
            </a:r>
            <a:r>
              <a:rPr lang="da-DK" altLang="zh-HK" sz="1200" dirty="0">
                <a:cs typeface="Times New Roman" panose="02020603050405020304" pitchFamily="18" charset="0"/>
              </a:rPr>
              <a:t> alleles </a:t>
            </a:r>
          </a:p>
          <a:p>
            <a:r>
              <a:rPr lang="da-DK" altLang="zh-HK" sz="1200" dirty="0">
                <a:cs typeface="Times New Roman" panose="02020603050405020304" pitchFamily="18" charset="0"/>
              </a:rPr>
              <a:t>4 ψ</a:t>
            </a:r>
            <a:r>
              <a:rPr lang="da-DK" altLang="zh-HK" sz="1200" i="1" dirty="0">
                <a:cs typeface="Times New Roman" panose="02020603050405020304" pitchFamily="18" charset="0"/>
              </a:rPr>
              <a:t>NCF1</a:t>
            </a:r>
            <a:r>
              <a:rPr lang="da-DK" altLang="zh-HK" sz="1200" dirty="0">
                <a:cs typeface="Times New Roman" panose="02020603050405020304" pitchFamily="18" charset="0"/>
              </a:rPr>
              <a:t> alleles</a:t>
            </a:r>
          </a:p>
          <a:p>
            <a:r>
              <a:rPr lang="en-US" altLang="zh-HK" sz="1200" dirty="0">
                <a:cs typeface="Times New Roman" panose="02020603050405020304" pitchFamily="18" charset="0"/>
              </a:rPr>
              <a:t>Peak height ratio = 2:1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D38558-A1A8-4B6D-B61F-AE78057F9487}"/>
              </a:ext>
            </a:extLst>
          </p:cNvPr>
          <p:cNvSpPr txBox="1"/>
          <p:nvPr/>
        </p:nvSpPr>
        <p:spPr>
          <a:xfrm>
            <a:off x="6023358" y="2788342"/>
            <a:ext cx="1916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HK" sz="1200" dirty="0">
                <a:cs typeface="Times New Roman" panose="02020603050405020304" pitchFamily="18" charset="0"/>
              </a:rPr>
              <a:t>Patient (homozygous 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  <a:sym typeface="Symbol"/>
              </a:rPr>
              <a:t>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GT </a:t>
            </a:r>
            <a:r>
              <a:rPr lang="en-US" altLang="zh-HK" sz="1200" dirty="0">
                <a:cs typeface="Times New Roman" panose="02020603050405020304" pitchFamily="18" charset="0"/>
              </a:rPr>
              <a:t>)</a:t>
            </a:r>
          </a:p>
          <a:p>
            <a:r>
              <a:rPr lang="en-US" altLang="zh-HK" sz="1200" dirty="0">
                <a:cs typeface="Times New Roman" panose="02020603050405020304" pitchFamily="18" charset="0"/>
              </a:rPr>
              <a:t>2 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  <a:sym typeface="Symbol"/>
              </a:rPr>
              <a:t>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GT </a:t>
            </a:r>
            <a:r>
              <a:rPr lang="en-US" altLang="zh-HK" sz="1200" i="1" dirty="0">
                <a:cs typeface="Times New Roman" panose="02020603050405020304" pitchFamily="18" charset="0"/>
              </a:rPr>
              <a:t>NCF1</a:t>
            </a:r>
            <a:r>
              <a:rPr lang="en-US" altLang="zh-HK" sz="1200" dirty="0">
                <a:cs typeface="Times New Roman" panose="02020603050405020304" pitchFamily="18" charset="0"/>
              </a:rPr>
              <a:t> alleles </a:t>
            </a:r>
          </a:p>
          <a:p>
            <a:r>
              <a:rPr lang="en-US" altLang="zh-HK" sz="1200" dirty="0">
                <a:cs typeface="Times New Roman" panose="02020603050405020304" pitchFamily="18" charset="0"/>
              </a:rPr>
              <a:t>4 </a:t>
            </a:r>
            <a:r>
              <a:rPr lang="el-GR" altLang="zh-HK" sz="1200" dirty="0">
                <a:cs typeface="Times New Roman" panose="02020603050405020304" pitchFamily="18" charset="0"/>
              </a:rPr>
              <a:t>ψ</a:t>
            </a:r>
            <a:r>
              <a:rPr lang="en-US" altLang="zh-HK" sz="1200" i="1" dirty="0">
                <a:cs typeface="Times New Roman" panose="02020603050405020304" pitchFamily="18" charset="0"/>
              </a:rPr>
              <a:t>NCF1 </a:t>
            </a:r>
            <a:r>
              <a:rPr lang="en-US" altLang="zh-HK" sz="1200" dirty="0">
                <a:cs typeface="Times New Roman" panose="02020603050405020304" pitchFamily="18" charset="0"/>
              </a:rPr>
              <a:t>alleles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A9B269-7E67-4995-867D-A364072E9EC1}"/>
              </a:ext>
            </a:extLst>
          </p:cNvPr>
          <p:cNvSpPr txBox="1"/>
          <p:nvPr/>
        </p:nvSpPr>
        <p:spPr>
          <a:xfrm>
            <a:off x="6023358" y="3973021"/>
            <a:ext cx="26787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HK" sz="1200" dirty="0">
                <a:cs typeface="Times New Roman" panose="02020603050405020304" pitchFamily="18" charset="0"/>
              </a:rPr>
              <a:t>Carrier (heterozygous 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  <a:sym typeface="Symbol"/>
              </a:rPr>
              <a:t>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GT</a:t>
            </a:r>
            <a:r>
              <a:rPr lang="en-US" altLang="zh-HK" sz="1200" dirty="0">
                <a:cs typeface="Times New Roman" panose="02020603050405020304" pitchFamily="18" charset="0"/>
              </a:rPr>
              <a:t>)</a:t>
            </a:r>
          </a:p>
          <a:p>
            <a:r>
              <a:rPr lang="en-US" altLang="zh-HK" sz="1200" dirty="0">
                <a:cs typeface="Times New Roman" panose="02020603050405020304" pitchFamily="18" charset="0"/>
              </a:rPr>
              <a:t>1 </a:t>
            </a:r>
            <a:r>
              <a:rPr lang="en-US" altLang="zh-HK" sz="1200" i="1" dirty="0">
                <a:cs typeface="Times New Roman" panose="02020603050405020304" pitchFamily="18" charset="0"/>
              </a:rPr>
              <a:t>NCF1</a:t>
            </a:r>
            <a:r>
              <a:rPr lang="en-US" altLang="zh-HK" sz="1200" dirty="0">
                <a:cs typeface="Times New Roman" panose="02020603050405020304" pitchFamily="18" charset="0"/>
              </a:rPr>
              <a:t> alleles</a:t>
            </a:r>
          </a:p>
          <a:p>
            <a:r>
              <a:rPr lang="en-US" altLang="zh-HK" sz="1200" dirty="0">
                <a:cs typeface="Times New Roman" panose="02020603050405020304" pitchFamily="18" charset="0"/>
                <a:sym typeface="Symbol"/>
              </a:rPr>
              <a:t>1 </a:t>
            </a:r>
            <a:r>
              <a:rPr lang="en-US" altLang="zh-HK" sz="1200" dirty="0">
                <a:cs typeface="Times New Roman" panose="02020603050405020304" pitchFamily="18" charset="0"/>
              </a:rPr>
              <a:t>GT </a:t>
            </a:r>
            <a:r>
              <a:rPr lang="en-US" altLang="zh-HK" sz="1200" i="1" dirty="0">
                <a:cs typeface="Times New Roman" panose="02020603050405020304" pitchFamily="18" charset="0"/>
              </a:rPr>
              <a:t>NCF1</a:t>
            </a:r>
            <a:r>
              <a:rPr lang="en-US" altLang="zh-HK" sz="1200" dirty="0">
                <a:cs typeface="Times New Roman" panose="02020603050405020304" pitchFamily="18" charset="0"/>
              </a:rPr>
              <a:t> allele</a:t>
            </a:r>
          </a:p>
          <a:p>
            <a:r>
              <a:rPr lang="en-US" altLang="zh-HK" sz="1200" dirty="0">
                <a:cs typeface="Times New Roman" panose="02020603050405020304" pitchFamily="18" charset="0"/>
              </a:rPr>
              <a:t>4 </a:t>
            </a:r>
            <a:r>
              <a:rPr lang="en-GB" altLang="zh-HK" sz="1200" dirty="0">
                <a:cs typeface="Times New Roman" panose="02020603050405020304" pitchFamily="18" charset="0"/>
              </a:rPr>
              <a:t>ψ</a:t>
            </a:r>
            <a:r>
              <a:rPr lang="en-GB" altLang="zh-HK" sz="1200" i="1" dirty="0">
                <a:cs typeface="Times New Roman" panose="02020603050405020304" pitchFamily="18" charset="0"/>
              </a:rPr>
              <a:t>NCF1</a:t>
            </a:r>
            <a:r>
              <a:rPr lang="en-GB" altLang="zh-HK" sz="1200" dirty="0">
                <a:cs typeface="Times New Roman" panose="02020603050405020304" pitchFamily="18" charset="0"/>
              </a:rPr>
              <a:t> alleles</a:t>
            </a:r>
            <a:endParaRPr lang="zh-HK" altLang="en-US" sz="1200" dirty="0">
              <a:cs typeface="Times New Roman" panose="02020603050405020304" pitchFamily="18" charset="0"/>
            </a:endParaRPr>
          </a:p>
          <a:p>
            <a:r>
              <a:rPr lang="en-US" altLang="zh-HK" sz="1200" dirty="0">
                <a:cs typeface="Times New Roman" panose="02020603050405020304" pitchFamily="18" charset="0"/>
              </a:rPr>
              <a:t>Peak height ratio = 5:1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77F8F-D480-4433-BDE9-35B5976971A0}"/>
              </a:ext>
            </a:extLst>
          </p:cNvPr>
          <p:cNvSpPr txBox="1"/>
          <p:nvPr/>
        </p:nvSpPr>
        <p:spPr>
          <a:xfrm>
            <a:off x="1721873" y="957394"/>
            <a:ext cx="805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000" dirty="0">
                <a:cs typeface="Times New Roman" panose="02020603050405020304" pitchFamily="18" charset="0"/>
              </a:rPr>
              <a:t>size ladder</a:t>
            </a:r>
            <a:endParaRPr lang="zh-HK" altLang="en-US" sz="1000" dirty="0"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3AEA54-E75C-48E1-89E0-B4E813E694FC}"/>
              </a:ext>
            </a:extLst>
          </p:cNvPr>
          <p:cNvSpPr txBox="1"/>
          <p:nvPr/>
        </p:nvSpPr>
        <p:spPr>
          <a:xfrm>
            <a:off x="1619672" y="2788342"/>
            <a:ext cx="805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000" dirty="0">
                <a:cs typeface="Times New Roman" panose="02020603050405020304" pitchFamily="18" charset="0"/>
              </a:rPr>
              <a:t>size ladder</a:t>
            </a:r>
            <a:endParaRPr lang="zh-HK" altLang="en-US" sz="1000" dirty="0"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0E838D-5FA2-40F5-9AF3-74469261FA64}"/>
              </a:ext>
            </a:extLst>
          </p:cNvPr>
          <p:cNvSpPr txBox="1"/>
          <p:nvPr/>
        </p:nvSpPr>
        <p:spPr>
          <a:xfrm>
            <a:off x="1701753" y="4280338"/>
            <a:ext cx="805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000" dirty="0">
                <a:cs typeface="Times New Roman" panose="02020603050405020304" pitchFamily="18" charset="0"/>
              </a:rPr>
              <a:t>size ladder</a:t>
            </a:r>
            <a:endParaRPr lang="zh-HK" altLang="en-US" sz="1000" dirty="0"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0D50F8-2AED-46C9-AD9D-DBAAAF8F0CA7}"/>
              </a:ext>
            </a:extLst>
          </p:cNvPr>
          <p:cNvSpPr txBox="1"/>
          <p:nvPr/>
        </p:nvSpPr>
        <p:spPr>
          <a:xfrm>
            <a:off x="3166530" y="914320"/>
            <a:ext cx="6133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HK" sz="1000" dirty="0">
                <a:cs typeface="Times New Roman" panose="02020603050405020304" pitchFamily="18" charset="0"/>
              </a:rPr>
              <a:t>ψ</a:t>
            </a:r>
            <a:r>
              <a:rPr lang="en-US" altLang="zh-HK" sz="1000" i="1" dirty="0">
                <a:cs typeface="Times New Roman" panose="02020603050405020304" pitchFamily="18" charset="0"/>
              </a:rPr>
              <a:t>NCF1</a:t>
            </a:r>
            <a:endParaRPr lang="zh-HK" altLang="en-US" sz="1000" i="1" dirty="0"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0600C7-2B5A-49E3-9E08-AA6CD4DB4906}"/>
              </a:ext>
            </a:extLst>
          </p:cNvPr>
          <p:cNvSpPr txBox="1"/>
          <p:nvPr/>
        </p:nvSpPr>
        <p:spPr>
          <a:xfrm>
            <a:off x="3895651" y="1238563"/>
            <a:ext cx="964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000" i="1" dirty="0">
                <a:cs typeface="Times New Roman" panose="02020603050405020304" pitchFamily="18" charset="0"/>
              </a:rPr>
              <a:t>NCF1</a:t>
            </a:r>
            <a:endParaRPr lang="zh-HK" altLang="en-US" sz="1000" i="1" dirty="0"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72C3D1-F990-453F-9E0D-7A9F0A0D06A9}"/>
              </a:ext>
            </a:extLst>
          </p:cNvPr>
          <p:cNvSpPr txBox="1"/>
          <p:nvPr/>
        </p:nvSpPr>
        <p:spPr>
          <a:xfrm>
            <a:off x="3751635" y="4549085"/>
            <a:ext cx="964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000" i="1" dirty="0">
                <a:cs typeface="Times New Roman" panose="02020603050405020304" pitchFamily="18" charset="0"/>
              </a:rPr>
              <a:t>NCF1</a:t>
            </a:r>
            <a:endParaRPr lang="zh-HK" altLang="en-US" sz="1000" i="1" dirty="0"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78F2D7-B635-4D16-9460-D4F318A07126}"/>
              </a:ext>
            </a:extLst>
          </p:cNvPr>
          <p:cNvSpPr txBox="1"/>
          <p:nvPr/>
        </p:nvSpPr>
        <p:spPr>
          <a:xfrm>
            <a:off x="2699792" y="2390691"/>
            <a:ext cx="12081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HK" sz="1000" dirty="0">
                <a:cs typeface="Times New Roman" panose="02020603050405020304" pitchFamily="18" charset="0"/>
              </a:rPr>
              <a:t>ψ</a:t>
            </a:r>
            <a:r>
              <a:rPr lang="en-US" altLang="zh-HK" sz="1000" i="1" dirty="0">
                <a:cs typeface="Times New Roman" panose="02020603050405020304" pitchFamily="18" charset="0"/>
              </a:rPr>
              <a:t>NCF1</a:t>
            </a:r>
            <a:r>
              <a:rPr lang="en-US" altLang="zh-HK" sz="1000" dirty="0">
                <a:cs typeface="Times New Roman" panose="02020603050405020304" pitchFamily="18" charset="0"/>
              </a:rPr>
              <a:t> </a:t>
            </a:r>
            <a:r>
              <a:rPr lang="en-US" altLang="zh-TW" sz="1000" dirty="0">
                <a:cs typeface="Times New Roman" panose="02020603050405020304" pitchFamily="18" charset="0"/>
              </a:rPr>
              <a:t>+ </a:t>
            </a:r>
            <a:r>
              <a:rPr lang="en-US" altLang="zh-HK" sz="1000" dirty="0">
                <a:cs typeface="Times New Roman" panose="02020603050405020304" pitchFamily="18" charset="0"/>
                <a:sym typeface="Symbol"/>
              </a:rPr>
              <a:t></a:t>
            </a:r>
            <a:r>
              <a:rPr lang="en-US" altLang="zh-HK" sz="1000" dirty="0">
                <a:cs typeface="Times New Roman" panose="02020603050405020304" pitchFamily="18" charset="0"/>
              </a:rPr>
              <a:t>GT </a:t>
            </a:r>
            <a:r>
              <a:rPr lang="en-US" altLang="zh-HK" sz="1000" i="1" dirty="0">
                <a:cs typeface="Times New Roman" panose="02020603050405020304" pitchFamily="18" charset="0"/>
              </a:rPr>
              <a:t>NCF1</a:t>
            </a:r>
            <a:r>
              <a:rPr lang="en-US" altLang="zh-HK" sz="1000" dirty="0">
                <a:cs typeface="Times New Roman" panose="02020603050405020304" pitchFamily="18" charset="0"/>
              </a:rPr>
              <a:t> </a:t>
            </a:r>
            <a:endParaRPr lang="zh-HK" altLang="en-US" sz="1000" dirty="0"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57B5A8-AD93-4D01-9201-B9335A3C29A5}"/>
              </a:ext>
            </a:extLst>
          </p:cNvPr>
          <p:cNvSpPr txBox="1"/>
          <p:nvPr/>
        </p:nvSpPr>
        <p:spPr>
          <a:xfrm>
            <a:off x="2796246" y="3973021"/>
            <a:ext cx="12081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HK" sz="1000" dirty="0">
                <a:cs typeface="Times New Roman" panose="02020603050405020304" pitchFamily="18" charset="0"/>
              </a:rPr>
              <a:t>ψ</a:t>
            </a:r>
            <a:r>
              <a:rPr lang="en-US" altLang="zh-HK" sz="1000" i="1" dirty="0">
                <a:cs typeface="Times New Roman" panose="02020603050405020304" pitchFamily="18" charset="0"/>
              </a:rPr>
              <a:t>NCF1</a:t>
            </a:r>
            <a:r>
              <a:rPr lang="en-US" altLang="zh-HK" sz="1000" dirty="0">
                <a:cs typeface="Times New Roman" panose="02020603050405020304" pitchFamily="18" charset="0"/>
              </a:rPr>
              <a:t> </a:t>
            </a:r>
            <a:r>
              <a:rPr lang="en-US" altLang="zh-TW" sz="1000" dirty="0">
                <a:cs typeface="Times New Roman" panose="02020603050405020304" pitchFamily="18" charset="0"/>
              </a:rPr>
              <a:t>+ </a:t>
            </a:r>
            <a:r>
              <a:rPr lang="en-US" altLang="zh-HK" sz="1000" dirty="0">
                <a:cs typeface="Times New Roman" panose="02020603050405020304" pitchFamily="18" charset="0"/>
                <a:sym typeface="Symbol"/>
              </a:rPr>
              <a:t></a:t>
            </a:r>
            <a:r>
              <a:rPr lang="en-US" altLang="zh-HK" sz="1000" dirty="0">
                <a:cs typeface="Times New Roman" panose="02020603050405020304" pitchFamily="18" charset="0"/>
              </a:rPr>
              <a:t>GT </a:t>
            </a:r>
            <a:r>
              <a:rPr lang="en-US" altLang="zh-HK" sz="1000" i="1" dirty="0">
                <a:cs typeface="Times New Roman" panose="02020603050405020304" pitchFamily="18" charset="0"/>
              </a:rPr>
              <a:t>NCF1</a:t>
            </a:r>
            <a:r>
              <a:rPr lang="en-US" altLang="zh-HK" sz="1000" dirty="0">
                <a:cs typeface="Times New Roman" panose="02020603050405020304" pitchFamily="18" charset="0"/>
              </a:rPr>
              <a:t> </a:t>
            </a:r>
            <a:endParaRPr lang="zh-HK" altLang="en-US" sz="1000" dirty="0"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241CC4-CE3F-4782-8960-FCAA70EDA544}"/>
              </a:ext>
            </a:extLst>
          </p:cNvPr>
          <p:cNvSpPr txBox="1"/>
          <p:nvPr/>
        </p:nvSpPr>
        <p:spPr>
          <a:xfrm>
            <a:off x="267269" y="5793763"/>
            <a:ext cx="754509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kumimoji="0" lang="en-US" altLang="zh-HK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Supplementary Figure 2</a:t>
            </a:r>
            <a:r>
              <a:rPr kumimoji="0" lang="en-US" altLang="zh-HK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. </a:t>
            </a:r>
            <a:r>
              <a:rPr lang="en-GB" altLang="zh-HK" sz="1200" dirty="0" err="1">
                <a:solidFill>
                  <a:prstClr val="black"/>
                </a:solidFill>
                <a:cs typeface="Times New Roman" panose="02020603050405020304" pitchFamily="18" charset="0"/>
              </a:rPr>
              <a:t>GeneScan</a:t>
            </a:r>
            <a:r>
              <a:rPr lang="en-GB" altLang="zh-HK" sz="1200" baseline="30000" dirty="0">
                <a:solidFill>
                  <a:prstClr val="black"/>
                </a:solidFill>
                <a:cs typeface="Times New Roman" panose="02020603050405020304" pitchFamily="18" charset="0"/>
              </a:rPr>
              <a:t>®</a:t>
            </a:r>
            <a:r>
              <a:rPr lang="en-GB" altLang="zh-HK" sz="1200" dirty="0">
                <a:solidFill>
                  <a:prstClr val="black"/>
                </a:solidFill>
                <a:cs typeface="Times New Roman" panose="02020603050405020304" pitchFamily="18" charset="0"/>
              </a:rPr>
              <a:t> analysis of </a:t>
            </a:r>
            <a:r>
              <a:rPr kumimoji="0" lang="en-US" altLang="zh-HK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NCF1</a:t>
            </a:r>
            <a:r>
              <a:rPr lang="en-US" altLang="zh-HK" sz="1200" dirty="0">
                <a:cs typeface="Times New Roman" panose="02020603050405020304" pitchFamily="18" charset="0"/>
                <a:sym typeface="Symbol"/>
              </a:rPr>
              <a:t> gene “GT” deletion mutation (</a:t>
            </a:r>
            <a:r>
              <a:rPr lang="en-US" altLang="zh-HK" sz="1200" dirty="0">
                <a:cs typeface="Times New Roman" panose="02020603050405020304" pitchFamily="18" charset="0"/>
              </a:rPr>
              <a:t>GT)</a:t>
            </a:r>
            <a:r>
              <a:rPr lang="en-US" altLang="zh-HK" sz="1200" dirty="0">
                <a:cs typeface="Times New Roman" panose="02020603050405020304" pitchFamily="18" charset="0"/>
                <a:sym typeface="Symbol"/>
              </a:rPr>
              <a:t> in exon 2 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(co-amplification of target gene </a:t>
            </a:r>
            <a:r>
              <a:rPr kumimoji="0" lang="en-US" altLang="zh-HK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NCF1 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and pseudogene 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ψ</a:t>
            </a:r>
            <a:r>
              <a:rPr kumimoji="0" lang="en-GB" altLang="zh-HK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NCF1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using primer pair flanking the mutation 5’ TGCACACAGCAAAGCCTCTT 3’ and 5’ AGGTCCTTCCCAAAGGGTGGAGCTG 3’) . Abbreviations: </a:t>
            </a:r>
            <a:r>
              <a:rPr kumimoji="0" lang="en-GB" altLang="zh-HK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NCF1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, </a:t>
            </a:r>
            <a:r>
              <a:rPr lang="en-US" altLang="zh-HK" sz="1200" dirty="0">
                <a:cs typeface="Times New Roman" panose="02020603050405020304" pitchFamily="18" charset="0"/>
                <a:sym typeface="Symbol"/>
              </a:rPr>
              <a:t>neutrophil cytosolic factor 1; 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ψ</a:t>
            </a:r>
            <a:r>
              <a:rPr kumimoji="0" lang="en-GB" altLang="zh-HK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NCF1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, </a:t>
            </a:r>
            <a:r>
              <a:rPr lang="en-US" altLang="zh-HK" sz="1200" dirty="0">
                <a:cs typeface="Times New Roman" panose="02020603050405020304" pitchFamily="18" charset="0"/>
                <a:sym typeface="Symbol"/>
              </a:rPr>
              <a:t>neutrophil cytosolic factor 1 pseudogene;</a:t>
            </a:r>
            <a:r>
              <a:rPr kumimoji="0" lang="en-GB" altLang="zh-HK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H</a:t>
            </a:r>
            <a:r>
              <a:rPr lang="en-GB" altLang="zh-HK" sz="1200" dirty="0">
                <a:solidFill>
                  <a:prstClr val="black"/>
                </a:solidFill>
                <a:ea typeface="新細明體" panose="02020500000000000000" pitchFamily="18" charset="-120"/>
                <a:cs typeface="Times New Roman" panose="02020603050405020304" pitchFamily="18" charset="0"/>
              </a:rPr>
              <a:t>,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height; A, area; S</a:t>
            </a:r>
            <a:r>
              <a:rPr lang="en-GB" altLang="zh-HK" sz="1200" dirty="0">
                <a:solidFill>
                  <a:prstClr val="black"/>
                </a:solidFill>
                <a:ea typeface="新細明體" panose="02020500000000000000" pitchFamily="18" charset="-120"/>
                <a:cs typeface="Times New Roman" panose="02020603050405020304" pitchFamily="18" charset="0"/>
              </a:rPr>
              <a:t>, b</a:t>
            </a:r>
            <a:r>
              <a:rPr kumimoji="0" lang="en-GB" altLang="zh-HK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ase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pair position; D, </a:t>
            </a:r>
            <a:r>
              <a:rPr lang="en-GB" altLang="zh-HK" sz="1200" dirty="0">
                <a:solidFill>
                  <a:prstClr val="black"/>
                </a:solidFill>
                <a:ea typeface="新細明體" panose="02020500000000000000" pitchFamily="18" charset="-120"/>
                <a:cs typeface="Times New Roman" panose="02020603050405020304" pitchFamily="18" charset="0"/>
              </a:rPr>
              <a:t>s</a:t>
            </a:r>
            <a:r>
              <a:rPr kumimoji="0" lang="en-GB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can number.</a:t>
            </a:r>
          </a:p>
        </p:txBody>
      </p:sp>
    </p:spTree>
    <p:extLst>
      <p:ext uri="{BB962C8B-B14F-4D97-AF65-F5344CB8AC3E}">
        <p14:creationId xmlns:p14="http://schemas.microsoft.com/office/powerpoint/2010/main" val="2104801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157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pid_user</dc:creator>
  <cp:lastModifiedBy>kwchan</cp:lastModifiedBy>
  <cp:revision>18</cp:revision>
  <dcterms:created xsi:type="dcterms:W3CDTF">2016-09-02T08:35:19Z</dcterms:created>
  <dcterms:modified xsi:type="dcterms:W3CDTF">2022-06-21T04:11:51Z</dcterms:modified>
</cp:coreProperties>
</file>