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4E50"/>
    <a:srgbClr val="EAD21A"/>
    <a:srgbClr val="FF9D62"/>
    <a:srgbClr val="FF89C9"/>
    <a:srgbClr val="32CEF8"/>
    <a:srgbClr val="12BFB9"/>
    <a:srgbClr val="2EC1E8"/>
    <a:srgbClr val="AE5C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0"/>
    <p:restoredTop sz="94622"/>
  </p:normalViewPr>
  <p:slideViewPr>
    <p:cSldViewPr snapToGrid="0">
      <p:cViewPr>
        <p:scale>
          <a:sx n="113" d="100"/>
          <a:sy n="113" d="100"/>
        </p:scale>
        <p:origin x="76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7E61B6-DDD9-BAD6-7007-C4C10B5E78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118B91B-030B-E55F-56F7-289917E0D8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9BB52F-B16C-24B4-75AB-82A10B58D6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31755-A3E6-D54A-8C46-C4ADFDBDFD9A}" type="datetimeFigureOut">
              <a:rPr lang="en-GB" smtClean="0"/>
              <a:t>11/11/2024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AB6788-386C-5D81-D71A-F638AB7137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860325-13B9-DA7B-1000-1972AB200E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51A90-E368-714F-A748-7C361B7D14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82604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E91918-016D-B3F8-3F56-2381074A7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0D88A56-3EFE-D6CD-31AC-1747E14D4D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8B0C5A-6103-6864-7CBE-414D16E19F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31755-A3E6-D54A-8C46-C4ADFDBDFD9A}" type="datetimeFigureOut">
              <a:rPr lang="en-GB" smtClean="0"/>
              <a:t>11/11/2024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32F47D-64D7-7899-5B3D-3D949FDC9A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7D0F21-F7A6-DF56-FB0D-319DA5D63E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51A90-E368-714F-A748-7C361B7D14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85456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D8E9D22-BF1A-648E-B250-E5126B2E40D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3EC2540-A7A8-9A46-B834-93F241E571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C4813B-ED24-DBB0-8EF8-3EE2901C7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31755-A3E6-D54A-8C46-C4ADFDBDFD9A}" type="datetimeFigureOut">
              <a:rPr lang="en-GB" smtClean="0"/>
              <a:t>11/11/2024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C9DAFA-EEB9-B254-515B-0753E47DEB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6B3E40-EE2E-C495-7D42-C3BBCC63A6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51A90-E368-714F-A748-7C361B7D14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8340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2CBEBC-40EA-DBC1-94B1-812257FF4F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612B0B-4606-6520-5C2A-AAF4B14446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32AEF9-72B1-9C4D-F617-DDF650AB8A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31755-A3E6-D54A-8C46-C4ADFDBDFD9A}" type="datetimeFigureOut">
              <a:rPr lang="en-GB" smtClean="0"/>
              <a:t>11/11/2024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2A8C8A-0DEE-0785-D2C1-A6222D6BE6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49328E-00C5-D276-0503-4950C5C52C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51A90-E368-714F-A748-7C361B7D14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2810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DBA4E9-928B-CAFE-CFF9-1723A6BCCA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43737C-9781-F244-9C5C-0F1BC4D0B0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448B0A-D16A-DAF7-DCC9-82AF063212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31755-A3E6-D54A-8C46-C4ADFDBDFD9A}" type="datetimeFigureOut">
              <a:rPr lang="en-GB" smtClean="0"/>
              <a:t>11/11/2024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471A5D-E841-0D8F-7B97-074BD862D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961AD5-62F7-38A5-2DC9-BB137B764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51A90-E368-714F-A748-7C361B7D14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33825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1EF79F-5E5E-BD7C-A07F-17690014D2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3A3459-0320-0814-1BEA-A3EA6B1FEA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AB4DAE-0FEB-6CE4-BE71-952517C31B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701746-83C4-03B8-46F3-30DD985F91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31755-A3E6-D54A-8C46-C4ADFDBDFD9A}" type="datetimeFigureOut">
              <a:rPr lang="en-GB" smtClean="0"/>
              <a:t>11/11/2024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C1BE68-3C3C-3E6C-7E65-7E335CD3EA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7F9E94-30A4-B34E-6D1D-03E65C9224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51A90-E368-714F-A748-7C361B7D14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208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179A7F-DEA1-E194-0EFB-7A9F00B102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4A8E9B-967E-283A-97BD-B1BCBB0ECC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6B6A1C-AF73-8234-34B2-73D95B4633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BDE48C4-0CFF-0370-CD01-34F63385403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3EF40AC-576C-B037-771D-38E0FFADEA7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E28083D-16F4-8D58-FA29-3D731FF387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31755-A3E6-D54A-8C46-C4ADFDBDFD9A}" type="datetimeFigureOut">
              <a:rPr lang="en-GB" smtClean="0"/>
              <a:t>11/11/2024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026AF5E-4E45-084F-F271-75A56A684E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967E005-D1E5-FA1F-DF7C-22B19CC20B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51A90-E368-714F-A748-7C361B7D14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70952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36EE9B-729F-1DC2-42B3-B72EE4CF96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D57E110-A483-F7EC-1F04-1D3B8D2D09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31755-A3E6-D54A-8C46-C4ADFDBDFD9A}" type="datetimeFigureOut">
              <a:rPr lang="en-GB" smtClean="0"/>
              <a:t>11/11/2024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76E32B1-F347-F56D-0AA6-4879187A31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18230D2-79CC-19E3-2663-E88672D0D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51A90-E368-714F-A748-7C361B7D14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8413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E74A6AA-F415-2CD9-50FF-C4BACD934A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31755-A3E6-D54A-8C46-C4ADFDBDFD9A}" type="datetimeFigureOut">
              <a:rPr lang="en-GB" smtClean="0"/>
              <a:t>11/11/2024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70AB1F-0165-5A23-4E98-48E043512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BC9060-E8BB-532C-2296-87C3E0906C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51A90-E368-714F-A748-7C361B7D14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78235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5C4368-54FB-070F-3367-D2EDDACFE7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48B0B4-90E1-6D1B-45B9-94B7BF3E18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AC1625-E626-4E7A-B9B0-ED2B1669B6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5C7391-FAAD-EFA4-C16E-A6C909BF04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31755-A3E6-D54A-8C46-C4ADFDBDFD9A}" type="datetimeFigureOut">
              <a:rPr lang="en-GB" smtClean="0"/>
              <a:t>11/11/2024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6BA91F-ADF9-7585-F268-F37751238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C56CB8-C3FA-074E-55BC-FA880823F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51A90-E368-714F-A748-7C361B7D14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61051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299D30-16DC-9A16-36FE-AC309C408F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AEC30FA-E34E-17F3-061D-B312D83659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0DDC33-48AB-E825-5B26-B4FCBA0151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5660AF-12ED-779B-6517-48AC0B4C35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31755-A3E6-D54A-8C46-C4ADFDBDFD9A}" type="datetimeFigureOut">
              <a:rPr lang="en-GB" smtClean="0"/>
              <a:t>11/11/2024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6EA2D0-73C4-4B6C-3B9A-8962C5B679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CEDF20-F372-0168-6446-34AE79DAB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51A90-E368-714F-A748-7C361B7D14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1938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DA64D2B-E064-CD13-E9A4-29C9DF4F70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CD1E56-CB6E-8DC0-F5D7-A792C52A33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E52F3F-AF18-5885-4819-997B4EBF08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031755-A3E6-D54A-8C46-C4ADFDBDFD9A}" type="datetimeFigureOut">
              <a:rPr lang="en-GB" smtClean="0"/>
              <a:t>11/11/2024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57BCF2-EBDD-3D36-BE93-B202BD8A02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0891E8-5932-7510-D49E-0DD1D06A4A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251A90-E368-714F-A748-7C361B7D14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318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14546F7-455A-B2E8-6776-B9EA24579A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2126" y="0"/>
            <a:ext cx="5567748" cy="550511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83EEA07-5FDA-44D7-34E7-3041B5C99041}"/>
              </a:ext>
            </a:extLst>
          </p:cNvPr>
          <p:cNvSpPr txBox="1"/>
          <p:nvPr/>
        </p:nvSpPr>
        <p:spPr>
          <a:xfrm>
            <a:off x="90312" y="5667022"/>
            <a:ext cx="12090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Figure S1:</a:t>
            </a:r>
            <a:r>
              <a:rPr lang="en-GB" sz="1400" dirty="0"/>
              <a:t> Bayesian Inference phylogeny confirming the identity of the sequenced genome as that of </a:t>
            </a:r>
            <a:r>
              <a:rPr lang="en-GB" sz="1400" i="1" dirty="0"/>
              <a:t>Rhizina undulata</a:t>
            </a:r>
            <a:r>
              <a:rPr lang="en-GB" sz="1400" dirty="0"/>
              <a:t>. The isolate that was sequenced for this study, CMW 412, is indicated in bold text and is most closely related to other isolates of </a:t>
            </a:r>
            <a:r>
              <a:rPr lang="en-GB" sz="1400" i="1" dirty="0"/>
              <a:t>R. undulata </a:t>
            </a:r>
            <a:r>
              <a:rPr lang="en-GB" sz="1400" dirty="0"/>
              <a:t>(highlighted in light blue). NCBI accession numbers for the ITS regions from the other </a:t>
            </a:r>
            <a:r>
              <a:rPr lang="en-GB" sz="1400" dirty="0" err="1"/>
              <a:t>Rhizinaceae</a:t>
            </a:r>
            <a:r>
              <a:rPr lang="en-GB" sz="1400" dirty="0"/>
              <a:t> species are indicated in brackets behind each species name.  </a:t>
            </a:r>
          </a:p>
        </p:txBody>
      </p:sp>
    </p:spTree>
    <p:extLst>
      <p:ext uri="{BB962C8B-B14F-4D97-AF65-F5344CB8AC3E}">
        <p14:creationId xmlns:p14="http://schemas.microsoft.com/office/powerpoint/2010/main" val="28719797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646FB0B-C336-1E69-FF35-EB32331B60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9026" y="79022"/>
            <a:ext cx="8993947" cy="596053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B35A56A-CA02-9777-CDEE-CD17AFEC5FB6}"/>
              </a:ext>
            </a:extLst>
          </p:cNvPr>
          <p:cNvSpPr txBox="1"/>
          <p:nvPr/>
        </p:nvSpPr>
        <p:spPr>
          <a:xfrm>
            <a:off x="101600" y="6039555"/>
            <a:ext cx="12090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Figure S2:</a:t>
            </a:r>
            <a:r>
              <a:rPr lang="en-GB" sz="1400" dirty="0"/>
              <a:t> Comparison between the phylogenies generated using the orthologs identified using </a:t>
            </a:r>
            <a:r>
              <a:rPr lang="en-GB" sz="1400" dirty="0" err="1"/>
              <a:t>OrthoFinder</a:t>
            </a:r>
            <a:r>
              <a:rPr lang="en-GB" sz="1400" dirty="0"/>
              <a:t> (left) and the complete, single copy proteins identified using BUSCO (right).  The relationships between the species are identical in the two phylogenies, with </a:t>
            </a:r>
            <a:r>
              <a:rPr lang="en-GB" sz="1400" i="1" dirty="0"/>
              <a:t>R. undulata </a:t>
            </a:r>
            <a:r>
              <a:rPr lang="en-GB" sz="1400" dirty="0"/>
              <a:t>(highlighted in light blue) clustering closest with species in the genera </a:t>
            </a:r>
            <a:r>
              <a:rPr lang="en-GB" sz="1400" i="1" dirty="0" err="1"/>
              <a:t>Morchella</a:t>
            </a:r>
            <a:r>
              <a:rPr lang="en-GB" sz="1400" dirty="0"/>
              <a:t>, </a:t>
            </a:r>
            <a:r>
              <a:rPr lang="en-GB" sz="1400" i="1" dirty="0"/>
              <a:t>Tuber</a:t>
            </a:r>
            <a:r>
              <a:rPr lang="en-GB" sz="1400" dirty="0"/>
              <a:t> and </a:t>
            </a:r>
            <a:r>
              <a:rPr lang="en-GB" sz="1400" i="1" dirty="0" err="1"/>
              <a:t>Choiromyces</a:t>
            </a:r>
            <a:r>
              <a:rPr lang="en-GB" sz="14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3257075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14653</TotalTime>
  <Words>140</Words>
  <Application>Microsoft Macintosh PowerPoint</Application>
  <PresentationFormat>Widescreen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Andi Wilson</dc:creator>
  <cp:lastModifiedBy>Andi Wilson</cp:lastModifiedBy>
  <cp:revision>7</cp:revision>
  <dcterms:created xsi:type="dcterms:W3CDTF">2024-10-01T18:19:36Z</dcterms:created>
  <dcterms:modified xsi:type="dcterms:W3CDTF">2024-11-19T19:49:59Z</dcterms:modified>
</cp:coreProperties>
</file>