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72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884C"/>
    <a:srgbClr val="D0A172"/>
    <a:srgbClr val="D1A3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3358" autoAdjust="0"/>
  </p:normalViewPr>
  <p:slideViewPr>
    <p:cSldViewPr snapToGrid="0">
      <p:cViewPr varScale="1">
        <p:scale>
          <a:sx n="60" d="100"/>
          <a:sy n="60" d="100"/>
        </p:scale>
        <p:origin x="255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B616B8-AF3C-4C6F-BCA6-0A7D3C2650FC}" type="datetimeFigureOut">
              <a:rPr lang="en-ZA" smtClean="0"/>
              <a:t>2020/02/07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55F6F6-F7C2-4FDA-91E1-6C59B954EA8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9130903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ZA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Supplementary Figure 2. </a:t>
            </a:r>
            <a:r>
              <a:rPr lang="en-ZA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Maximum likelihood tree representing the five known and four novel species of </a:t>
            </a:r>
            <a:r>
              <a:rPr lang="en-ZA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Lecanosticta</a:t>
            </a:r>
            <a:r>
              <a:rPr lang="en-ZA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generated from the </a:t>
            </a:r>
            <a:r>
              <a:rPr lang="en-ZA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BT</a:t>
            </a:r>
            <a:r>
              <a:rPr lang="en-ZA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 region. MP bootstrap support (&gt;70%) are indicated first, followed by ML bootstrap values (MP/ML, * = insignificant value). Bold branches indicate BI values</a:t>
            </a:r>
            <a:r>
              <a:rPr lang="en-ZA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&gt; than 0.95.</a:t>
            </a:r>
            <a:r>
              <a:rPr lang="en-ZA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ZA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Dothistroma </a:t>
            </a:r>
            <a:r>
              <a:rPr lang="en-ZA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species were used as the outgroup taxa. All represented type species are indicated in bold and with a “T”. Clades indicated on the left correspond with the clades in Figure 1. </a:t>
            </a:r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913F8-B209-42BF-9098-65EC3DD184B5}" type="slidenum">
              <a:rPr lang="en-ZA" smtClean="0"/>
              <a:t>1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6052844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69BA4-C0A6-453E-9495-3E396441B9DF}" type="datetimeFigureOut">
              <a:rPr lang="en-ZA" smtClean="0"/>
              <a:t>2020/02/07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34FB8-9393-48F3-B593-D26071D6901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3578818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69BA4-C0A6-453E-9495-3E396441B9DF}" type="datetimeFigureOut">
              <a:rPr lang="en-ZA" smtClean="0"/>
              <a:t>2020/02/07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34FB8-9393-48F3-B593-D26071D6901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846757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69BA4-C0A6-453E-9495-3E396441B9DF}" type="datetimeFigureOut">
              <a:rPr lang="en-ZA" smtClean="0"/>
              <a:t>2020/02/07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34FB8-9393-48F3-B593-D26071D6901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5844813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69BA4-C0A6-453E-9495-3E396441B9DF}" type="datetimeFigureOut">
              <a:rPr lang="en-ZA" smtClean="0"/>
              <a:t>2020/02/07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34FB8-9393-48F3-B593-D26071D6901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83716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69BA4-C0A6-453E-9495-3E396441B9DF}" type="datetimeFigureOut">
              <a:rPr lang="en-ZA" smtClean="0"/>
              <a:t>2020/02/07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34FB8-9393-48F3-B593-D26071D6901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680395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69BA4-C0A6-453E-9495-3E396441B9DF}" type="datetimeFigureOut">
              <a:rPr lang="en-ZA" smtClean="0"/>
              <a:t>2020/02/07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34FB8-9393-48F3-B593-D26071D6901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435405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69BA4-C0A6-453E-9495-3E396441B9DF}" type="datetimeFigureOut">
              <a:rPr lang="en-ZA" smtClean="0"/>
              <a:t>2020/02/07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34FB8-9393-48F3-B593-D26071D6901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7794843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69BA4-C0A6-453E-9495-3E396441B9DF}" type="datetimeFigureOut">
              <a:rPr lang="en-ZA" smtClean="0"/>
              <a:t>2020/02/07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34FB8-9393-48F3-B593-D26071D6901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9342977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69BA4-C0A6-453E-9495-3E396441B9DF}" type="datetimeFigureOut">
              <a:rPr lang="en-ZA" smtClean="0"/>
              <a:t>2020/02/07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34FB8-9393-48F3-B593-D26071D6901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9907914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69BA4-C0A6-453E-9495-3E396441B9DF}" type="datetimeFigureOut">
              <a:rPr lang="en-ZA" smtClean="0"/>
              <a:t>2020/02/07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34FB8-9393-48F3-B593-D26071D6901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9364498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69BA4-C0A6-453E-9495-3E396441B9DF}" type="datetimeFigureOut">
              <a:rPr lang="en-ZA" smtClean="0"/>
              <a:t>2020/02/07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34FB8-9393-48F3-B593-D26071D6901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5699356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869BA4-C0A6-453E-9495-3E396441B9DF}" type="datetimeFigureOut">
              <a:rPr lang="en-ZA" smtClean="0"/>
              <a:t>2020/02/07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34FB8-9393-48F3-B593-D26071D6901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910247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Rectangle 340"/>
          <p:cNvSpPr/>
          <p:nvPr/>
        </p:nvSpPr>
        <p:spPr>
          <a:xfrm>
            <a:off x="2374" y="1254"/>
            <a:ext cx="6462000" cy="8834771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3000">
                <a:srgbClr val="CCCDCD"/>
              </a:gs>
              <a:gs pos="100000">
                <a:schemeClr val="bg1">
                  <a:lumMod val="75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342" name="Rectangle 341"/>
          <p:cNvSpPr/>
          <p:nvPr/>
        </p:nvSpPr>
        <p:spPr>
          <a:xfrm>
            <a:off x="-1160" y="2136491"/>
            <a:ext cx="6460450" cy="206086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56000">
                <a:schemeClr val="accent1">
                  <a:lumMod val="60000"/>
                  <a:lumOff val="40000"/>
                </a:schemeClr>
              </a:gs>
              <a:gs pos="72000">
                <a:schemeClr val="accent1">
                  <a:lumMod val="60000"/>
                  <a:lumOff val="40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314" name="Rectangle 313"/>
          <p:cNvSpPr/>
          <p:nvPr/>
        </p:nvSpPr>
        <p:spPr>
          <a:xfrm>
            <a:off x="-2330" y="7740650"/>
            <a:ext cx="6460450" cy="109537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6">
                  <a:lumMod val="75000"/>
                </a:schemeClr>
              </a:gs>
              <a:gs pos="47810">
                <a:schemeClr val="accent6">
                  <a:lumMod val="40000"/>
                  <a:lumOff val="60000"/>
                </a:schemeClr>
              </a:gs>
              <a:gs pos="70000">
                <a:schemeClr val="accent6">
                  <a:lumMod val="60000"/>
                  <a:lumOff val="40000"/>
                </a:schemeClr>
              </a:gs>
              <a:gs pos="100000">
                <a:srgbClr val="A1C6E7"/>
              </a:gs>
              <a:gs pos="100000">
                <a:schemeClr val="accent6">
                  <a:lumMod val="75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292" name="Rectangle 291"/>
          <p:cNvSpPr/>
          <p:nvPr/>
        </p:nvSpPr>
        <p:spPr>
          <a:xfrm>
            <a:off x="2929" y="6701946"/>
            <a:ext cx="6460450" cy="49506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56000">
                <a:schemeClr val="accent4">
                  <a:lumMod val="40000"/>
                  <a:lumOff val="60000"/>
                </a:schemeClr>
              </a:gs>
              <a:gs pos="72000">
                <a:schemeClr val="accent4">
                  <a:lumMod val="60000"/>
                  <a:lumOff val="40000"/>
                </a:schemeClr>
              </a:gs>
              <a:gs pos="100000">
                <a:schemeClr val="accent4">
                  <a:lumMod val="75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293" name="Rectangle 292"/>
          <p:cNvSpPr/>
          <p:nvPr/>
        </p:nvSpPr>
        <p:spPr>
          <a:xfrm>
            <a:off x="-940" y="4467125"/>
            <a:ext cx="6460450" cy="254101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56000">
                <a:srgbClr val="CC99FF"/>
              </a:gs>
              <a:gs pos="72000">
                <a:srgbClr val="B793FF"/>
              </a:gs>
              <a:gs pos="100000">
                <a:srgbClr val="9966FF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cxnSp>
        <p:nvCxnSpPr>
          <p:cNvPr id="295" name="Straight Connector 294"/>
          <p:cNvCxnSpPr/>
          <p:nvPr/>
        </p:nvCxnSpPr>
        <p:spPr>
          <a:xfrm flipH="1">
            <a:off x="-13045" y="7205663"/>
            <a:ext cx="6858000" cy="11055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6" name="Straight Connector 295"/>
          <p:cNvCxnSpPr/>
          <p:nvPr/>
        </p:nvCxnSpPr>
        <p:spPr>
          <a:xfrm flipH="1">
            <a:off x="1332" y="7738774"/>
            <a:ext cx="6858000" cy="11055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7" name="Straight Connector 296"/>
          <p:cNvCxnSpPr/>
          <p:nvPr/>
        </p:nvCxnSpPr>
        <p:spPr>
          <a:xfrm flipH="1">
            <a:off x="-2936" y="6695211"/>
            <a:ext cx="6858000" cy="11055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8" name="Straight Connector 297"/>
          <p:cNvCxnSpPr/>
          <p:nvPr/>
        </p:nvCxnSpPr>
        <p:spPr>
          <a:xfrm flipH="1">
            <a:off x="-1788" y="2123373"/>
            <a:ext cx="6858000" cy="11055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9" name="Straight Connector 298"/>
          <p:cNvCxnSpPr/>
          <p:nvPr/>
        </p:nvCxnSpPr>
        <p:spPr>
          <a:xfrm flipH="1">
            <a:off x="807" y="4194354"/>
            <a:ext cx="6858000" cy="11055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0" name="Straight Connector 299"/>
          <p:cNvCxnSpPr/>
          <p:nvPr/>
        </p:nvCxnSpPr>
        <p:spPr>
          <a:xfrm flipH="1">
            <a:off x="-194" y="4458627"/>
            <a:ext cx="6858000" cy="11055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1" name="Straight Connector 300"/>
          <p:cNvCxnSpPr/>
          <p:nvPr/>
        </p:nvCxnSpPr>
        <p:spPr>
          <a:xfrm flipH="1">
            <a:off x="1077" y="4718976"/>
            <a:ext cx="6858000" cy="11055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Rectangle 5"/>
          <p:cNvSpPr>
            <a:spLocks noChangeArrowheads="1"/>
          </p:cNvSpPr>
          <p:nvPr/>
        </p:nvSpPr>
        <p:spPr bwMode="auto">
          <a:xfrm>
            <a:off x="2336749" y="45171"/>
            <a:ext cx="153987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CMW46807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2010 GUA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92" name="Freeform 6"/>
          <p:cNvSpPr>
            <a:spLocks/>
          </p:cNvSpPr>
          <p:nvPr/>
        </p:nvSpPr>
        <p:spPr bwMode="auto">
          <a:xfrm>
            <a:off x="2314667" y="101601"/>
            <a:ext cx="0" cy="38100"/>
          </a:xfrm>
          <a:custGeom>
            <a:avLst/>
            <a:gdLst>
              <a:gd name="T0" fmla="*/ 24 h 24"/>
              <a:gd name="T1" fmla="*/ 0 h 24"/>
              <a:gd name="T2" fmla="*/ 0 h 2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4">
                <a:moveTo>
                  <a:pt x="0" y="24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93" name="Rectangle 7"/>
          <p:cNvSpPr>
            <a:spLocks noChangeArrowheads="1"/>
          </p:cNvSpPr>
          <p:nvPr/>
        </p:nvSpPr>
        <p:spPr bwMode="auto">
          <a:xfrm>
            <a:off x="2394042" y="141288"/>
            <a:ext cx="1382713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IB31.4a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2010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94" name="Freeform 8"/>
          <p:cNvSpPr>
            <a:spLocks/>
          </p:cNvSpPr>
          <p:nvPr/>
        </p:nvSpPr>
        <p:spPr bwMode="auto">
          <a:xfrm>
            <a:off x="2314667" y="150813"/>
            <a:ext cx="73025" cy="36513"/>
          </a:xfrm>
          <a:custGeom>
            <a:avLst/>
            <a:gdLst>
              <a:gd name="T0" fmla="*/ 0 w 46"/>
              <a:gd name="T1" fmla="*/ 0 h 23"/>
              <a:gd name="T2" fmla="*/ 0 w 46"/>
              <a:gd name="T3" fmla="*/ 23 h 23"/>
              <a:gd name="T4" fmla="*/ 46 w 46"/>
              <a:gd name="T5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6" h="23">
                <a:moveTo>
                  <a:pt x="0" y="0"/>
                </a:moveTo>
                <a:lnTo>
                  <a:pt x="0" y="23"/>
                </a:lnTo>
                <a:lnTo>
                  <a:pt x="46" y="23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95" name="Rectangle 9"/>
          <p:cNvSpPr>
            <a:spLocks noChangeArrowheads="1"/>
          </p:cNvSpPr>
          <p:nvPr/>
        </p:nvSpPr>
        <p:spPr bwMode="auto">
          <a:xfrm>
            <a:off x="2319429" y="227013"/>
            <a:ext cx="15716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CMW42646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2010 HON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96" name="Freeform 10"/>
          <p:cNvSpPr>
            <a:spLocks/>
          </p:cNvSpPr>
          <p:nvPr/>
        </p:nvSpPr>
        <p:spPr bwMode="auto">
          <a:xfrm>
            <a:off x="2314667" y="193676"/>
            <a:ext cx="0" cy="79375"/>
          </a:xfrm>
          <a:custGeom>
            <a:avLst/>
            <a:gdLst>
              <a:gd name="T0" fmla="*/ 0 h 50"/>
              <a:gd name="T1" fmla="*/ 50 h 50"/>
              <a:gd name="T2" fmla="*/ 50 h 50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50">
                <a:moveTo>
                  <a:pt x="0" y="0"/>
                </a:moveTo>
                <a:lnTo>
                  <a:pt x="0" y="50"/>
                </a:lnTo>
                <a:lnTo>
                  <a:pt x="0" y="5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97" name="Line 11"/>
          <p:cNvSpPr>
            <a:spLocks noChangeShapeType="1"/>
          </p:cNvSpPr>
          <p:nvPr/>
        </p:nvSpPr>
        <p:spPr bwMode="auto">
          <a:xfrm>
            <a:off x="2314667" y="101601"/>
            <a:ext cx="0" cy="80963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98" name="Freeform 12"/>
          <p:cNvSpPr>
            <a:spLocks/>
          </p:cNvSpPr>
          <p:nvPr/>
        </p:nvSpPr>
        <p:spPr bwMode="auto">
          <a:xfrm>
            <a:off x="2165442" y="187326"/>
            <a:ext cx="149225" cy="1455738"/>
          </a:xfrm>
          <a:custGeom>
            <a:avLst/>
            <a:gdLst>
              <a:gd name="T0" fmla="*/ 0 w 94"/>
              <a:gd name="T1" fmla="*/ 917 h 917"/>
              <a:gd name="T2" fmla="*/ 0 w 94"/>
              <a:gd name="T3" fmla="*/ 0 h 917"/>
              <a:gd name="T4" fmla="*/ 94 w 94"/>
              <a:gd name="T5" fmla="*/ 0 h 9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4" h="917">
                <a:moveTo>
                  <a:pt x="0" y="917"/>
                </a:moveTo>
                <a:lnTo>
                  <a:pt x="0" y="0"/>
                </a:lnTo>
                <a:lnTo>
                  <a:pt x="94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99" name="Rectangle 13"/>
          <p:cNvSpPr>
            <a:spLocks noChangeArrowheads="1"/>
          </p:cNvSpPr>
          <p:nvPr/>
        </p:nvSpPr>
        <p:spPr bwMode="auto">
          <a:xfrm>
            <a:off x="2395629" y="312738"/>
            <a:ext cx="1433085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b="1" dirty="0">
                <a:solidFill>
                  <a:srgbClr val="000000"/>
                </a:solidFill>
                <a:latin typeface="+mn-lt"/>
              </a:rPr>
              <a:t> CMW45424 </a:t>
            </a:r>
            <a:r>
              <a:rPr lang="en-US" altLang="en-US" sz="800" b="1" i="1" dirty="0">
                <a:solidFill>
                  <a:srgbClr val="000000"/>
                </a:solidFill>
                <a:latin typeface="+mn-lt"/>
              </a:rPr>
              <a:t>Pinus</a:t>
            </a:r>
            <a:r>
              <a:rPr lang="en-US" altLang="en-US" sz="800" b="1" dirty="0">
                <a:solidFill>
                  <a:srgbClr val="000000"/>
                </a:solidFill>
                <a:latin typeface="+mn-lt"/>
              </a:rPr>
              <a:t> sp. 2009 MEX T</a:t>
            </a:r>
            <a:endParaRPr lang="en-US" altLang="en-US" sz="800" b="1" dirty="0">
              <a:latin typeface="+mn-lt"/>
            </a:endParaRPr>
          </a:p>
        </p:txBody>
      </p:sp>
      <p:sp>
        <p:nvSpPr>
          <p:cNvPr id="100" name="Freeform 14"/>
          <p:cNvSpPr>
            <a:spLocks/>
          </p:cNvSpPr>
          <p:nvPr/>
        </p:nvSpPr>
        <p:spPr bwMode="auto">
          <a:xfrm>
            <a:off x="2165442" y="360363"/>
            <a:ext cx="223838" cy="1370013"/>
          </a:xfrm>
          <a:custGeom>
            <a:avLst/>
            <a:gdLst>
              <a:gd name="T0" fmla="*/ 0 w 141"/>
              <a:gd name="T1" fmla="*/ 863 h 863"/>
              <a:gd name="T2" fmla="*/ 0 w 141"/>
              <a:gd name="T3" fmla="*/ 0 h 863"/>
              <a:gd name="T4" fmla="*/ 141 w 141"/>
              <a:gd name="T5" fmla="*/ 0 h 8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1" h="863">
                <a:moveTo>
                  <a:pt x="0" y="863"/>
                </a:moveTo>
                <a:lnTo>
                  <a:pt x="0" y="0"/>
                </a:lnTo>
                <a:lnTo>
                  <a:pt x="141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01" name="Rectangle 15"/>
          <p:cNvSpPr>
            <a:spLocks noChangeArrowheads="1"/>
          </p:cNvSpPr>
          <p:nvPr/>
        </p:nvSpPr>
        <p:spPr bwMode="auto">
          <a:xfrm>
            <a:off x="2243229" y="398463"/>
            <a:ext cx="182880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CMW50526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pseudostrobus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2011 GUA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102" name="Freeform 16"/>
          <p:cNvSpPr>
            <a:spLocks/>
          </p:cNvSpPr>
          <p:nvPr/>
        </p:nvSpPr>
        <p:spPr bwMode="auto">
          <a:xfrm>
            <a:off x="2238467" y="446088"/>
            <a:ext cx="0" cy="36513"/>
          </a:xfrm>
          <a:custGeom>
            <a:avLst/>
            <a:gdLst>
              <a:gd name="T0" fmla="*/ 23 h 23"/>
              <a:gd name="T1" fmla="*/ 0 h 23"/>
              <a:gd name="T2" fmla="*/ 0 h 23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3">
                <a:moveTo>
                  <a:pt x="0" y="23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03" name="Rectangle 17"/>
          <p:cNvSpPr>
            <a:spLocks noChangeArrowheads="1"/>
          </p:cNvSpPr>
          <p:nvPr/>
        </p:nvSpPr>
        <p:spPr bwMode="auto">
          <a:xfrm>
            <a:off x="2243229" y="484188"/>
            <a:ext cx="182880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CMW46501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pseudostrobus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2011 GUA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104" name="Freeform 18"/>
          <p:cNvSpPr>
            <a:spLocks/>
          </p:cNvSpPr>
          <p:nvPr/>
        </p:nvSpPr>
        <p:spPr bwMode="auto">
          <a:xfrm>
            <a:off x="2238467" y="493713"/>
            <a:ext cx="0" cy="38100"/>
          </a:xfrm>
          <a:custGeom>
            <a:avLst/>
            <a:gdLst>
              <a:gd name="T0" fmla="*/ 0 h 24"/>
              <a:gd name="T1" fmla="*/ 24 h 24"/>
              <a:gd name="T2" fmla="*/ 24 h 2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4">
                <a:moveTo>
                  <a:pt x="0" y="0"/>
                </a:moveTo>
                <a:lnTo>
                  <a:pt x="0" y="24"/>
                </a:lnTo>
                <a:lnTo>
                  <a:pt x="0" y="24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05" name="Rectangle 19"/>
          <p:cNvSpPr>
            <a:spLocks noChangeArrowheads="1"/>
          </p:cNvSpPr>
          <p:nvPr/>
        </p:nvSpPr>
        <p:spPr bwMode="auto">
          <a:xfrm>
            <a:off x="2243229" y="571501"/>
            <a:ext cx="182880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CMW50528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pseudostrobus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2011 GUA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106" name="Freeform 20"/>
          <p:cNvSpPr>
            <a:spLocks/>
          </p:cNvSpPr>
          <p:nvPr/>
        </p:nvSpPr>
        <p:spPr bwMode="auto">
          <a:xfrm>
            <a:off x="2238467" y="538163"/>
            <a:ext cx="0" cy="79375"/>
          </a:xfrm>
          <a:custGeom>
            <a:avLst/>
            <a:gdLst>
              <a:gd name="T0" fmla="*/ 0 h 50"/>
              <a:gd name="T1" fmla="*/ 50 h 50"/>
              <a:gd name="T2" fmla="*/ 50 h 50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50">
                <a:moveTo>
                  <a:pt x="0" y="0"/>
                </a:moveTo>
                <a:lnTo>
                  <a:pt x="0" y="50"/>
                </a:lnTo>
                <a:lnTo>
                  <a:pt x="0" y="5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07" name="Rectangle 21"/>
          <p:cNvSpPr>
            <a:spLocks noChangeArrowheads="1"/>
          </p:cNvSpPr>
          <p:nvPr/>
        </p:nvSpPr>
        <p:spPr bwMode="auto">
          <a:xfrm>
            <a:off x="2243229" y="657226"/>
            <a:ext cx="182880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CMW46504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pseudostrobus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2011 GUA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108" name="Freeform 22"/>
          <p:cNvSpPr>
            <a:spLocks/>
          </p:cNvSpPr>
          <p:nvPr/>
        </p:nvSpPr>
        <p:spPr bwMode="auto">
          <a:xfrm>
            <a:off x="2238467" y="581026"/>
            <a:ext cx="0" cy="122238"/>
          </a:xfrm>
          <a:custGeom>
            <a:avLst/>
            <a:gdLst>
              <a:gd name="T0" fmla="*/ 0 h 77"/>
              <a:gd name="T1" fmla="*/ 77 h 77"/>
              <a:gd name="T2" fmla="*/ 77 h 7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77">
                <a:moveTo>
                  <a:pt x="0" y="0"/>
                </a:moveTo>
                <a:lnTo>
                  <a:pt x="0" y="77"/>
                </a:lnTo>
                <a:lnTo>
                  <a:pt x="0" y="77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09" name="Rectangle 23"/>
          <p:cNvSpPr>
            <a:spLocks noChangeArrowheads="1"/>
          </p:cNvSpPr>
          <p:nvPr/>
        </p:nvSpPr>
        <p:spPr bwMode="auto">
          <a:xfrm>
            <a:off x="2243229" y="742951"/>
            <a:ext cx="182880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CMW49298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pseudostrobus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2011 GUA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110" name="Freeform 24"/>
          <p:cNvSpPr>
            <a:spLocks/>
          </p:cNvSpPr>
          <p:nvPr/>
        </p:nvSpPr>
        <p:spPr bwMode="auto">
          <a:xfrm>
            <a:off x="2238467" y="623888"/>
            <a:ext cx="0" cy="165100"/>
          </a:xfrm>
          <a:custGeom>
            <a:avLst/>
            <a:gdLst>
              <a:gd name="T0" fmla="*/ 0 h 104"/>
              <a:gd name="T1" fmla="*/ 104 h 104"/>
              <a:gd name="T2" fmla="*/ 104 h 10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04">
                <a:moveTo>
                  <a:pt x="0" y="0"/>
                </a:moveTo>
                <a:lnTo>
                  <a:pt x="0" y="104"/>
                </a:lnTo>
                <a:lnTo>
                  <a:pt x="0" y="104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11" name="Rectangle 25"/>
          <p:cNvSpPr>
            <a:spLocks noChangeArrowheads="1"/>
          </p:cNvSpPr>
          <p:nvPr/>
        </p:nvSpPr>
        <p:spPr bwMode="auto">
          <a:xfrm>
            <a:off x="2243229" y="828676"/>
            <a:ext cx="182880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CMW49292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pseudostrobus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2011 GUA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112" name="Freeform 26"/>
          <p:cNvSpPr>
            <a:spLocks/>
          </p:cNvSpPr>
          <p:nvPr/>
        </p:nvSpPr>
        <p:spPr bwMode="auto">
          <a:xfrm>
            <a:off x="2238467" y="666751"/>
            <a:ext cx="0" cy="209550"/>
          </a:xfrm>
          <a:custGeom>
            <a:avLst/>
            <a:gdLst>
              <a:gd name="T0" fmla="*/ 0 h 132"/>
              <a:gd name="T1" fmla="*/ 132 h 132"/>
              <a:gd name="T2" fmla="*/ 132 h 13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32">
                <a:moveTo>
                  <a:pt x="0" y="0"/>
                </a:moveTo>
                <a:lnTo>
                  <a:pt x="0" y="132"/>
                </a:lnTo>
                <a:lnTo>
                  <a:pt x="0" y="132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13" name="Rectangle 27"/>
          <p:cNvSpPr>
            <a:spLocks noChangeArrowheads="1"/>
          </p:cNvSpPr>
          <p:nvPr/>
        </p:nvSpPr>
        <p:spPr bwMode="auto">
          <a:xfrm>
            <a:off x="2243229" y="914401"/>
            <a:ext cx="182880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CMW49296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pseudostrobus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2011 GUA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114" name="Freeform 28"/>
          <p:cNvSpPr>
            <a:spLocks/>
          </p:cNvSpPr>
          <p:nvPr/>
        </p:nvSpPr>
        <p:spPr bwMode="auto">
          <a:xfrm>
            <a:off x="2238467" y="709613"/>
            <a:ext cx="0" cy="252413"/>
          </a:xfrm>
          <a:custGeom>
            <a:avLst/>
            <a:gdLst>
              <a:gd name="T0" fmla="*/ 0 h 159"/>
              <a:gd name="T1" fmla="*/ 159 h 159"/>
              <a:gd name="T2" fmla="*/ 159 h 159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59">
                <a:moveTo>
                  <a:pt x="0" y="0"/>
                </a:moveTo>
                <a:lnTo>
                  <a:pt x="0" y="159"/>
                </a:lnTo>
                <a:lnTo>
                  <a:pt x="0" y="159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15" name="Rectangle 29"/>
          <p:cNvSpPr>
            <a:spLocks noChangeArrowheads="1"/>
          </p:cNvSpPr>
          <p:nvPr/>
        </p:nvSpPr>
        <p:spPr bwMode="auto">
          <a:xfrm>
            <a:off x="2243229" y="1000126"/>
            <a:ext cx="182880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CMW49295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pseudostrobus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2011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116" name="Freeform 30"/>
          <p:cNvSpPr>
            <a:spLocks/>
          </p:cNvSpPr>
          <p:nvPr/>
        </p:nvSpPr>
        <p:spPr bwMode="auto">
          <a:xfrm>
            <a:off x="2238467" y="752476"/>
            <a:ext cx="0" cy="295275"/>
          </a:xfrm>
          <a:custGeom>
            <a:avLst/>
            <a:gdLst>
              <a:gd name="T0" fmla="*/ 0 h 186"/>
              <a:gd name="T1" fmla="*/ 186 h 186"/>
              <a:gd name="T2" fmla="*/ 186 h 186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86">
                <a:moveTo>
                  <a:pt x="0" y="0"/>
                </a:moveTo>
                <a:lnTo>
                  <a:pt x="0" y="186"/>
                </a:lnTo>
                <a:lnTo>
                  <a:pt x="0" y="186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17" name="Rectangle 31"/>
          <p:cNvSpPr>
            <a:spLocks noChangeArrowheads="1"/>
          </p:cNvSpPr>
          <p:nvPr/>
        </p:nvSpPr>
        <p:spPr bwMode="auto">
          <a:xfrm>
            <a:off x="2243229" y="1087438"/>
            <a:ext cx="169227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1D.N1S3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pseudostrobus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2011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118" name="Freeform 32"/>
          <p:cNvSpPr>
            <a:spLocks/>
          </p:cNvSpPr>
          <p:nvPr/>
        </p:nvSpPr>
        <p:spPr bwMode="auto">
          <a:xfrm>
            <a:off x="2238467" y="795338"/>
            <a:ext cx="0" cy="338138"/>
          </a:xfrm>
          <a:custGeom>
            <a:avLst/>
            <a:gdLst>
              <a:gd name="T0" fmla="*/ 0 h 213"/>
              <a:gd name="T1" fmla="*/ 213 h 213"/>
              <a:gd name="T2" fmla="*/ 213 h 213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13">
                <a:moveTo>
                  <a:pt x="0" y="0"/>
                </a:moveTo>
                <a:lnTo>
                  <a:pt x="0" y="213"/>
                </a:lnTo>
                <a:lnTo>
                  <a:pt x="0" y="213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19" name="Rectangle 33"/>
          <p:cNvSpPr>
            <a:spLocks noChangeArrowheads="1"/>
          </p:cNvSpPr>
          <p:nvPr/>
        </p:nvSpPr>
        <p:spPr bwMode="auto">
          <a:xfrm>
            <a:off x="2243229" y="1173163"/>
            <a:ext cx="182880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CMW36894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pseudostrobus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2010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120" name="Freeform 34"/>
          <p:cNvSpPr>
            <a:spLocks/>
          </p:cNvSpPr>
          <p:nvPr/>
        </p:nvSpPr>
        <p:spPr bwMode="auto">
          <a:xfrm>
            <a:off x="2238467" y="838201"/>
            <a:ext cx="0" cy="381000"/>
          </a:xfrm>
          <a:custGeom>
            <a:avLst/>
            <a:gdLst>
              <a:gd name="T0" fmla="*/ 0 h 240"/>
              <a:gd name="T1" fmla="*/ 240 h 240"/>
              <a:gd name="T2" fmla="*/ 240 h 240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40">
                <a:moveTo>
                  <a:pt x="0" y="0"/>
                </a:moveTo>
                <a:lnTo>
                  <a:pt x="0" y="240"/>
                </a:lnTo>
                <a:lnTo>
                  <a:pt x="0" y="24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21" name="Rectangle 35"/>
          <p:cNvSpPr>
            <a:spLocks noChangeArrowheads="1"/>
          </p:cNvSpPr>
          <p:nvPr/>
        </p:nvSpPr>
        <p:spPr bwMode="auto">
          <a:xfrm>
            <a:off x="2243229" y="1258888"/>
            <a:ext cx="182880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CMW49293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pseudostrobus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2011 GUA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122" name="Freeform 36"/>
          <p:cNvSpPr>
            <a:spLocks/>
          </p:cNvSpPr>
          <p:nvPr/>
        </p:nvSpPr>
        <p:spPr bwMode="auto">
          <a:xfrm>
            <a:off x="2238467" y="881063"/>
            <a:ext cx="0" cy="423863"/>
          </a:xfrm>
          <a:custGeom>
            <a:avLst/>
            <a:gdLst>
              <a:gd name="T0" fmla="*/ 0 h 267"/>
              <a:gd name="T1" fmla="*/ 267 h 267"/>
              <a:gd name="T2" fmla="*/ 267 h 26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67">
                <a:moveTo>
                  <a:pt x="0" y="0"/>
                </a:moveTo>
                <a:lnTo>
                  <a:pt x="0" y="267"/>
                </a:lnTo>
                <a:lnTo>
                  <a:pt x="0" y="267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23" name="Rectangle 37"/>
          <p:cNvSpPr>
            <a:spLocks noChangeArrowheads="1"/>
          </p:cNvSpPr>
          <p:nvPr/>
        </p:nvSpPr>
        <p:spPr bwMode="auto">
          <a:xfrm>
            <a:off x="2243229" y="1344613"/>
            <a:ext cx="182880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CMW50531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pseudostrobus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2011 GUA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124" name="Freeform 38"/>
          <p:cNvSpPr>
            <a:spLocks/>
          </p:cNvSpPr>
          <p:nvPr/>
        </p:nvSpPr>
        <p:spPr bwMode="auto">
          <a:xfrm>
            <a:off x="2238467" y="923926"/>
            <a:ext cx="0" cy="468313"/>
          </a:xfrm>
          <a:custGeom>
            <a:avLst/>
            <a:gdLst>
              <a:gd name="T0" fmla="*/ 0 h 295"/>
              <a:gd name="T1" fmla="*/ 295 h 295"/>
              <a:gd name="T2" fmla="*/ 295 h 295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95">
                <a:moveTo>
                  <a:pt x="0" y="0"/>
                </a:moveTo>
                <a:lnTo>
                  <a:pt x="0" y="295"/>
                </a:lnTo>
                <a:lnTo>
                  <a:pt x="0" y="295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25" name="Rectangle 39"/>
          <p:cNvSpPr>
            <a:spLocks noChangeArrowheads="1"/>
          </p:cNvSpPr>
          <p:nvPr/>
        </p:nvSpPr>
        <p:spPr bwMode="auto">
          <a:xfrm>
            <a:off x="2243229" y="1430338"/>
            <a:ext cx="182880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CMW46503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pseudostrobus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2011 GUA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126" name="Freeform 40"/>
          <p:cNvSpPr>
            <a:spLocks/>
          </p:cNvSpPr>
          <p:nvPr/>
        </p:nvSpPr>
        <p:spPr bwMode="auto">
          <a:xfrm>
            <a:off x="2238467" y="966788"/>
            <a:ext cx="0" cy="511175"/>
          </a:xfrm>
          <a:custGeom>
            <a:avLst/>
            <a:gdLst>
              <a:gd name="T0" fmla="*/ 0 h 322"/>
              <a:gd name="T1" fmla="*/ 322 h 322"/>
              <a:gd name="T2" fmla="*/ 322 h 32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322">
                <a:moveTo>
                  <a:pt x="0" y="0"/>
                </a:moveTo>
                <a:lnTo>
                  <a:pt x="0" y="322"/>
                </a:lnTo>
                <a:lnTo>
                  <a:pt x="0" y="322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27" name="Rectangle 41"/>
          <p:cNvSpPr>
            <a:spLocks noChangeArrowheads="1"/>
          </p:cNvSpPr>
          <p:nvPr/>
        </p:nvSpPr>
        <p:spPr bwMode="auto">
          <a:xfrm>
            <a:off x="2243229" y="1516063"/>
            <a:ext cx="168433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1C.N5S4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pseudostrobus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2011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128" name="Freeform 42"/>
          <p:cNvSpPr>
            <a:spLocks/>
          </p:cNvSpPr>
          <p:nvPr/>
        </p:nvSpPr>
        <p:spPr bwMode="auto">
          <a:xfrm>
            <a:off x="2238467" y="1009651"/>
            <a:ext cx="0" cy="554038"/>
          </a:xfrm>
          <a:custGeom>
            <a:avLst/>
            <a:gdLst>
              <a:gd name="T0" fmla="*/ 0 h 349"/>
              <a:gd name="T1" fmla="*/ 349 h 349"/>
              <a:gd name="T2" fmla="*/ 349 h 349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349">
                <a:moveTo>
                  <a:pt x="0" y="0"/>
                </a:moveTo>
                <a:lnTo>
                  <a:pt x="0" y="349"/>
                </a:lnTo>
                <a:lnTo>
                  <a:pt x="0" y="349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29" name="Rectangle 43"/>
          <p:cNvSpPr>
            <a:spLocks noChangeArrowheads="1"/>
          </p:cNvSpPr>
          <p:nvPr/>
        </p:nvSpPr>
        <p:spPr bwMode="auto">
          <a:xfrm>
            <a:off x="2243229" y="1603376"/>
            <a:ext cx="182880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CMW49291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pseudostrobus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2011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130" name="Freeform 44"/>
          <p:cNvSpPr>
            <a:spLocks/>
          </p:cNvSpPr>
          <p:nvPr/>
        </p:nvSpPr>
        <p:spPr bwMode="auto">
          <a:xfrm>
            <a:off x="2238467" y="1054101"/>
            <a:ext cx="0" cy="595313"/>
          </a:xfrm>
          <a:custGeom>
            <a:avLst/>
            <a:gdLst>
              <a:gd name="T0" fmla="*/ 0 h 375"/>
              <a:gd name="T1" fmla="*/ 375 h 375"/>
              <a:gd name="T2" fmla="*/ 375 h 375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375">
                <a:moveTo>
                  <a:pt x="0" y="0"/>
                </a:moveTo>
                <a:lnTo>
                  <a:pt x="0" y="375"/>
                </a:lnTo>
                <a:lnTo>
                  <a:pt x="0" y="375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31" name="Rectangle 45"/>
          <p:cNvSpPr>
            <a:spLocks noChangeArrowheads="1"/>
          </p:cNvSpPr>
          <p:nvPr/>
        </p:nvSpPr>
        <p:spPr bwMode="auto">
          <a:xfrm>
            <a:off x="2243229" y="1689101"/>
            <a:ext cx="168433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1C.N1S3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pseudostrobus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2011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132" name="Freeform 46"/>
          <p:cNvSpPr>
            <a:spLocks/>
          </p:cNvSpPr>
          <p:nvPr/>
        </p:nvSpPr>
        <p:spPr bwMode="auto">
          <a:xfrm>
            <a:off x="2238467" y="1096963"/>
            <a:ext cx="0" cy="638175"/>
          </a:xfrm>
          <a:custGeom>
            <a:avLst/>
            <a:gdLst>
              <a:gd name="T0" fmla="*/ 0 h 402"/>
              <a:gd name="T1" fmla="*/ 402 h 402"/>
              <a:gd name="T2" fmla="*/ 402 h 40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402">
                <a:moveTo>
                  <a:pt x="0" y="0"/>
                </a:moveTo>
                <a:lnTo>
                  <a:pt x="0" y="402"/>
                </a:lnTo>
                <a:lnTo>
                  <a:pt x="0" y="402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33" name="Rectangle 47"/>
          <p:cNvSpPr>
            <a:spLocks noChangeArrowheads="1"/>
          </p:cNvSpPr>
          <p:nvPr/>
        </p:nvSpPr>
        <p:spPr bwMode="auto">
          <a:xfrm>
            <a:off x="2243229" y="1774826"/>
            <a:ext cx="182880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CMW50530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pseudostrobus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2011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134" name="Freeform 48"/>
          <p:cNvSpPr>
            <a:spLocks/>
          </p:cNvSpPr>
          <p:nvPr/>
        </p:nvSpPr>
        <p:spPr bwMode="auto">
          <a:xfrm>
            <a:off x="2238467" y="1139826"/>
            <a:ext cx="0" cy="681038"/>
          </a:xfrm>
          <a:custGeom>
            <a:avLst/>
            <a:gdLst>
              <a:gd name="T0" fmla="*/ 0 h 429"/>
              <a:gd name="T1" fmla="*/ 429 h 429"/>
              <a:gd name="T2" fmla="*/ 429 h 429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429">
                <a:moveTo>
                  <a:pt x="0" y="0"/>
                </a:moveTo>
                <a:lnTo>
                  <a:pt x="0" y="429"/>
                </a:lnTo>
                <a:lnTo>
                  <a:pt x="0" y="429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35" name="Rectangle 49"/>
          <p:cNvSpPr>
            <a:spLocks noChangeArrowheads="1"/>
          </p:cNvSpPr>
          <p:nvPr/>
        </p:nvSpPr>
        <p:spPr bwMode="auto">
          <a:xfrm>
            <a:off x="2243229" y="1860551"/>
            <a:ext cx="182880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CMW49294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pseudostrobus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2011 GUA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136" name="Freeform 50"/>
          <p:cNvSpPr>
            <a:spLocks/>
          </p:cNvSpPr>
          <p:nvPr/>
        </p:nvSpPr>
        <p:spPr bwMode="auto">
          <a:xfrm>
            <a:off x="2238467" y="1182688"/>
            <a:ext cx="0" cy="725488"/>
          </a:xfrm>
          <a:custGeom>
            <a:avLst/>
            <a:gdLst>
              <a:gd name="T0" fmla="*/ 0 h 457"/>
              <a:gd name="T1" fmla="*/ 457 h 457"/>
              <a:gd name="T2" fmla="*/ 457 h 45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457">
                <a:moveTo>
                  <a:pt x="0" y="0"/>
                </a:moveTo>
                <a:lnTo>
                  <a:pt x="0" y="457"/>
                </a:lnTo>
                <a:lnTo>
                  <a:pt x="0" y="457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37" name="Rectangle 51"/>
          <p:cNvSpPr>
            <a:spLocks noChangeArrowheads="1"/>
          </p:cNvSpPr>
          <p:nvPr/>
        </p:nvSpPr>
        <p:spPr bwMode="auto">
          <a:xfrm>
            <a:off x="2243229" y="1946276"/>
            <a:ext cx="182880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CMW49297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pseudostrobus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2011 GUA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138" name="Freeform 52"/>
          <p:cNvSpPr>
            <a:spLocks/>
          </p:cNvSpPr>
          <p:nvPr/>
        </p:nvSpPr>
        <p:spPr bwMode="auto">
          <a:xfrm>
            <a:off x="2238467" y="1225551"/>
            <a:ext cx="0" cy="768350"/>
          </a:xfrm>
          <a:custGeom>
            <a:avLst/>
            <a:gdLst>
              <a:gd name="T0" fmla="*/ 0 h 484"/>
              <a:gd name="T1" fmla="*/ 484 h 484"/>
              <a:gd name="T2" fmla="*/ 484 h 48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484">
                <a:moveTo>
                  <a:pt x="0" y="0"/>
                </a:moveTo>
                <a:lnTo>
                  <a:pt x="0" y="484"/>
                </a:lnTo>
                <a:lnTo>
                  <a:pt x="0" y="484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39" name="Rectangle 53"/>
          <p:cNvSpPr>
            <a:spLocks noChangeArrowheads="1"/>
          </p:cNvSpPr>
          <p:nvPr/>
        </p:nvSpPr>
        <p:spPr bwMode="auto">
          <a:xfrm>
            <a:off x="2317842" y="2025073"/>
            <a:ext cx="156368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CMW42647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2010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140" name="Freeform 54"/>
          <p:cNvSpPr>
            <a:spLocks/>
          </p:cNvSpPr>
          <p:nvPr/>
        </p:nvSpPr>
        <p:spPr bwMode="auto">
          <a:xfrm>
            <a:off x="2238467" y="1268413"/>
            <a:ext cx="73025" cy="811213"/>
          </a:xfrm>
          <a:custGeom>
            <a:avLst/>
            <a:gdLst>
              <a:gd name="T0" fmla="*/ 0 w 46"/>
              <a:gd name="T1" fmla="*/ 0 h 511"/>
              <a:gd name="T2" fmla="*/ 0 w 46"/>
              <a:gd name="T3" fmla="*/ 511 h 511"/>
              <a:gd name="T4" fmla="*/ 46 w 46"/>
              <a:gd name="T5" fmla="*/ 511 h 5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6" h="511">
                <a:moveTo>
                  <a:pt x="0" y="0"/>
                </a:moveTo>
                <a:lnTo>
                  <a:pt x="0" y="511"/>
                </a:lnTo>
                <a:lnTo>
                  <a:pt x="46" y="511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41" name="Line 55"/>
          <p:cNvSpPr>
            <a:spLocks noChangeShapeType="1"/>
          </p:cNvSpPr>
          <p:nvPr/>
        </p:nvSpPr>
        <p:spPr bwMode="auto">
          <a:xfrm>
            <a:off x="2238467" y="446088"/>
            <a:ext cx="0" cy="811213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42" name="Freeform 56"/>
          <p:cNvSpPr>
            <a:spLocks/>
          </p:cNvSpPr>
          <p:nvPr/>
        </p:nvSpPr>
        <p:spPr bwMode="auto">
          <a:xfrm>
            <a:off x="2165442" y="1262063"/>
            <a:ext cx="73025" cy="919163"/>
          </a:xfrm>
          <a:custGeom>
            <a:avLst/>
            <a:gdLst>
              <a:gd name="T0" fmla="*/ 0 w 46"/>
              <a:gd name="T1" fmla="*/ 579 h 579"/>
              <a:gd name="T2" fmla="*/ 0 w 46"/>
              <a:gd name="T3" fmla="*/ 0 h 579"/>
              <a:gd name="T4" fmla="*/ 46 w 46"/>
              <a:gd name="T5" fmla="*/ 0 h 5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6" h="579">
                <a:moveTo>
                  <a:pt x="0" y="579"/>
                </a:moveTo>
                <a:lnTo>
                  <a:pt x="0" y="0"/>
                </a:lnTo>
                <a:lnTo>
                  <a:pt x="46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43" name="Rectangle 57"/>
          <p:cNvSpPr>
            <a:spLocks noChangeArrowheads="1"/>
          </p:cNvSpPr>
          <p:nvPr/>
        </p:nvSpPr>
        <p:spPr bwMode="auto">
          <a:xfrm>
            <a:off x="2243229" y="2119313"/>
            <a:ext cx="165893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CMW51051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maximinoi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2010 GUA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144" name="Freeform 58"/>
          <p:cNvSpPr>
            <a:spLocks/>
          </p:cNvSpPr>
          <p:nvPr/>
        </p:nvSpPr>
        <p:spPr bwMode="auto">
          <a:xfrm>
            <a:off x="2238467" y="2165351"/>
            <a:ext cx="0" cy="38100"/>
          </a:xfrm>
          <a:custGeom>
            <a:avLst/>
            <a:gdLst>
              <a:gd name="T0" fmla="*/ 24 h 24"/>
              <a:gd name="T1" fmla="*/ 0 h 24"/>
              <a:gd name="T2" fmla="*/ 0 h 2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4">
                <a:moveTo>
                  <a:pt x="0" y="24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45" name="Rectangle 59"/>
          <p:cNvSpPr>
            <a:spLocks noChangeArrowheads="1"/>
          </p:cNvSpPr>
          <p:nvPr/>
        </p:nvSpPr>
        <p:spPr bwMode="auto">
          <a:xfrm>
            <a:off x="2243229" y="2205038"/>
            <a:ext cx="165893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CMW36810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maximinoi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2010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146" name="Freeform 60"/>
          <p:cNvSpPr>
            <a:spLocks/>
          </p:cNvSpPr>
          <p:nvPr/>
        </p:nvSpPr>
        <p:spPr bwMode="auto">
          <a:xfrm>
            <a:off x="2238467" y="2214563"/>
            <a:ext cx="0" cy="36513"/>
          </a:xfrm>
          <a:custGeom>
            <a:avLst/>
            <a:gdLst>
              <a:gd name="T0" fmla="*/ 0 h 23"/>
              <a:gd name="T1" fmla="*/ 23 h 23"/>
              <a:gd name="T2" fmla="*/ 23 h 23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3">
                <a:moveTo>
                  <a:pt x="0" y="0"/>
                </a:moveTo>
                <a:lnTo>
                  <a:pt x="0" y="23"/>
                </a:lnTo>
                <a:lnTo>
                  <a:pt x="0" y="23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47" name="Rectangle 61"/>
          <p:cNvSpPr>
            <a:spLocks noChangeArrowheads="1"/>
          </p:cNvSpPr>
          <p:nvPr/>
        </p:nvSpPr>
        <p:spPr bwMode="auto">
          <a:xfrm>
            <a:off x="2243229" y="2290763"/>
            <a:ext cx="165893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CMW47109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maximinoi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2010 GUA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148" name="Freeform 62"/>
          <p:cNvSpPr>
            <a:spLocks/>
          </p:cNvSpPr>
          <p:nvPr/>
        </p:nvSpPr>
        <p:spPr bwMode="auto">
          <a:xfrm>
            <a:off x="2238467" y="2257426"/>
            <a:ext cx="0" cy="79375"/>
          </a:xfrm>
          <a:custGeom>
            <a:avLst/>
            <a:gdLst>
              <a:gd name="T0" fmla="*/ 0 h 50"/>
              <a:gd name="T1" fmla="*/ 50 h 50"/>
              <a:gd name="T2" fmla="*/ 50 h 50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50">
                <a:moveTo>
                  <a:pt x="0" y="0"/>
                </a:moveTo>
                <a:lnTo>
                  <a:pt x="0" y="50"/>
                </a:lnTo>
                <a:lnTo>
                  <a:pt x="0" y="5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49" name="Rectangle 63"/>
          <p:cNvSpPr>
            <a:spLocks noChangeArrowheads="1"/>
          </p:cNvSpPr>
          <p:nvPr/>
        </p:nvSpPr>
        <p:spPr bwMode="auto">
          <a:xfrm>
            <a:off x="2243229" y="2376488"/>
            <a:ext cx="146208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IB13.2f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maximinoi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2010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150" name="Freeform 64"/>
          <p:cNvSpPr>
            <a:spLocks/>
          </p:cNvSpPr>
          <p:nvPr/>
        </p:nvSpPr>
        <p:spPr bwMode="auto">
          <a:xfrm>
            <a:off x="2238467" y="2300288"/>
            <a:ext cx="0" cy="123825"/>
          </a:xfrm>
          <a:custGeom>
            <a:avLst/>
            <a:gdLst>
              <a:gd name="T0" fmla="*/ 0 h 78"/>
              <a:gd name="T1" fmla="*/ 78 h 78"/>
              <a:gd name="T2" fmla="*/ 78 h 78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78">
                <a:moveTo>
                  <a:pt x="0" y="0"/>
                </a:moveTo>
                <a:lnTo>
                  <a:pt x="0" y="78"/>
                </a:lnTo>
                <a:lnTo>
                  <a:pt x="0" y="78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51" name="Rectangle 65"/>
          <p:cNvSpPr>
            <a:spLocks noChangeArrowheads="1"/>
          </p:cNvSpPr>
          <p:nvPr/>
        </p:nvSpPr>
        <p:spPr bwMode="auto">
          <a:xfrm>
            <a:off x="2243229" y="2462213"/>
            <a:ext cx="174148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CMW51058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tecunumanii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2012 GUA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152" name="Freeform 66"/>
          <p:cNvSpPr>
            <a:spLocks/>
          </p:cNvSpPr>
          <p:nvPr/>
        </p:nvSpPr>
        <p:spPr bwMode="auto">
          <a:xfrm>
            <a:off x="2238467" y="2343151"/>
            <a:ext cx="0" cy="166688"/>
          </a:xfrm>
          <a:custGeom>
            <a:avLst/>
            <a:gdLst>
              <a:gd name="T0" fmla="*/ 0 h 105"/>
              <a:gd name="T1" fmla="*/ 105 h 105"/>
              <a:gd name="T2" fmla="*/ 105 h 105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05">
                <a:moveTo>
                  <a:pt x="0" y="0"/>
                </a:moveTo>
                <a:lnTo>
                  <a:pt x="0" y="105"/>
                </a:lnTo>
                <a:lnTo>
                  <a:pt x="0" y="105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53" name="Rectangle 67"/>
          <p:cNvSpPr>
            <a:spLocks noChangeArrowheads="1"/>
          </p:cNvSpPr>
          <p:nvPr/>
        </p:nvSpPr>
        <p:spPr bwMode="auto">
          <a:xfrm>
            <a:off x="2243229" y="2547938"/>
            <a:ext cx="174148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CMW51059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tecunumanii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2012 GUA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154" name="Freeform 68"/>
          <p:cNvSpPr>
            <a:spLocks/>
          </p:cNvSpPr>
          <p:nvPr/>
        </p:nvSpPr>
        <p:spPr bwMode="auto">
          <a:xfrm>
            <a:off x="2238467" y="2386013"/>
            <a:ext cx="0" cy="209550"/>
          </a:xfrm>
          <a:custGeom>
            <a:avLst/>
            <a:gdLst>
              <a:gd name="T0" fmla="*/ 0 h 132"/>
              <a:gd name="T1" fmla="*/ 132 h 132"/>
              <a:gd name="T2" fmla="*/ 132 h 13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32">
                <a:moveTo>
                  <a:pt x="0" y="0"/>
                </a:moveTo>
                <a:lnTo>
                  <a:pt x="0" y="132"/>
                </a:lnTo>
                <a:lnTo>
                  <a:pt x="0" y="132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55" name="Rectangle 69"/>
          <p:cNvSpPr>
            <a:spLocks noChangeArrowheads="1"/>
          </p:cNvSpPr>
          <p:nvPr/>
        </p:nvSpPr>
        <p:spPr bwMode="auto">
          <a:xfrm>
            <a:off x="2243229" y="2635251"/>
            <a:ext cx="177323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267.52.N1S1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tecunumanii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2012 GUA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156" name="Freeform 70"/>
          <p:cNvSpPr>
            <a:spLocks/>
          </p:cNvSpPr>
          <p:nvPr/>
        </p:nvSpPr>
        <p:spPr bwMode="auto">
          <a:xfrm>
            <a:off x="2238467" y="2428876"/>
            <a:ext cx="0" cy="252413"/>
          </a:xfrm>
          <a:custGeom>
            <a:avLst/>
            <a:gdLst>
              <a:gd name="T0" fmla="*/ 0 h 159"/>
              <a:gd name="T1" fmla="*/ 159 h 159"/>
              <a:gd name="T2" fmla="*/ 159 h 159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59">
                <a:moveTo>
                  <a:pt x="0" y="0"/>
                </a:moveTo>
                <a:lnTo>
                  <a:pt x="0" y="159"/>
                </a:lnTo>
                <a:lnTo>
                  <a:pt x="0" y="159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57" name="Rectangle 71"/>
          <p:cNvSpPr>
            <a:spLocks noChangeArrowheads="1"/>
          </p:cNvSpPr>
          <p:nvPr/>
        </p:nvSpPr>
        <p:spPr bwMode="auto">
          <a:xfrm>
            <a:off x="2243229" y="2720976"/>
            <a:ext cx="1674813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267.47.N1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tecunumanii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2012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158" name="Freeform 72"/>
          <p:cNvSpPr>
            <a:spLocks/>
          </p:cNvSpPr>
          <p:nvPr/>
        </p:nvSpPr>
        <p:spPr bwMode="auto">
          <a:xfrm>
            <a:off x="2238467" y="2471738"/>
            <a:ext cx="0" cy="295275"/>
          </a:xfrm>
          <a:custGeom>
            <a:avLst/>
            <a:gdLst>
              <a:gd name="T0" fmla="*/ 0 h 186"/>
              <a:gd name="T1" fmla="*/ 186 h 186"/>
              <a:gd name="T2" fmla="*/ 186 h 186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86">
                <a:moveTo>
                  <a:pt x="0" y="0"/>
                </a:moveTo>
                <a:lnTo>
                  <a:pt x="0" y="186"/>
                </a:lnTo>
                <a:lnTo>
                  <a:pt x="0" y="186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59" name="Rectangle 73"/>
          <p:cNvSpPr>
            <a:spLocks noChangeArrowheads="1"/>
          </p:cNvSpPr>
          <p:nvPr/>
        </p:nvSpPr>
        <p:spPr bwMode="auto">
          <a:xfrm>
            <a:off x="2243229" y="2806701"/>
            <a:ext cx="156368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CMW48831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2010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160" name="Freeform 74"/>
          <p:cNvSpPr>
            <a:spLocks/>
          </p:cNvSpPr>
          <p:nvPr/>
        </p:nvSpPr>
        <p:spPr bwMode="auto">
          <a:xfrm>
            <a:off x="2238467" y="2514601"/>
            <a:ext cx="0" cy="338138"/>
          </a:xfrm>
          <a:custGeom>
            <a:avLst/>
            <a:gdLst>
              <a:gd name="T0" fmla="*/ 0 h 213"/>
              <a:gd name="T1" fmla="*/ 213 h 213"/>
              <a:gd name="T2" fmla="*/ 213 h 213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13">
                <a:moveTo>
                  <a:pt x="0" y="0"/>
                </a:moveTo>
                <a:lnTo>
                  <a:pt x="0" y="213"/>
                </a:lnTo>
                <a:lnTo>
                  <a:pt x="0" y="213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61" name="Rectangle 75"/>
          <p:cNvSpPr>
            <a:spLocks noChangeArrowheads="1"/>
          </p:cNvSpPr>
          <p:nvPr/>
        </p:nvSpPr>
        <p:spPr bwMode="auto">
          <a:xfrm>
            <a:off x="2243229" y="2892426"/>
            <a:ext cx="156368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CMW38950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2012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162" name="Freeform 76"/>
          <p:cNvSpPr>
            <a:spLocks/>
          </p:cNvSpPr>
          <p:nvPr/>
        </p:nvSpPr>
        <p:spPr bwMode="auto">
          <a:xfrm>
            <a:off x="2238467" y="2557463"/>
            <a:ext cx="0" cy="382588"/>
          </a:xfrm>
          <a:custGeom>
            <a:avLst/>
            <a:gdLst>
              <a:gd name="T0" fmla="*/ 0 h 241"/>
              <a:gd name="T1" fmla="*/ 241 h 241"/>
              <a:gd name="T2" fmla="*/ 241 h 24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41">
                <a:moveTo>
                  <a:pt x="0" y="0"/>
                </a:moveTo>
                <a:lnTo>
                  <a:pt x="0" y="241"/>
                </a:lnTo>
                <a:lnTo>
                  <a:pt x="0" y="241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63" name="Rectangle 77"/>
          <p:cNvSpPr>
            <a:spLocks noChangeArrowheads="1"/>
          </p:cNvSpPr>
          <p:nvPr/>
        </p:nvSpPr>
        <p:spPr bwMode="auto">
          <a:xfrm>
            <a:off x="2243229" y="2978151"/>
            <a:ext cx="1674813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267.47.N2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tecunumanii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2012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164" name="Freeform 78"/>
          <p:cNvSpPr>
            <a:spLocks/>
          </p:cNvSpPr>
          <p:nvPr/>
        </p:nvSpPr>
        <p:spPr bwMode="auto">
          <a:xfrm>
            <a:off x="2238467" y="2601913"/>
            <a:ext cx="0" cy="423863"/>
          </a:xfrm>
          <a:custGeom>
            <a:avLst/>
            <a:gdLst>
              <a:gd name="T0" fmla="*/ 0 h 267"/>
              <a:gd name="T1" fmla="*/ 267 h 267"/>
              <a:gd name="T2" fmla="*/ 267 h 26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67">
                <a:moveTo>
                  <a:pt x="0" y="0"/>
                </a:moveTo>
                <a:lnTo>
                  <a:pt x="0" y="267"/>
                </a:lnTo>
                <a:lnTo>
                  <a:pt x="0" y="267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65" name="Rectangle 79"/>
          <p:cNvSpPr>
            <a:spLocks noChangeArrowheads="1"/>
          </p:cNvSpPr>
          <p:nvPr/>
        </p:nvSpPr>
        <p:spPr bwMode="auto">
          <a:xfrm>
            <a:off x="2243229" y="3063876"/>
            <a:ext cx="156368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CMW37128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2010 GUA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166" name="Freeform 80"/>
          <p:cNvSpPr>
            <a:spLocks/>
          </p:cNvSpPr>
          <p:nvPr/>
        </p:nvSpPr>
        <p:spPr bwMode="auto">
          <a:xfrm>
            <a:off x="2238467" y="2644776"/>
            <a:ext cx="0" cy="466725"/>
          </a:xfrm>
          <a:custGeom>
            <a:avLst/>
            <a:gdLst>
              <a:gd name="T0" fmla="*/ 0 h 294"/>
              <a:gd name="T1" fmla="*/ 294 h 294"/>
              <a:gd name="T2" fmla="*/ 294 h 29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94">
                <a:moveTo>
                  <a:pt x="0" y="0"/>
                </a:moveTo>
                <a:lnTo>
                  <a:pt x="0" y="294"/>
                </a:lnTo>
                <a:lnTo>
                  <a:pt x="0" y="294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67" name="Rectangle 81"/>
          <p:cNvSpPr>
            <a:spLocks noChangeArrowheads="1"/>
          </p:cNvSpPr>
          <p:nvPr/>
        </p:nvSpPr>
        <p:spPr bwMode="auto">
          <a:xfrm>
            <a:off x="2243229" y="3151188"/>
            <a:ext cx="1660711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b="1" dirty="0">
                <a:solidFill>
                  <a:srgbClr val="000000"/>
                </a:solidFill>
                <a:latin typeface="+mn-lt"/>
              </a:rPr>
              <a:t> CMW38958 </a:t>
            </a:r>
            <a:r>
              <a:rPr lang="en-US" altLang="en-US" sz="800" b="1" i="1" dirty="0">
                <a:solidFill>
                  <a:srgbClr val="000000"/>
                </a:solidFill>
                <a:latin typeface="+mn-lt"/>
              </a:rPr>
              <a:t>Pinus oocarpa </a:t>
            </a:r>
            <a:r>
              <a:rPr lang="en-US" altLang="en-US" sz="800" b="1" dirty="0">
                <a:solidFill>
                  <a:srgbClr val="000000"/>
                </a:solidFill>
                <a:latin typeface="+mn-lt"/>
              </a:rPr>
              <a:t>2012 GUA T</a:t>
            </a:r>
            <a:endParaRPr lang="en-US" altLang="en-US" sz="800" b="1" dirty="0">
              <a:latin typeface="+mn-lt"/>
            </a:endParaRPr>
          </a:p>
        </p:txBody>
      </p:sp>
      <p:sp>
        <p:nvSpPr>
          <p:cNvPr id="168" name="Freeform 82"/>
          <p:cNvSpPr>
            <a:spLocks/>
          </p:cNvSpPr>
          <p:nvPr/>
        </p:nvSpPr>
        <p:spPr bwMode="auto">
          <a:xfrm>
            <a:off x="2238467" y="2687638"/>
            <a:ext cx="0" cy="509588"/>
          </a:xfrm>
          <a:custGeom>
            <a:avLst/>
            <a:gdLst>
              <a:gd name="T0" fmla="*/ 0 h 321"/>
              <a:gd name="T1" fmla="*/ 321 h 321"/>
              <a:gd name="T2" fmla="*/ 321 h 32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321">
                <a:moveTo>
                  <a:pt x="0" y="0"/>
                </a:moveTo>
                <a:lnTo>
                  <a:pt x="0" y="321"/>
                </a:lnTo>
                <a:lnTo>
                  <a:pt x="0" y="321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69" name="Rectangle 83"/>
          <p:cNvSpPr>
            <a:spLocks noChangeArrowheads="1"/>
          </p:cNvSpPr>
          <p:nvPr/>
        </p:nvSpPr>
        <p:spPr bwMode="auto">
          <a:xfrm>
            <a:off x="2243229" y="3236913"/>
            <a:ext cx="138747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IB30.2b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2010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170" name="Freeform 84"/>
          <p:cNvSpPr>
            <a:spLocks/>
          </p:cNvSpPr>
          <p:nvPr/>
        </p:nvSpPr>
        <p:spPr bwMode="auto">
          <a:xfrm>
            <a:off x="2238467" y="2730501"/>
            <a:ext cx="0" cy="552450"/>
          </a:xfrm>
          <a:custGeom>
            <a:avLst/>
            <a:gdLst>
              <a:gd name="T0" fmla="*/ 0 h 348"/>
              <a:gd name="T1" fmla="*/ 348 h 348"/>
              <a:gd name="T2" fmla="*/ 348 h 348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348">
                <a:moveTo>
                  <a:pt x="0" y="0"/>
                </a:moveTo>
                <a:lnTo>
                  <a:pt x="0" y="348"/>
                </a:lnTo>
                <a:lnTo>
                  <a:pt x="0" y="348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71" name="Rectangle 85"/>
          <p:cNvSpPr>
            <a:spLocks noChangeArrowheads="1"/>
          </p:cNvSpPr>
          <p:nvPr/>
        </p:nvSpPr>
        <p:spPr bwMode="auto">
          <a:xfrm>
            <a:off x="2243229" y="3322638"/>
            <a:ext cx="1674813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267.44.N1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tecunumanii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2012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172" name="Freeform 86"/>
          <p:cNvSpPr>
            <a:spLocks/>
          </p:cNvSpPr>
          <p:nvPr/>
        </p:nvSpPr>
        <p:spPr bwMode="auto">
          <a:xfrm>
            <a:off x="2238467" y="2773363"/>
            <a:ext cx="0" cy="595313"/>
          </a:xfrm>
          <a:custGeom>
            <a:avLst/>
            <a:gdLst>
              <a:gd name="T0" fmla="*/ 0 h 375"/>
              <a:gd name="T1" fmla="*/ 375 h 375"/>
              <a:gd name="T2" fmla="*/ 375 h 375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375">
                <a:moveTo>
                  <a:pt x="0" y="0"/>
                </a:moveTo>
                <a:lnTo>
                  <a:pt x="0" y="375"/>
                </a:lnTo>
                <a:lnTo>
                  <a:pt x="0" y="375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73" name="Rectangle 87"/>
          <p:cNvSpPr>
            <a:spLocks noChangeArrowheads="1"/>
          </p:cNvSpPr>
          <p:nvPr/>
        </p:nvSpPr>
        <p:spPr bwMode="auto">
          <a:xfrm>
            <a:off x="2243229" y="3408363"/>
            <a:ext cx="177323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267.52.N2S1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tecunumanii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2012 GUA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174" name="Freeform 88"/>
          <p:cNvSpPr>
            <a:spLocks/>
          </p:cNvSpPr>
          <p:nvPr/>
        </p:nvSpPr>
        <p:spPr bwMode="auto">
          <a:xfrm>
            <a:off x="2238467" y="2816226"/>
            <a:ext cx="0" cy="639763"/>
          </a:xfrm>
          <a:custGeom>
            <a:avLst/>
            <a:gdLst>
              <a:gd name="T0" fmla="*/ 0 h 403"/>
              <a:gd name="T1" fmla="*/ 403 h 403"/>
              <a:gd name="T2" fmla="*/ 403 h 403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403">
                <a:moveTo>
                  <a:pt x="0" y="0"/>
                </a:moveTo>
                <a:lnTo>
                  <a:pt x="0" y="403"/>
                </a:lnTo>
                <a:lnTo>
                  <a:pt x="0" y="403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75" name="Rectangle 89"/>
          <p:cNvSpPr>
            <a:spLocks noChangeArrowheads="1"/>
          </p:cNvSpPr>
          <p:nvPr/>
        </p:nvSpPr>
        <p:spPr bwMode="auto">
          <a:xfrm>
            <a:off x="2243229" y="3494088"/>
            <a:ext cx="165893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CMW45389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maximinoi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2010 GUA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176" name="Freeform 90"/>
          <p:cNvSpPr>
            <a:spLocks/>
          </p:cNvSpPr>
          <p:nvPr/>
        </p:nvSpPr>
        <p:spPr bwMode="auto">
          <a:xfrm>
            <a:off x="2238467" y="2859088"/>
            <a:ext cx="0" cy="682625"/>
          </a:xfrm>
          <a:custGeom>
            <a:avLst/>
            <a:gdLst>
              <a:gd name="T0" fmla="*/ 0 h 430"/>
              <a:gd name="T1" fmla="*/ 430 h 430"/>
              <a:gd name="T2" fmla="*/ 430 h 430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430">
                <a:moveTo>
                  <a:pt x="0" y="0"/>
                </a:moveTo>
                <a:lnTo>
                  <a:pt x="0" y="430"/>
                </a:lnTo>
                <a:lnTo>
                  <a:pt x="0" y="43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77" name="Rectangle 91"/>
          <p:cNvSpPr>
            <a:spLocks noChangeArrowheads="1"/>
          </p:cNvSpPr>
          <p:nvPr/>
        </p:nvSpPr>
        <p:spPr bwMode="auto">
          <a:xfrm>
            <a:off x="2243229" y="3579813"/>
            <a:ext cx="165893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CMW45388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maximinoi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2010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178" name="Freeform 92"/>
          <p:cNvSpPr>
            <a:spLocks/>
          </p:cNvSpPr>
          <p:nvPr/>
        </p:nvSpPr>
        <p:spPr bwMode="auto">
          <a:xfrm>
            <a:off x="2238467" y="2901951"/>
            <a:ext cx="0" cy="725488"/>
          </a:xfrm>
          <a:custGeom>
            <a:avLst/>
            <a:gdLst>
              <a:gd name="T0" fmla="*/ 0 h 457"/>
              <a:gd name="T1" fmla="*/ 457 h 457"/>
              <a:gd name="T2" fmla="*/ 457 h 45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457">
                <a:moveTo>
                  <a:pt x="0" y="0"/>
                </a:moveTo>
                <a:lnTo>
                  <a:pt x="0" y="457"/>
                </a:lnTo>
                <a:lnTo>
                  <a:pt x="0" y="457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79" name="Rectangle 93"/>
          <p:cNvSpPr>
            <a:spLocks noChangeArrowheads="1"/>
          </p:cNvSpPr>
          <p:nvPr/>
        </p:nvSpPr>
        <p:spPr bwMode="auto">
          <a:xfrm>
            <a:off x="2243229" y="3667126"/>
            <a:ext cx="156368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CMW38968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2012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180" name="Freeform 94"/>
          <p:cNvSpPr>
            <a:spLocks/>
          </p:cNvSpPr>
          <p:nvPr/>
        </p:nvSpPr>
        <p:spPr bwMode="auto">
          <a:xfrm>
            <a:off x="2238467" y="2944813"/>
            <a:ext cx="0" cy="768350"/>
          </a:xfrm>
          <a:custGeom>
            <a:avLst/>
            <a:gdLst>
              <a:gd name="T0" fmla="*/ 0 h 484"/>
              <a:gd name="T1" fmla="*/ 484 h 484"/>
              <a:gd name="T2" fmla="*/ 484 h 48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484">
                <a:moveTo>
                  <a:pt x="0" y="0"/>
                </a:moveTo>
                <a:lnTo>
                  <a:pt x="0" y="484"/>
                </a:lnTo>
                <a:lnTo>
                  <a:pt x="0" y="484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81" name="Rectangle 95"/>
          <p:cNvSpPr>
            <a:spLocks noChangeArrowheads="1"/>
          </p:cNvSpPr>
          <p:nvPr/>
        </p:nvSpPr>
        <p:spPr bwMode="auto">
          <a:xfrm>
            <a:off x="2319429" y="3752851"/>
            <a:ext cx="165893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CMW36808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maximinoi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2010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182" name="Freeform 96"/>
          <p:cNvSpPr>
            <a:spLocks/>
          </p:cNvSpPr>
          <p:nvPr/>
        </p:nvSpPr>
        <p:spPr bwMode="auto">
          <a:xfrm>
            <a:off x="2313079" y="3809280"/>
            <a:ext cx="0" cy="38100"/>
          </a:xfrm>
          <a:custGeom>
            <a:avLst/>
            <a:gdLst>
              <a:gd name="T0" fmla="*/ 24 h 24"/>
              <a:gd name="T1" fmla="*/ 0 h 24"/>
              <a:gd name="T2" fmla="*/ 0 h 2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4">
                <a:moveTo>
                  <a:pt x="0" y="24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83" name="Rectangle 97"/>
          <p:cNvSpPr>
            <a:spLocks noChangeArrowheads="1"/>
          </p:cNvSpPr>
          <p:nvPr/>
        </p:nvSpPr>
        <p:spPr bwMode="auto">
          <a:xfrm>
            <a:off x="2319429" y="3838576"/>
            <a:ext cx="1376363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IB35.3c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2010 GUA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184" name="Freeform 98"/>
          <p:cNvSpPr>
            <a:spLocks/>
          </p:cNvSpPr>
          <p:nvPr/>
        </p:nvSpPr>
        <p:spPr bwMode="auto">
          <a:xfrm>
            <a:off x="2313079" y="3858493"/>
            <a:ext cx="0" cy="36513"/>
          </a:xfrm>
          <a:custGeom>
            <a:avLst/>
            <a:gdLst>
              <a:gd name="T0" fmla="*/ 0 h 23"/>
              <a:gd name="T1" fmla="*/ 23 h 23"/>
              <a:gd name="T2" fmla="*/ 23 h 23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3">
                <a:moveTo>
                  <a:pt x="0" y="0"/>
                </a:moveTo>
                <a:lnTo>
                  <a:pt x="0" y="23"/>
                </a:lnTo>
                <a:lnTo>
                  <a:pt x="0" y="23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85" name="Freeform 99"/>
          <p:cNvSpPr>
            <a:spLocks/>
          </p:cNvSpPr>
          <p:nvPr/>
        </p:nvSpPr>
        <p:spPr bwMode="auto">
          <a:xfrm>
            <a:off x="2238467" y="3020293"/>
            <a:ext cx="74613" cy="831850"/>
          </a:xfrm>
          <a:custGeom>
            <a:avLst/>
            <a:gdLst>
              <a:gd name="T0" fmla="*/ 0 w 47"/>
              <a:gd name="T1" fmla="*/ 0 h 524"/>
              <a:gd name="T2" fmla="*/ 0 w 47"/>
              <a:gd name="T3" fmla="*/ 524 h 524"/>
              <a:gd name="T4" fmla="*/ 47 w 47"/>
              <a:gd name="T5" fmla="*/ 524 h 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7" h="524">
                <a:moveTo>
                  <a:pt x="0" y="0"/>
                </a:moveTo>
                <a:lnTo>
                  <a:pt x="0" y="524"/>
                </a:lnTo>
                <a:lnTo>
                  <a:pt x="47" y="524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86" name="Rectangle 100"/>
          <p:cNvSpPr>
            <a:spLocks noChangeArrowheads="1"/>
          </p:cNvSpPr>
          <p:nvPr/>
        </p:nvSpPr>
        <p:spPr bwMode="auto">
          <a:xfrm>
            <a:off x="2317842" y="3924301"/>
            <a:ext cx="151923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CMW51143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2010 NIC</a:t>
            </a:r>
            <a:endParaRPr lang="en-US" altLang="en-US" sz="800" dirty="0">
              <a:latin typeface="+mn-lt"/>
            </a:endParaRPr>
          </a:p>
        </p:txBody>
      </p:sp>
      <p:sp>
        <p:nvSpPr>
          <p:cNvPr id="187" name="Freeform 101"/>
          <p:cNvSpPr>
            <a:spLocks/>
          </p:cNvSpPr>
          <p:nvPr/>
        </p:nvSpPr>
        <p:spPr bwMode="auto">
          <a:xfrm>
            <a:off x="2311492" y="3971926"/>
            <a:ext cx="0" cy="79375"/>
          </a:xfrm>
          <a:custGeom>
            <a:avLst/>
            <a:gdLst>
              <a:gd name="T0" fmla="*/ 50 h 50"/>
              <a:gd name="T1" fmla="*/ 0 h 50"/>
              <a:gd name="T2" fmla="*/ 0 h 50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50">
                <a:moveTo>
                  <a:pt x="0" y="5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88" name="Rectangle 102"/>
          <p:cNvSpPr>
            <a:spLocks noChangeArrowheads="1"/>
          </p:cNvSpPr>
          <p:nvPr/>
        </p:nvSpPr>
        <p:spPr bwMode="auto">
          <a:xfrm>
            <a:off x="2317842" y="4010026"/>
            <a:ext cx="151923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CMW48830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2010 NIC</a:t>
            </a:r>
            <a:endParaRPr lang="en-US" altLang="en-US" sz="800" dirty="0">
              <a:latin typeface="+mn-lt"/>
            </a:endParaRPr>
          </a:p>
        </p:txBody>
      </p:sp>
      <p:sp>
        <p:nvSpPr>
          <p:cNvPr id="189" name="Freeform 103"/>
          <p:cNvSpPr>
            <a:spLocks/>
          </p:cNvSpPr>
          <p:nvPr/>
        </p:nvSpPr>
        <p:spPr bwMode="auto">
          <a:xfrm>
            <a:off x="2311492" y="4057651"/>
            <a:ext cx="0" cy="36513"/>
          </a:xfrm>
          <a:custGeom>
            <a:avLst/>
            <a:gdLst>
              <a:gd name="T0" fmla="*/ 23 h 23"/>
              <a:gd name="T1" fmla="*/ 0 h 23"/>
              <a:gd name="T2" fmla="*/ 0 h 23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3">
                <a:moveTo>
                  <a:pt x="0" y="23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90" name="Rectangle 104"/>
          <p:cNvSpPr>
            <a:spLocks noChangeArrowheads="1"/>
          </p:cNvSpPr>
          <p:nvPr/>
        </p:nvSpPr>
        <p:spPr bwMode="auto">
          <a:xfrm>
            <a:off x="2317842" y="4092287"/>
            <a:ext cx="12668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N3.2c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2010 NIC</a:t>
            </a:r>
            <a:endParaRPr lang="en-US" altLang="en-US" sz="800" dirty="0">
              <a:latin typeface="+mn-lt"/>
            </a:endParaRPr>
          </a:p>
        </p:txBody>
      </p:sp>
      <p:sp>
        <p:nvSpPr>
          <p:cNvPr id="191" name="Freeform 105"/>
          <p:cNvSpPr>
            <a:spLocks/>
          </p:cNvSpPr>
          <p:nvPr/>
        </p:nvSpPr>
        <p:spPr bwMode="auto">
          <a:xfrm>
            <a:off x="2311492" y="4105276"/>
            <a:ext cx="0" cy="38100"/>
          </a:xfrm>
          <a:custGeom>
            <a:avLst/>
            <a:gdLst>
              <a:gd name="T0" fmla="*/ 0 h 24"/>
              <a:gd name="T1" fmla="*/ 24 h 24"/>
              <a:gd name="T2" fmla="*/ 24 h 2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4">
                <a:moveTo>
                  <a:pt x="0" y="0"/>
                </a:moveTo>
                <a:lnTo>
                  <a:pt x="0" y="24"/>
                </a:lnTo>
                <a:lnTo>
                  <a:pt x="0" y="24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92" name="Line 106"/>
          <p:cNvSpPr>
            <a:spLocks noChangeShapeType="1"/>
          </p:cNvSpPr>
          <p:nvPr/>
        </p:nvSpPr>
        <p:spPr bwMode="auto">
          <a:xfrm>
            <a:off x="2311492" y="4062413"/>
            <a:ext cx="0" cy="80963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93" name="Freeform 107"/>
          <p:cNvSpPr>
            <a:spLocks/>
          </p:cNvSpPr>
          <p:nvPr/>
        </p:nvSpPr>
        <p:spPr bwMode="auto">
          <a:xfrm>
            <a:off x="2238467" y="3117851"/>
            <a:ext cx="73025" cy="939800"/>
          </a:xfrm>
          <a:custGeom>
            <a:avLst/>
            <a:gdLst>
              <a:gd name="T0" fmla="*/ 0 w 46"/>
              <a:gd name="T1" fmla="*/ 0 h 592"/>
              <a:gd name="T2" fmla="*/ 0 w 46"/>
              <a:gd name="T3" fmla="*/ 592 h 592"/>
              <a:gd name="T4" fmla="*/ 46 w 46"/>
              <a:gd name="T5" fmla="*/ 592 h 5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6" h="592">
                <a:moveTo>
                  <a:pt x="0" y="0"/>
                </a:moveTo>
                <a:lnTo>
                  <a:pt x="0" y="592"/>
                </a:lnTo>
                <a:lnTo>
                  <a:pt x="46" y="592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94" name="Line 108"/>
          <p:cNvSpPr>
            <a:spLocks noChangeShapeType="1"/>
          </p:cNvSpPr>
          <p:nvPr/>
        </p:nvSpPr>
        <p:spPr bwMode="auto">
          <a:xfrm>
            <a:off x="2238467" y="2165351"/>
            <a:ext cx="0" cy="93980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95" name="Freeform 109"/>
          <p:cNvSpPr>
            <a:spLocks/>
          </p:cNvSpPr>
          <p:nvPr/>
        </p:nvSpPr>
        <p:spPr bwMode="auto">
          <a:xfrm>
            <a:off x="2165442" y="2192338"/>
            <a:ext cx="73025" cy="919163"/>
          </a:xfrm>
          <a:custGeom>
            <a:avLst/>
            <a:gdLst>
              <a:gd name="T0" fmla="*/ 0 w 46"/>
              <a:gd name="T1" fmla="*/ 0 h 579"/>
              <a:gd name="T2" fmla="*/ 0 w 46"/>
              <a:gd name="T3" fmla="*/ 579 h 579"/>
              <a:gd name="T4" fmla="*/ 46 w 46"/>
              <a:gd name="T5" fmla="*/ 579 h 5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6" h="579">
                <a:moveTo>
                  <a:pt x="0" y="0"/>
                </a:moveTo>
                <a:lnTo>
                  <a:pt x="0" y="579"/>
                </a:lnTo>
                <a:lnTo>
                  <a:pt x="46" y="579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96" name="Line 110"/>
          <p:cNvSpPr>
            <a:spLocks noChangeShapeType="1"/>
          </p:cNvSpPr>
          <p:nvPr/>
        </p:nvSpPr>
        <p:spPr bwMode="auto">
          <a:xfrm>
            <a:off x="2165442" y="1655763"/>
            <a:ext cx="0" cy="1455738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97" name="Freeform 111"/>
          <p:cNvSpPr>
            <a:spLocks/>
          </p:cNvSpPr>
          <p:nvPr/>
        </p:nvSpPr>
        <p:spPr bwMode="auto">
          <a:xfrm>
            <a:off x="2090829" y="1649413"/>
            <a:ext cx="74613" cy="1306513"/>
          </a:xfrm>
          <a:custGeom>
            <a:avLst/>
            <a:gdLst>
              <a:gd name="T0" fmla="*/ 0 w 47"/>
              <a:gd name="T1" fmla="*/ 823 h 823"/>
              <a:gd name="T2" fmla="*/ 0 w 47"/>
              <a:gd name="T3" fmla="*/ 0 h 823"/>
              <a:gd name="T4" fmla="*/ 47 w 47"/>
              <a:gd name="T5" fmla="*/ 0 h 8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7" h="823">
                <a:moveTo>
                  <a:pt x="0" y="823"/>
                </a:moveTo>
                <a:lnTo>
                  <a:pt x="0" y="0"/>
                </a:lnTo>
                <a:lnTo>
                  <a:pt x="47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198" name="Rectangle 112"/>
          <p:cNvSpPr>
            <a:spLocks noChangeArrowheads="1"/>
          </p:cNvSpPr>
          <p:nvPr/>
        </p:nvSpPr>
        <p:spPr bwMode="auto">
          <a:xfrm>
            <a:off x="2563904" y="4186527"/>
            <a:ext cx="20037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b="1" dirty="0">
                <a:solidFill>
                  <a:srgbClr val="000000"/>
                </a:solidFill>
                <a:latin typeface="+mn-lt"/>
              </a:rPr>
              <a:t> CMW45429 </a:t>
            </a:r>
            <a:r>
              <a:rPr lang="en-US" altLang="en-US" sz="800" b="1" i="1" dirty="0">
                <a:solidFill>
                  <a:srgbClr val="000000"/>
                </a:solidFill>
                <a:latin typeface="+mn-lt"/>
              </a:rPr>
              <a:t>L. longispora Pinus</a:t>
            </a:r>
            <a:r>
              <a:rPr lang="en-US" altLang="en-US" sz="800" b="1" dirty="0">
                <a:solidFill>
                  <a:srgbClr val="000000"/>
                </a:solidFill>
                <a:latin typeface="+mn-lt"/>
              </a:rPr>
              <a:t> sp. 2009 MEX T</a:t>
            </a:r>
            <a:endParaRPr lang="en-US" altLang="en-US" sz="800" b="1" dirty="0">
              <a:latin typeface="+mn-lt"/>
            </a:endParaRPr>
          </a:p>
        </p:txBody>
      </p:sp>
      <p:sp>
        <p:nvSpPr>
          <p:cNvPr id="199" name="Freeform 113"/>
          <p:cNvSpPr>
            <a:spLocks/>
          </p:cNvSpPr>
          <p:nvPr/>
        </p:nvSpPr>
        <p:spPr bwMode="auto">
          <a:xfrm>
            <a:off x="2559142" y="4229101"/>
            <a:ext cx="0" cy="38100"/>
          </a:xfrm>
          <a:custGeom>
            <a:avLst/>
            <a:gdLst>
              <a:gd name="T0" fmla="*/ 24 h 24"/>
              <a:gd name="T1" fmla="*/ 0 h 24"/>
              <a:gd name="T2" fmla="*/ 0 h 2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4">
                <a:moveTo>
                  <a:pt x="0" y="24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00" name="Rectangle 114"/>
          <p:cNvSpPr>
            <a:spLocks noChangeArrowheads="1"/>
          </p:cNvSpPr>
          <p:nvPr/>
        </p:nvSpPr>
        <p:spPr bwMode="auto">
          <a:xfrm>
            <a:off x="2563904" y="4268788"/>
            <a:ext cx="1897063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CMW45430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L. longispora Pinus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sp. 2009 MEX</a:t>
            </a:r>
            <a:endParaRPr lang="en-US" altLang="en-US" sz="800" dirty="0">
              <a:latin typeface="+mn-lt"/>
            </a:endParaRPr>
          </a:p>
        </p:txBody>
      </p:sp>
      <p:sp>
        <p:nvSpPr>
          <p:cNvPr id="201" name="Freeform 115"/>
          <p:cNvSpPr>
            <a:spLocks/>
          </p:cNvSpPr>
          <p:nvPr/>
        </p:nvSpPr>
        <p:spPr bwMode="auto">
          <a:xfrm>
            <a:off x="2559142" y="4278313"/>
            <a:ext cx="0" cy="36513"/>
          </a:xfrm>
          <a:custGeom>
            <a:avLst/>
            <a:gdLst>
              <a:gd name="T0" fmla="*/ 0 h 23"/>
              <a:gd name="T1" fmla="*/ 23 h 23"/>
              <a:gd name="T2" fmla="*/ 23 h 23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3">
                <a:moveTo>
                  <a:pt x="0" y="0"/>
                </a:moveTo>
                <a:lnTo>
                  <a:pt x="0" y="23"/>
                </a:lnTo>
                <a:lnTo>
                  <a:pt x="0" y="23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02" name="Freeform 116"/>
          <p:cNvSpPr>
            <a:spLocks/>
          </p:cNvSpPr>
          <p:nvPr/>
        </p:nvSpPr>
        <p:spPr bwMode="auto">
          <a:xfrm>
            <a:off x="2090829" y="2967038"/>
            <a:ext cx="468313" cy="1304925"/>
          </a:xfrm>
          <a:custGeom>
            <a:avLst/>
            <a:gdLst>
              <a:gd name="T0" fmla="*/ 0 w 295"/>
              <a:gd name="T1" fmla="*/ 0 h 822"/>
              <a:gd name="T2" fmla="*/ 0 w 295"/>
              <a:gd name="T3" fmla="*/ 822 h 822"/>
              <a:gd name="T4" fmla="*/ 295 w 295"/>
              <a:gd name="T5" fmla="*/ 822 h 8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95" h="822">
                <a:moveTo>
                  <a:pt x="0" y="0"/>
                </a:moveTo>
                <a:lnTo>
                  <a:pt x="0" y="822"/>
                </a:lnTo>
                <a:lnTo>
                  <a:pt x="295" y="822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03" name="Freeform 117"/>
          <p:cNvSpPr>
            <a:spLocks/>
          </p:cNvSpPr>
          <p:nvPr/>
        </p:nvSpPr>
        <p:spPr bwMode="auto">
          <a:xfrm>
            <a:off x="2017804" y="2960688"/>
            <a:ext cx="73025" cy="1822450"/>
          </a:xfrm>
          <a:custGeom>
            <a:avLst/>
            <a:gdLst>
              <a:gd name="T0" fmla="*/ 0 w 46"/>
              <a:gd name="T1" fmla="*/ 1148 h 1148"/>
              <a:gd name="T2" fmla="*/ 0 w 46"/>
              <a:gd name="T3" fmla="*/ 0 h 1148"/>
              <a:gd name="T4" fmla="*/ 46 w 46"/>
              <a:gd name="T5" fmla="*/ 0 h 1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6" h="1148">
                <a:moveTo>
                  <a:pt x="0" y="1148"/>
                </a:moveTo>
                <a:lnTo>
                  <a:pt x="0" y="0"/>
                </a:lnTo>
                <a:lnTo>
                  <a:pt x="46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04" name="Rectangle 118"/>
          <p:cNvSpPr>
            <a:spLocks noChangeArrowheads="1"/>
          </p:cNvSpPr>
          <p:nvPr/>
        </p:nvSpPr>
        <p:spPr bwMode="auto">
          <a:xfrm>
            <a:off x="2494054" y="4354513"/>
            <a:ext cx="200535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b="1" dirty="0">
                <a:solidFill>
                  <a:srgbClr val="000000"/>
                </a:solidFill>
                <a:latin typeface="+mn-lt"/>
              </a:rPr>
              <a:t>CMW42645 </a:t>
            </a:r>
            <a:r>
              <a:rPr lang="en-US" altLang="en-US" sz="800" b="1" i="1" dirty="0">
                <a:solidFill>
                  <a:srgbClr val="000000"/>
                </a:solidFill>
                <a:latin typeface="+mn-lt"/>
              </a:rPr>
              <a:t>L. gloeospora Pinus</a:t>
            </a:r>
            <a:r>
              <a:rPr lang="en-US" altLang="en-US" sz="800" b="1" dirty="0">
                <a:solidFill>
                  <a:srgbClr val="000000"/>
                </a:solidFill>
                <a:latin typeface="+mn-lt"/>
              </a:rPr>
              <a:t> sp. 1983 MEX T</a:t>
            </a:r>
            <a:endParaRPr lang="en-US" altLang="en-US" sz="800" b="1" dirty="0">
              <a:latin typeface="+mn-lt"/>
            </a:endParaRPr>
          </a:p>
        </p:txBody>
      </p:sp>
      <p:sp>
        <p:nvSpPr>
          <p:cNvPr id="205" name="Freeform 119"/>
          <p:cNvSpPr>
            <a:spLocks/>
          </p:cNvSpPr>
          <p:nvPr/>
        </p:nvSpPr>
        <p:spPr bwMode="auto">
          <a:xfrm>
            <a:off x="2017804" y="4400551"/>
            <a:ext cx="469900" cy="1101725"/>
          </a:xfrm>
          <a:custGeom>
            <a:avLst/>
            <a:gdLst>
              <a:gd name="T0" fmla="*/ 0 w 296"/>
              <a:gd name="T1" fmla="*/ 694 h 694"/>
              <a:gd name="T2" fmla="*/ 0 w 296"/>
              <a:gd name="T3" fmla="*/ 0 h 694"/>
              <a:gd name="T4" fmla="*/ 296 w 296"/>
              <a:gd name="T5" fmla="*/ 0 h 6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96" h="694">
                <a:moveTo>
                  <a:pt x="0" y="694"/>
                </a:moveTo>
                <a:lnTo>
                  <a:pt x="0" y="0"/>
                </a:lnTo>
                <a:lnTo>
                  <a:pt x="296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06" name="Rectangle 120"/>
          <p:cNvSpPr>
            <a:spLocks noChangeArrowheads="1"/>
          </p:cNvSpPr>
          <p:nvPr/>
        </p:nvSpPr>
        <p:spPr bwMode="auto">
          <a:xfrm>
            <a:off x="2324192" y="4450630"/>
            <a:ext cx="1841851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b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CMW46805 </a:t>
            </a:r>
            <a:r>
              <a:rPr lang="en-US" altLang="en-US" sz="800" b="1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tecunumanii </a:t>
            </a:r>
            <a:r>
              <a:rPr lang="en-US" altLang="en-US" sz="800" b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2010 GUA T</a:t>
            </a:r>
            <a:endParaRPr lang="en-US" altLang="en-US" sz="800" b="1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207" name="Freeform 121"/>
          <p:cNvSpPr>
            <a:spLocks/>
          </p:cNvSpPr>
          <p:nvPr/>
        </p:nvSpPr>
        <p:spPr bwMode="auto">
          <a:xfrm>
            <a:off x="2319429" y="4487863"/>
            <a:ext cx="0" cy="36513"/>
          </a:xfrm>
          <a:custGeom>
            <a:avLst/>
            <a:gdLst>
              <a:gd name="T0" fmla="*/ 23 h 23"/>
              <a:gd name="T1" fmla="*/ 0 h 23"/>
              <a:gd name="T2" fmla="*/ 0 h 23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3">
                <a:moveTo>
                  <a:pt x="0" y="23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08" name="Rectangle 122"/>
          <p:cNvSpPr>
            <a:spLocks noChangeArrowheads="1"/>
          </p:cNvSpPr>
          <p:nvPr/>
        </p:nvSpPr>
        <p:spPr bwMode="auto">
          <a:xfrm>
            <a:off x="2324192" y="4532891"/>
            <a:ext cx="174148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CMW46812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tecunumanii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2010 GUA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209" name="Freeform 123"/>
          <p:cNvSpPr>
            <a:spLocks/>
          </p:cNvSpPr>
          <p:nvPr/>
        </p:nvSpPr>
        <p:spPr bwMode="auto">
          <a:xfrm>
            <a:off x="2319429" y="4535488"/>
            <a:ext cx="0" cy="38100"/>
          </a:xfrm>
          <a:custGeom>
            <a:avLst/>
            <a:gdLst>
              <a:gd name="T0" fmla="*/ 0 h 24"/>
              <a:gd name="T1" fmla="*/ 24 h 24"/>
              <a:gd name="T2" fmla="*/ 24 h 2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4">
                <a:moveTo>
                  <a:pt x="0" y="0"/>
                </a:moveTo>
                <a:lnTo>
                  <a:pt x="0" y="24"/>
                </a:lnTo>
                <a:lnTo>
                  <a:pt x="0" y="24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10" name="Rectangle 124"/>
          <p:cNvSpPr>
            <a:spLocks noChangeArrowheads="1"/>
          </p:cNvSpPr>
          <p:nvPr/>
        </p:nvSpPr>
        <p:spPr bwMode="auto">
          <a:xfrm>
            <a:off x="2324192" y="4615152"/>
            <a:ext cx="174148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CMW49403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tecunumanii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2010 GUA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211" name="Freeform 125"/>
          <p:cNvSpPr>
            <a:spLocks/>
          </p:cNvSpPr>
          <p:nvPr/>
        </p:nvSpPr>
        <p:spPr bwMode="auto">
          <a:xfrm>
            <a:off x="2319429" y="4578351"/>
            <a:ext cx="0" cy="80963"/>
          </a:xfrm>
          <a:custGeom>
            <a:avLst/>
            <a:gdLst>
              <a:gd name="T0" fmla="*/ 0 h 51"/>
              <a:gd name="T1" fmla="*/ 51 h 51"/>
              <a:gd name="T2" fmla="*/ 51 h 5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51">
                <a:moveTo>
                  <a:pt x="0" y="0"/>
                </a:moveTo>
                <a:lnTo>
                  <a:pt x="0" y="51"/>
                </a:lnTo>
                <a:lnTo>
                  <a:pt x="0" y="51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12" name="Line 126"/>
          <p:cNvSpPr>
            <a:spLocks noChangeShapeType="1"/>
          </p:cNvSpPr>
          <p:nvPr/>
        </p:nvSpPr>
        <p:spPr bwMode="auto">
          <a:xfrm>
            <a:off x="2319429" y="4487863"/>
            <a:ext cx="0" cy="79375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13" name="Freeform 127"/>
          <p:cNvSpPr>
            <a:spLocks/>
          </p:cNvSpPr>
          <p:nvPr/>
        </p:nvSpPr>
        <p:spPr bwMode="auto">
          <a:xfrm>
            <a:off x="2170204" y="4573588"/>
            <a:ext cx="149225" cy="2036763"/>
          </a:xfrm>
          <a:custGeom>
            <a:avLst/>
            <a:gdLst>
              <a:gd name="T0" fmla="*/ 0 w 94"/>
              <a:gd name="T1" fmla="*/ 1283 h 1283"/>
              <a:gd name="T2" fmla="*/ 0 w 94"/>
              <a:gd name="T3" fmla="*/ 0 h 1283"/>
              <a:gd name="T4" fmla="*/ 94 w 94"/>
              <a:gd name="T5" fmla="*/ 0 h 1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4" h="1283">
                <a:moveTo>
                  <a:pt x="0" y="1283"/>
                </a:moveTo>
                <a:lnTo>
                  <a:pt x="0" y="0"/>
                </a:lnTo>
                <a:lnTo>
                  <a:pt x="94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14" name="Rectangle 128"/>
          <p:cNvSpPr>
            <a:spLocks noChangeArrowheads="1"/>
          </p:cNvSpPr>
          <p:nvPr/>
        </p:nvSpPr>
        <p:spPr bwMode="auto">
          <a:xfrm>
            <a:off x="2179729" y="6683376"/>
            <a:ext cx="1825625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CMW36809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maximinoi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2010 GUA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215" name="Freeform 129"/>
          <p:cNvSpPr>
            <a:spLocks/>
          </p:cNvSpPr>
          <p:nvPr/>
        </p:nvSpPr>
        <p:spPr bwMode="auto">
          <a:xfrm>
            <a:off x="2170204" y="4745038"/>
            <a:ext cx="0" cy="1951038"/>
          </a:xfrm>
          <a:custGeom>
            <a:avLst/>
            <a:gdLst>
              <a:gd name="T0" fmla="*/ 1229 h 1229"/>
              <a:gd name="T1" fmla="*/ 0 h 1229"/>
              <a:gd name="T2" fmla="*/ 0 h 1229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229">
                <a:moveTo>
                  <a:pt x="0" y="1229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16" name="Rectangle 130"/>
          <p:cNvSpPr>
            <a:spLocks noChangeArrowheads="1"/>
          </p:cNvSpPr>
          <p:nvPr/>
        </p:nvSpPr>
        <p:spPr bwMode="auto">
          <a:xfrm>
            <a:off x="2548029" y="4702754"/>
            <a:ext cx="138430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IB35.2e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2010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217" name="Freeform 131"/>
          <p:cNvSpPr>
            <a:spLocks/>
          </p:cNvSpPr>
          <p:nvPr/>
        </p:nvSpPr>
        <p:spPr bwMode="auto">
          <a:xfrm>
            <a:off x="2543267" y="4830763"/>
            <a:ext cx="0" cy="38100"/>
          </a:xfrm>
          <a:custGeom>
            <a:avLst/>
            <a:gdLst>
              <a:gd name="T0" fmla="*/ 24 h 24"/>
              <a:gd name="T1" fmla="*/ 0 h 24"/>
              <a:gd name="T2" fmla="*/ 0 h 2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4">
                <a:moveTo>
                  <a:pt x="0" y="24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18" name="Rectangle 132"/>
          <p:cNvSpPr>
            <a:spLocks noChangeArrowheads="1"/>
          </p:cNvSpPr>
          <p:nvPr/>
        </p:nvSpPr>
        <p:spPr bwMode="auto">
          <a:xfrm>
            <a:off x="2548029" y="4781551"/>
            <a:ext cx="156368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CMW43895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2010 GUA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219" name="Freeform 133"/>
          <p:cNvSpPr>
            <a:spLocks/>
          </p:cNvSpPr>
          <p:nvPr/>
        </p:nvSpPr>
        <p:spPr bwMode="auto">
          <a:xfrm>
            <a:off x="2543267" y="4879976"/>
            <a:ext cx="0" cy="36513"/>
          </a:xfrm>
          <a:custGeom>
            <a:avLst/>
            <a:gdLst>
              <a:gd name="T0" fmla="*/ 0 h 23"/>
              <a:gd name="T1" fmla="*/ 23 h 23"/>
              <a:gd name="T2" fmla="*/ 23 h 23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3">
                <a:moveTo>
                  <a:pt x="0" y="0"/>
                </a:moveTo>
                <a:lnTo>
                  <a:pt x="0" y="23"/>
                </a:lnTo>
                <a:lnTo>
                  <a:pt x="0" y="23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20" name="Rectangle 134"/>
          <p:cNvSpPr>
            <a:spLocks noChangeArrowheads="1"/>
          </p:cNvSpPr>
          <p:nvPr/>
        </p:nvSpPr>
        <p:spPr bwMode="auto">
          <a:xfrm>
            <a:off x="2548029" y="4867276"/>
            <a:ext cx="156368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CMW37126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2010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221" name="Freeform 135"/>
          <p:cNvSpPr>
            <a:spLocks/>
          </p:cNvSpPr>
          <p:nvPr/>
        </p:nvSpPr>
        <p:spPr bwMode="auto">
          <a:xfrm>
            <a:off x="2543267" y="4922838"/>
            <a:ext cx="0" cy="80963"/>
          </a:xfrm>
          <a:custGeom>
            <a:avLst/>
            <a:gdLst>
              <a:gd name="T0" fmla="*/ 0 h 51"/>
              <a:gd name="T1" fmla="*/ 51 h 51"/>
              <a:gd name="T2" fmla="*/ 51 h 5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51">
                <a:moveTo>
                  <a:pt x="0" y="0"/>
                </a:moveTo>
                <a:lnTo>
                  <a:pt x="0" y="51"/>
                </a:lnTo>
                <a:lnTo>
                  <a:pt x="0" y="51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22" name="Rectangle 136"/>
          <p:cNvSpPr>
            <a:spLocks noChangeArrowheads="1"/>
          </p:cNvSpPr>
          <p:nvPr/>
        </p:nvSpPr>
        <p:spPr bwMode="auto">
          <a:xfrm>
            <a:off x="2548029" y="4953001"/>
            <a:ext cx="156368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CMW46811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2010 GUA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223" name="Freeform 137"/>
          <p:cNvSpPr>
            <a:spLocks/>
          </p:cNvSpPr>
          <p:nvPr/>
        </p:nvSpPr>
        <p:spPr bwMode="auto">
          <a:xfrm>
            <a:off x="2543267" y="4965701"/>
            <a:ext cx="0" cy="123825"/>
          </a:xfrm>
          <a:custGeom>
            <a:avLst/>
            <a:gdLst>
              <a:gd name="T0" fmla="*/ 0 h 78"/>
              <a:gd name="T1" fmla="*/ 78 h 78"/>
              <a:gd name="T2" fmla="*/ 78 h 78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78">
                <a:moveTo>
                  <a:pt x="0" y="0"/>
                </a:moveTo>
                <a:lnTo>
                  <a:pt x="0" y="78"/>
                </a:lnTo>
                <a:lnTo>
                  <a:pt x="0" y="78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24" name="Rectangle 138"/>
          <p:cNvSpPr>
            <a:spLocks noChangeArrowheads="1"/>
          </p:cNvSpPr>
          <p:nvPr/>
        </p:nvSpPr>
        <p:spPr bwMode="auto">
          <a:xfrm>
            <a:off x="2548029" y="5038726"/>
            <a:ext cx="156368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CMW43891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2010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225" name="Freeform 139"/>
          <p:cNvSpPr>
            <a:spLocks/>
          </p:cNvSpPr>
          <p:nvPr/>
        </p:nvSpPr>
        <p:spPr bwMode="auto">
          <a:xfrm>
            <a:off x="2543267" y="5008563"/>
            <a:ext cx="0" cy="166688"/>
          </a:xfrm>
          <a:custGeom>
            <a:avLst/>
            <a:gdLst>
              <a:gd name="T0" fmla="*/ 0 h 105"/>
              <a:gd name="T1" fmla="*/ 105 h 105"/>
              <a:gd name="T2" fmla="*/ 105 h 105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05">
                <a:moveTo>
                  <a:pt x="0" y="0"/>
                </a:moveTo>
                <a:lnTo>
                  <a:pt x="0" y="105"/>
                </a:lnTo>
                <a:lnTo>
                  <a:pt x="0" y="105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26" name="Rectangle 140"/>
          <p:cNvSpPr>
            <a:spLocks noChangeArrowheads="1"/>
          </p:cNvSpPr>
          <p:nvPr/>
        </p:nvSpPr>
        <p:spPr bwMode="auto">
          <a:xfrm>
            <a:off x="2548029" y="5126038"/>
            <a:ext cx="1660711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b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CMW42206 </a:t>
            </a:r>
            <a:r>
              <a:rPr lang="en-US" altLang="en-US" sz="800" b="1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oocarpa </a:t>
            </a:r>
            <a:r>
              <a:rPr lang="en-US" altLang="en-US" sz="800" b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1983</a:t>
            </a:r>
            <a:r>
              <a:rPr lang="en-US" altLang="en-US" sz="800" b="1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</a:t>
            </a:r>
            <a:r>
              <a:rPr lang="en-US" altLang="en-US" sz="800" b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GUA T</a:t>
            </a:r>
            <a:endParaRPr lang="en-US" altLang="en-US" sz="800" b="1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227" name="Freeform 141"/>
          <p:cNvSpPr>
            <a:spLocks/>
          </p:cNvSpPr>
          <p:nvPr/>
        </p:nvSpPr>
        <p:spPr bwMode="auto">
          <a:xfrm>
            <a:off x="2543267" y="5051426"/>
            <a:ext cx="0" cy="209550"/>
          </a:xfrm>
          <a:custGeom>
            <a:avLst/>
            <a:gdLst>
              <a:gd name="T0" fmla="*/ 0 h 132"/>
              <a:gd name="T1" fmla="*/ 132 h 132"/>
              <a:gd name="T2" fmla="*/ 132 h 13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32">
                <a:moveTo>
                  <a:pt x="0" y="0"/>
                </a:moveTo>
                <a:lnTo>
                  <a:pt x="0" y="132"/>
                </a:lnTo>
                <a:lnTo>
                  <a:pt x="0" y="132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28" name="Rectangle 142"/>
          <p:cNvSpPr>
            <a:spLocks noChangeArrowheads="1"/>
          </p:cNvSpPr>
          <p:nvPr/>
        </p:nvSpPr>
        <p:spPr bwMode="auto">
          <a:xfrm>
            <a:off x="2548029" y="5211763"/>
            <a:ext cx="156368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CMW43894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2010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229" name="Freeform 143"/>
          <p:cNvSpPr>
            <a:spLocks/>
          </p:cNvSpPr>
          <p:nvPr/>
        </p:nvSpPr>
        <p:spPr bwMode="auto">
          <a:xfrm>
            <a:off x="2543267" y="5094288"/>
            <a:ext cx="0" cy="252413"/>
          </a:xfrm>
          <a:custGeom>
            <a:avLst/>
            <a:gdLst>
              <a:gd name="T0" fmla="*/ 0 h 159"/>
              <a:gd name="T1" fmla="*/ 159 h 159"/>
              <a:gd name="T2" fmla="*/ 159 h 159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59">
                <a:moveTo>
                  <a:pt x="0" y="0"/>
                </a:moveTo>
                <a:lnTo>
                  <a:pt x="0" y="159"/>
                </a:lnTo>
                <a:lnTo>
                  <a:pt x="0" y="159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30" name="Rectangle 144"/>
          <p:cNvSpPr>
            <a:spLocks noChangeArrowheads="1"/>
          </p:cNvSpPr>
          <p:nvPr/>
        </p:nvSpPr>
        <p:spPr bwMode="auto">
          <a:xfrm>
            <a:off x="2548029" y="5297488"/>
            <a:ext cx="156368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CMW46817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2010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231" name="Freeform 145"/>
          <p:cNvSpPr>
            <a:spLocks/>
          </p:cNvSpPr>
          <p:nvPr/>
        </p:nvSpPr>
        <p:spPr bwMode="auto">
          <a:xfrm>
            <a:off x="2543267" y="5137151"/>
            <a:ext cx="0" cy="295275"/>
          </a:xfrm>
          <a:custGeom>
            <a:avLst/>
            <a:gdLst>
              <a:gd name="T0" fmla="*/ 0 h 186"/>
              <a:gd name="T1" fmla="*/ 186 h 186"/>
              <a:gd name="T2" fmla="*/ 186 h 186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86">
                <a:moveTo>
                  <a:pt x="0" y="0"/>
                </a:moveTo>
                <a:lnTo>
                  <a:pt x="0" y="186"/>
                </a:lnTo>
                <a:lnTo>
                  <a:pt x="0" y="186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32" name="Rectangle 146"/>
          <p:cNvSpPr>
            <a:spLocks noChangeArrowheads="1"/>
          </p:cNvSpPr>
          <p:nvPr/>
        </p:nvSpPr>
        <p:spPr bwMode="auto">
          <a:xfrm>
            <a:off x="2548029" y="5383213"/>
            <a:ext cx="156368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CMW51052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2010 GUA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233" name="Freeform 147"/>
          <p:cNvSpPr>
            <a:spLocks/>
          </p:cNvSpPr>
          <p:nvPr/>
        </p:nvSpPr>
        <p:spPr bwMode="auto">
          <a:xfrm>
            <a:off x="2543267" y="5181601"/>
            <a:ext cx="0" cy="338138"/>
          </a:xfrm>
          <a:custGeom>
            <a:avLst/>
            <a:gdLst>
              <a:gd name="T0" fmla="*/ 0 h 213"/>
              <a:gd name="T1" fmla="*/ 213 h 213"/>
              <a:gd name="T2" fmla="*/ 213 h 213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13">
                <a:moveTo>
                  <a:pt x="0" y="0"/>
                </a:moveTo>
                <a:lnTo>
                  <a:pt x="0" y="213"/>
                </a:lnTo>
                <a:lnTo>
                  <a:pt x="0" y="213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34" name="Rectangle 148"/>
          <p:cNvSpPr>
            <a:spLocks noChangeArrowheads="1"/>
          </p:cNvSpPr>
          <p:nvPr/>
        </p:nvSpPr>
        <p:spPr bwMode="auto">
          <a:xfrm>
            <a:off x="2622642" y="5468938"/>
            <a:ext cx="156368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CMW43892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2010 GUA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235" name="Freeform 149"/>
          <p:cNvSpPr>
            <a:spLocks/>
          </p:cNvSpPr>
          <p:nvPr/>
        </p:nvSpPr>
        <p:spPr bwMode="auto">
          <a:xfrm>
            <a:off x="2543267" y="5148263"/>
            <a:ext cx="73025" cy="381000"/>
          </a:xfrm>
          <a:custGeom>
            <a:avLst/>
            <a:gdLst>
              <a:gd name="T0" fmla="*/ 0 w 46"/>
              <a:gd name="T1" fmla="*/ 0 h 240"/>
              <a:gd name="T2" fmla="*/ 0 w 46"/>
              <a:gd name="T3" fmla="*/ 240 h 240"/>
              <a:gd name="T4" fmla="*/ 46 w 46"/>
              <a:gd name="T5" fmla="*/ 24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6" h="240">
                <a:moveTo>
                  <a:pt x="0" y="0"/>
                </a:moveTo>
                <a:lnTo>
                  <a:pt x="0" y="240"/>
                </a:lnTo>
                <a:lnTo>
                  <a:pt x="46" y="24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36" name="Line 150"/>
          <p:cNvSpPr>
            <a:spLocks noChangeShapeType="1"/>
          </p:cNvSpPr>
          <p:nvPr/>
        </p:nvSpPr>
        <p:spPr bwMode="auto">
          <a:xfrm>
            <a:off x="2543267" y="4759183"/>
            <a:ext cx="0" cy="38100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37" name="Freeform 151"/>
          <p:cNvSpPr>
            <a:spLocks/>
          </p:cNvSpPr>
          <p:nvPr/>
        </p:nvSpPr>
        <p:spPr bwMode="auto">
          <a:xfrm>
            <a:off x="2470242" y="5129213"/>
            <a:ext cx="73025" cy="230188"/>
          </a:xfrm>
          <a:custGeom>
            <a:avLst/>
            <a:gdLst>
              <a:gd name="T0" fmla="*/ 0 w 46"/>
              <a:gd name="T1" fmla="*/ 145 h 145"/>
              <a:gd name="T2" fmla="*/ 0 w 46"/>
              <a:gd name="T3" fmla="*/ 0 h 145"/>
              <a:gd name="T4" fmla="*/ 46 w 46"/>
              <a:gd name="T5" fmla="*/ 0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6" h="145">
                <a:moveTo>
                  <a:pt x="0" y="145"/>
                </a:moveTo>
                <a:lnTo>
                  <a:pt x="0" y="0"/>
                </a:lnTo>
                <a:lnTo>
                  <a:pt x="46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38" name="Rectangle 152"/>
          <p:cNvSpPr>
            <a:spLocks noChangeArrowheads="1"/>
          </p:cNvSpPr>
          <p:nvPr/>
        </p:nvSpPr>
        <p:spPr bwMode="auto">
          <a:xfrm>
            <a:off x="2475004" y="5554663"/>
            <a:ext cx="1382713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IB35.9a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2010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239" name="Freeform 153"/>
          <p:cNvSpPr>
            <a:spLocks/>
          </p:cNvSpPr>
          <p:nvPr/>
        </p:nvSpPr>
        <p:spPr bwMode="auto">
          <a:xfrm>
            <a:off x="2470242" y="5461001"/>
            <a:ext cx="0" cy="230188"/>
          </a:xfrm>
          <a:custGeom>
            <a:avLst/>
            <a:gdLst>
              <a:gd name="T0" fmla="*/ 0 h 145"/>
              <a:gd name="T1" fmla="*/ 145 h 145"/>
              <a:gd name="T2" fmla="*/ 145 h 145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45">
                <a:moveTo>
                  <a:pt x="0" y="0"/>
                </a:moveTo>
                <a:lnTo>
                  <a:pt x="0" y="145"/>
                </a:lnTo>
                <a:lnTo>
                  <a:pt x="0" y="145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40" name="Rectangle 154"/>
          <p:cNvSpPr>
            <a:spLocks noChangeArrowheads="1"/>
          </p:cNvSpPr>
          <p:nvPr/>
        </p:nvSpPr>
        <p:spPr bwMode="auto">
          <a:xfrm>
            <a:off x="2475004" y="5641976"/>
            <a:ext cx="151923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CMW51142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2010 NIC</a:t>
            </a:r>
            <a:endParaRPr lang="en-US" altLang="en-US" sz="800" dirty="0">
              <a:latin typeface="+mn-lt"/>
            </a:endParaRPr>
          </a:p>
        </p:txBody>
      </p:sp>
      <p:sp>
        <p:nvSpPr>
          <p:cNvPr id="241" name="Freeform 155"/>
          <p:cNvSpPr>
            <a:spLocks/>
          </p:cNvSpPr>
          <p:nvPr/>
        </p:nvSpPr>
        <p:spPr bwMode="auto">
          <a:xfrm>
            <a:off x="2470242" y="5503863"/>
            <a:ext cx="0" cy="273050"/>
          </a:xfrm>
          <a:custGeom>
            <a:avLst/>
            <a:gdLst>
              <a:gd name="T0" fmla="*/ 0 h 172"/>
              <a:gd name="T1" fmla="*/ 172 h 172"/>
              <a:gd name="T2" fmla="*/ 172 h 17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72">
                <a:moveTo>
                  <a:pt x="0" y="0"/>
                </a:moveTo>
                <a:lnTo>
                  <a:pt x="0" y="172"/>
                </a:lnTo>
                <a:lnTo>
                  <a:pt x="0" y="172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42" name="Rectangle 156"/>
          <p:cNvSpPr>
            <a:spLocks noChangeArrowheads="1"/>
          </p:cNvSpPr>
          <p:nvPr/>
        </p:nvSpPr>
        <p:spPr bwMode="auto">
          <a:xfrm>
            <a:off x="2475004" y="5727701"/>
            <a:ext cx="156368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CMW49402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2010 GUA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243" name="Freeform 157"/>
          <p:cNvSpPr>
            <a:spLocks/>
          </p:cNvSpPr>
          <p:nvPr/>
        </p:nvSpPr>
        <p:spPr bwMode="auto">
          <a:xfrm>
            <a:off x="2470242" y="5546726"/>
            <a:ext cx="0" cy="315913"/>
          </a:xfrm>
          <a:custGeom>
            <a:avLst/>
            <a:gdLst>
              <a:gd name="T0" fmla="*/ 0 h 199"/>
              <a:gd name="T1" fmla="*/ 199 h 199"/>
              <a:gd name="T2" fmla="*/ 199 h 199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99">
                <a:moveTo>
                  <a:pt x="0" y="0"/>
                </a:moveTo>
                <a:lnTo>
                  <a:pt x="0" y="199"/>
                </a:lnTo>
                <a:lnTo>
                  <a:pt x="0" y="199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44" name="Rectangle 158"/>
          <p:cNvSpPr>
            <a:spLocks noChangeArrowheads="1"/>
          </p:cNvSpPr>
          <p:nvPr/>
        </p:nvSpPr>
        <p:spPr bwMode="auto">
          <a:xfrm>
            <a:off x="2475004" y="5813426"/>
            <a:ext cx="165893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CMW36811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maximinoi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2010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245" name="Freeform 159"/>
          <p:cNvSpPr>
            <a:spLocks/>
          </p:cNvSpPr>
          <p:nvPr/>
        </p:nvSpPr>
        <p:spPr bwMode="auto">
          <a:xfrm>
            <a:off x="2470242" y="5589588"/>
            <a:ext cx="0" cy="358775"/>
          </a:xfrm>
          <a:custGeom>
            <a:avLst/>
            <a:gdLst>
              <a:gd name="T0" fmla="*/ 0 h 226"/>
              <a:gd name="T1" fmla="*/ 226 h 226"/>
              <a:gd name="T2" fmla="*/ 226 h 226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26">
                <a:moveTo>
                  <a:pt x="0" y="0"/>
                </a:moveTo>
                <a:lnTo>
                  <a:pt x="0" y="226"/>
                </a:lnTo>
                <a:lnTo>
                  <a:pt x="0" y="226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46" name="Rectangle 160"/>
          <p:cNvSpPr>
            <a:spLocks noChangeArrowheads="1"/>
          </p:cNvSpPr>
          <p:nvPr/>
        </p:nvSpPr>
        <p:spPr bwMode="auto">
          <a:xfrm>
            <a:off x="2475004" y="5899151"/>
            <a:ext cx="151923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CMW45387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2010 NIC</a:t>
            </a:r>
            <a:endParaRPr lang="en-US" altLang="en-US" sz="800" dirty="0">
              <a:latin typeface="+mn-lt"/>
            </a:endParaRPr>
          </a:p>
        </p:txBody>
      </p:sp>
      <p:sp>
        <p:nvSpPr>
          <p:cNvPr id="247" name="Freeform 161"/>
          <p:cNvSpPr>
            <a:spLocks/>
          </p:cNvSpPr>
          <p:nvPr/>
        </p:nvSpPr>
        <p:spPr bwMode="auto">
          <a:xfrm>
            <a:off x="2470242" y="5632451"/>
            <a:ext cx="0" cy="403225"/>
          </a:xfrm>
          <a:custGeom>
            <a:avLst/>
            <a:gdLst>
              <a:gd name="T0" fmla="*/ 0 h 254"/>
              <a:gd name="T1" fmla="*/ 254 h 254"/>
              <a:gd name="T2" fmla="*/ 254 h 25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54">
                <a:moveTo>
                  <a:pt x="0" y="0"/>
                </a:moveTo>
                <a:lnTo>
                  <a:pt x="0" y="254"/>
                </a:lnTo>
                <a:lnTo>
                  <a:pt x="0" y="254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48" name="Rectangle 162"/>
          <p:cNvSpPr>
            <a:spLocks noChangeArrowheads="1"/>
          </p:cNvSpPr>
          <p:nvPr/>
        </p:nvSpPr>
        <p:spPr bwMode="auto">
          <a:xfrm>
            <a:off x="2475004" y="5984876"/>
            <a:ext cx="12668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N3.1c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oocarpa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2010 NIC</a:t>
            </a:r>
            <a:endParaRPr lang="en-US" altLang="en-US" sz="800" dirty="0">
              <a:latin typeface="+mn-lt"/>
            </a:endParaRPr>
          </a:p>
        </p:txBody>
      </p:sp>
      <p:sp>
        <p:nvSpPr>
          <p:cNvPr id="249" name="Freeform 163"/>
          <p:cNvSpPr>
            <a:spLocks/>
          </p:cNvSpPr>
          <p:nvPr/>
        </p:nvSpPr>
        <p:spPr bwMode="auto">
          <a:xfrm>
            <a:off x="2470242" y="5675313"/>
            <a:ext cx="0" cy="446088"/>
          </a:xfrm>
          <a:custGeom>
            <a:avLst/>
            <a:gdLst>
              <a:gd name="T0" fmla="*/ 0 h 281"/>
              <a:gd name="T1" fmla="*/ 281 h 281"/>
              <a:gd name="T2" fmla="*/ 281 h 28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81">
                <a:moveTo>
                  <a:pt x="0" y="0"/>
                </a:moveTo>
                <a:lnTo>
                  <a:pt x="0" y="281"/>
                </a:lnTo>
                <a:lnTo>
                  <a:pt x="0" y="281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50" name="Rectangle 164"/>
          <p:cNvSpPr>
            <a:spLocks noChangeArrowheads="1"/>
          </p:cNvSpPr>
          <p:nvPr/>
        </p:nvSpPr>
        <p:spPr bwMode="auto">
          <a:xfrm>
            <a:off x="2475004" y="6070601"/>
            <a:ext cx="156368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CMW43893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2010 GUA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251" name="Freeform 165"/>
          <p:cNvSpPr>
            <a:spLocks/>
          </p:cNvSpPr>
          <p:nvPr/>
        </p:nvSpPr>
        <p:spPr bwMode="auto">
          <a:xfrm>
            <a:off x="2470242" y="5718176"/>
            <a:ext cx="0" cy="488950"/>
          </a:xfrm>
          <a:custGeom>
            <a:avLst/>
            <a:gdLst>
              <a:gd name="T0" fmla="*/ 0 h 308"/>
              <a:gd name="T1" fmla="*/ 308 h 308"/>
              <a:gd name="T2" fmla="*/ 308 h 308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308">
                <a:moveTo>
                  <a:pt x="0" y="0"/>
                </a:moveTo>
                <a:lnTo>
                  <a:pt x="0" y="308"/>
                </a:lnTo>
                <a:lnTo>
                  <a:pt x="0" y="308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52" name="Rectangle 166"/>
          <p:cNvSpPr>
            <a:spLocks noChangeArrowheads="1"/>
          </p:cNvSpPr>
          <p:nvPr/>
        </p:nvSpPr>
        <p:spPr bwMode="auto">
          <a:xfrm>
            <a:off x="2475004" y="6164263"/>
            <a:ext cx="156368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CMW45391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2010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253" name="Freeform 167"/>
          <p:cNvSpPr>
            <a:spLocks/>
          </p:cNvSpPr>
          <p:nvPr/>
        </p:nvSpPr>
        <p:spPr bwMode="auto">
          <a:xfrm>
            <a:off x="2470242" y="5761038"/>
            <a:ext cx="0" cy="531813"/>
          </a:xfrm>
          <a:custGeom>
            <a:avLst/>
            <a:gdLst>
              <a:gd name="T0" fmla="*/ 0 h 335"/>
              <a:gd name="T1" fmla="*/ 335 h 335"/>
              <a:gd name="T2" fmla="*/ 335 h 335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335">
                <a:moveTo>
                  <a:pt x="0" y="0"/>
                </a:moveTo>
                <a:lnTo>
                  <a:pt x="0" y="335"/>
                </a:lnTo>
                <a:lnTo>
                  <a:pt x="0" y="335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54" name="Rectangle 168"/>
          <p:cNvSpPr>
            <a:spLocks noChangeArrowheads="1"/>
          </p:cNvSpPr>
          <p:nvPr/>
        </p:nvSpPr>
        <p:spPr bwMode="auto">
          <a:xfrm>
            <a:off x="2475004" y="6249988"/>
            <a:ext cx="165893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CMW36812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maximinoi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2010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255" name="Freeform 169"/>
          <p:cNvSpPr>
            <a:spLocks/>
          </p:cNvSpPr>
          <p:nvPr/>
        </p:nvSpPr>
        <p:spPr bwMode="auto">
          <a:xfrm>
            <a:off x="2470242" y="5803901"/>
            <a:ext cx="0" cy="574675"/>
          </a:xfrm>
          <a:custGeom>
            <a:avLst/>
            <a:gdLst>
              <a:gd name="T0" fmla="*/ 0 h 362"/>
              <a:gd name="T1" fmla="*/ 362 h 362"/>
              <a:gd name="T2" fmla="*/ 362 h 36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362">
                <a:moveTo>
                  <a:pt x="0" y="0"/>
                </a:moveTo>
                <a:lnTo>
                  <a:pt x="0" y="362"/>
                </a:lnTo>
                <a:lnTo>
                  <a:pt x="0" y="362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56" name="Rectangle 170"/>
          <p:cNvSpPr>
            <a:spLocks noChangeArrowheads="1"/>
          </p:cNvSpPr>
          <p:nvPr/>
        </p:nvSpPr>
        <p:spPr bwMode="auto">
          <a:xfrm>
            <a:off x="2475004" y="6335713"/>
            <a:ext cx="151923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CMW49400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oocarpa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2010 NIC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257" name="Freeform 171"/>
          <p:cNvSpPr>
            <a:spLocks/>
          </p:cNvSpPr>
          <p:nvPr/>
        </p:nvSpPr>
        <p:spPr bwMode="auto">
          <a:xfrm>
            <a:off x="2470242" y="5846763"/>
            <a:ext cx="0" cy="617538"/>
          </a:xfrm>
          <a:custGeom>
            <a:avLst/>
            <a:gdLst>
              <a:gd name="T0" fmla="*/ 0 h 389"/>
              <a:gd name="T1" fmla="*/ 389 h 389"/>
              <a:gd name="T2" fmla="*/ 389 h 389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389">
                <a:moveTo>
                  <a:pt x="0" y="0"/>
                </a:moveTo>
                <a:lnTo>
                  <a:pt x="0" y="389"/>
                </a:lnTo>
                <a:lnTo>
                  <a:pt x="0" y="389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58" name="Rectangle 172"/>
          <p:cNvSpPr>
            <a:spLocks noChangeArrowheads="1"/>
          </p:cNvSpPr>
          <p:nvPr/>
        </p:nvSpPr>
        <p:spPr bwMode="auto">
          <a:xfrm>
            <a:off x="2475004" y="6421438"/>
            <a:ext cx="156368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CMW45392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2010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259" name="Freeform 173"/>
          <p:cNvSpPr>
            <a:spLocks/>
          </p:cNvSpPr>
          <p:nvPr/>
        </p:nvSpPr>
        <p:spPr bwMode="auto">
          <a:xfrm>
            <a:off x="2470242" y="5889626"/>
            <a:ext cx="0" cy="661988"/>
          </a:xfrm>
          <a:custGeom>
            <a:avLst/>
            <a:gdLst>
              <a:gd name="T0" fmla="*/ 0 h 417"/>
              <a:gd name="T1" fmla="*/ 417 h 417"/>
              <a:gd name="T2" fmla="*/ 417 h 41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417">
                <a:moveTo>
                  <a:pt x="0" y="0"/>
                </a:moveTo>
                <a:lnTo>
                  <a:pt x="0" y="417"/>
                </a:lnTo>
                <a:lnTo>
                  <a:pt x="0" y="417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60" name="Rectangle 174"/>
          <p:cNvSpPr>
            <a:spLocks noChangeArrowheads="1"/>
          </p:cNvSpPr>
          <p:nvPr/>
        </p:nvSpPr>
        <p:spPr bwMode="auto">
          <a:xfrm>
            <a:off x="2475004" y="6507163"/>
            <a:ext cx="156368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CMW37122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2010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261" name="Freeform 175"/>
          <p:cNvSpPr>
            <a:spLocks/>
          </p:cNvSpPr>
          <p:nvPr/>
        </p:nvSpPr>
        <p:spPr bwMode="auto">
          <a:xfrm>
            <a:off x="2470242" y="5934076"/>
            <a:ext cx="0" cy="703263"/>
          </a:xfrm>
          <a:custGeom>
            <a:avLst/>
            <a:gdLst>
              <a:gd name="T0" fmla="*/ 0 h 443"/>
              <a:gd name="T1" fmla="*/ 443 h 443"/>
              <a:gd name="T2" fmla="*/ 443 h 443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443">
                <a:moveTo>
                  <a:pt x="0" y="0"/>
                </a:moveTo>
                <a:lnTo>
                  <a:pt x="0" y="443"/>
                </a:lnTo>
                <a:lnTo>
                  <a:pt x="0" y="443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62" name="Rectangle 176"/>
          <p:cNvSpPr>
            <a:spLocks noChangeArrowheads="1"/>
          </p:cNvSpPr>
          <p:nvPr/>
        </p:nvSpPr>
        <p:spPr bwMode="auto">
          <a:xfrm>
            <a:off x="2475004" y="6592888"/>
            <a:ext cx="138430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IB32.2e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2010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263" name="Freeform 177"/>
          <p:cNvSpPr>
            <a:spLocks/>
          </p:cNvSpPr>
          <p:nvPr/>
        </p:nvSpPr>
        <p:spPr bwMode="auto">
          <a:xfrm>
            <a:off x="2470242" y="5926138"/>
            <a:ext cx="0" cy="746125"/>
          </a:xfrm>
          <a:custGeom>
            <a:avLst/>
            <a:gdLst>
              <a:gd name="T0" fmla="*/ 0 h 470"/>
              <a:gd name="T1" fmla="*/ 470 h 470"/>
              <a:gd name="T2" fmla="*/ 470 h 470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470">
                <a:moveTo>
                  <a:pt x="0" y="0"/>
                </a:moveTo>
                <a:lnTo>
                  <a:pt x="0" y="470"/>
                </a:lnTo>
                <a:lnTo>
                  <a:pt x="0" y="47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64" name="Line 178"/>
          <p:cNvSpPr>
            <a:spLocks noChangeShapeType="1"/>
          </p:cNvSpPr>
          <p:nvPr/>
        </p:nvSpPr>
        <p:spPr bwMode="auto">
          <a:xfrm>
            <a:off x="2470242" y="5129213"/>
            <a:ext cx="0" cy="746125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65" name="Freeform 179"/>
          <p:cNvSpPr>
            <a:spLocks/>
          </p:cNvSpPr>
          <p:nvPr/>
        </p:nvSpPr>
        <p:spPr bwMode="auto">
          <a:xfrm>
            <a:off x="2170204" y="5881688"/>
            <a:ext cx="300038" cy="1336675"/>
          </a:xfrm>
          <a:custGeom>
            <a:avLst/>
            <a:gdLst>
              <a:gd name="T0" fmla="*/ 0 w 189"/>
              <a:gd name="T1" fmla="*/ 842 h 842"/>
              <a:gd name="T2" fmla="*/ 0 w 189"/>
              <a:gd name="T3" fmla="*/ 0 h 842"/>
              <a:gd name="T4" fmla="*/ 189 w 189"/>
              <a:gd name="T5" fmla="*/ 0 h 8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9" h="842">
                <a:moveTo>
                  <a:pt x="0" y="842"/>
                </a:moveTo>
                <a:lnTo>
                  <a:pt x="0" y="0"/>
                </a:lnTo>
                <a:lnTo>
                  <a:pt x="189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66" name="Rectangle 180"/>
          <p:cNvSpPr>
            <a:spLocks noChangeArrowheads="1"/>
          </p:cNvSpPr>
          <p:nvPr/>
        </p:nvSpPr>
        <p:spPr bwMode="auto">
          <a:xfrm>
            <a:off x="2176554" y="6762751"/>
            <a:ext cx="156527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CMW37129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2010 GUA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267" name="Freeform 181"/>
          <p:cNvSpPr>
            <a:spLocks/>
          </p:cNvSpPr>
          <p:nvPr/>
        </p:nvSpPr>
        <p:spPr bwMode="auto">
          <a:xfrm>
            <a:off x="2170204" y="6808788"/>
            <a:ext cx="0" cy="919163"/>
          </a:xfrm>
          <a:custGeom>
            <a:avLst/>
            <a:gdLst>
              <a:gd name="T0" fmla="*/ 579 h 579"/>
              <a:gd name="T1" fmla="*/ 0 h 579"/>
              <a:gd name="T2" fmla="*/ 0 h 579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579">
                <a:moveTo>
                  <a:pt x="0" y="579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68" name="Rectangle 182"/>
          <p:cNvSpPr>
            <a:spLocks noChangeArrowheads="1"/>
          </p:cNvSpPr>
          <p:nvPr/>
        </p:nvSpPr>
        <p:spPr bwMode="auto">
          <a:xfrm>
            <a:off x="2176554" y="6848476"/>
            <a:ext cx="134143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CMW45425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sp. 2009 MEX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269" name="Freeform 183"/>
          <p:cNvSpPr>
            <a:spLocks/>
          </p:cNvSpPr>
          <p:nvPr/>
        </p:nvSpPr>
        <p:spPr bwMode="auto">
          <a:xfrm>
            <a:off x="2170204" y="6894513"/>
            <a:ext cx="0" cy="876300"/>
          </a:xfrm>
          <a:custGeom>
            <a:avLst/>
            <a:gdLst>
              <a:gd name="T0" fmla="*/ 552 h 552"/>
              <a:gd name="T1" fmla="*/ 0 h 552"/>
              <a:gd name="T2" fmla="*/ 0 h 55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552">
                <a:moveTo>
                  <a:pt x="0" y="552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70" name="Rectangle 184"/>
          <p:cNvSpPr>
            <a:spLocks noChangeArrowheads="1"/>
          </p:cNvSpPr>
          <p:nvPr/>
        </p:nvSpPr>
        <p:spPr bwMode="auto">
          <a:xfrm>
            <a:off x="2176554" y="6934201"/>
            <a:ext cx="156368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CMW37125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2010 GUA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271" name="Freeform 185"/>
          <p:cNvSpPr>
            <a:spLocks/>
          </p:cNvSpPr>
          <p:nvPr/>
        </p:nvSpPr>
        <p:spPr bwMode="auto">
          <a:xfrm>
            <a:off x="2170204" y="6980238"/>
            <a:ext cx="0" cy="833438"/>
          </a:xfrm>
          <a:custGeom>
            <a:avLst/>
            <a:gdLst>
              <a:gd name="T0" fmla="*/ 525 h 525"/>
              <a:gd name="T1" fmla="*/ 0 h 525"/>
              <a:gd name="T2" fmla="*/ 0 h 525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525">
                <a:moveTo>
                  <a:pt x="0" y="525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72" name="Rectangle 186"/>
          <p:cNvSpPr>
            <a:spLocks noChangeArrowheads="1"/>
          </p:cNvSpPr>
          <p:nvPr/>
        </p:nvSpPr>
        <p:spPr bwMode="auto">
          <a:xfrm>
            <a:off x="2179440" y="8322543"/>
            <a:ext cx="1497013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267.30.N4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2012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273" name="Freeform 187"/>
          <p:cNvSpPr>
            <a:spLocks/>
          </p:cNvSpPr>
          <p:nvPr/>
        </p:nvSpPr>
        <p:spPr bwMode="auto">
          <a:xfrm>
            <a:off x="2170204" y="7067551"/>
            <a:ext cx="0" cy="788988"/>
          </a:xfrm>
          <a:custGeom>
            <a:avLst/>
            <a:gdLst>
              <a:gd name="T0" fmla="*/ 497 h 497"/>
              <a:gd name="T1" fmla="*/ 0 h 497"/>
              <a:gd name="T2" fmla="*/ 0 h 49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497">
                <a:moveTo>
                  <a:pt x="0" y="497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74" name="Rectangle 188"/>
          <p:cNvSpPr>
            <a:spLocks noChangeArrowheads="1"/>
          </p:cNvSpPr>
          <p:nvPr/>
        </p:nvSpPr>
        <p:spPr bwMode="auto">
          <a:xfrm>
            <a:off x="2243229" y="7633857"/>
            <a:ext cx="1389063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CMW45426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mugo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2009 LIT</a:t>
            </a:r>
            <a:endParaRPr lang="en-US" altLang="en-US" dirty="0">
              <a:latin typeface="+mn-lt"/>
            </a:endParaRPr>
          </a:p>
        </p:txBody>
      </p:sp>
      <p:sp>
        <p:nvSpPr>
          <p:cNvPr id="276" name="Rectangle 190"/>
          <p:cNvSpPr>
            <a:spLocks noChangeArrowheads="1"/>
          </p:cNvSpPr>
          <p:nvPr/>
        </p:nvSpPr>
        <p:spPr bwMode="auto">
          <a:xfrm>
            <a:off x="2249579" y="7205232"/>
            <a:ext cx="1389063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CMW50541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mugo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2015 LIT</a:t>
            </a:r>
            <a:endParaRPr lang="en-US" altLang="en-US" dirty="0">
              <a:latin typeface="+mn-lt"/>
            </a:endParaRPr>
          </a:p>
        </p:txBody>
      </p:sp>
      <p:sp>
        <p:nvSpPr>
          <p:cNvPr id="278" name="Rectangle 192"/>
          <p:cNvSpPr>
            <a:spLocks noChangeArrowheads="1"/>
          </p:cNvSpPr>
          <p:nvPr/>
        </p:nvSpPr>
        <p:spPr bwMode="auto">
          <a:xfrm>
            <a:off x="2249579" y="7292544"/>
            <a:ext cx="1389063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CMW50542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mugo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2015 LIT</a:t>
            </a:r>
            <a:endParaRPr lang="en-US" altLang="en-US" dirty="0">
              <a:latin typeface="+mn-lt"/>
            </a:endParaRPr>
          </a:p>
        </p:txBody>
      </p:sp>
      <p:sp>
        <p:nvSpPr>
          <p:cNvPr id="279" name="Freeform 193"/>
          <p:cNvSpPr>
            <a:spLocks/>
          </p:cNvSpPr>
          <p:nvPr/>
        </p:nvSpPr>
        <p:spPr bwMode="auto">
          <a:xfrm>
            <a:off x="2243229" y="7245351"/>
            <a:ext cx="0" cy="79375"/>
          </a:xfrm>
          <a:custGeom>
            <a:avLst/>
            <a:gdLst>
              <a:gd name="T0" fmla="*/ 0 h 50"/>
              <a:gd name="T1" fmla="*/ 50 h 50"/>
              <a:gd name="T2" fmla="*/ 50 h 50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50">
                <a:moveTo>
                  <a:pt x="0" y="0"/>
                </a:moveTo>
                <a:lnTo>
                  <a:pt x="0" y="50"/>
                </a:lnTo>
                <a:lnTo>
                  <a:pt x="0" y="5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80" name="Rectangle 194"/>
          <p:cNvSpPr>
            <a:spLocks noChangeArrowheads="1"/>
          </p:cNvSpPr>
          <p:nvPr/>
        </p:nvSpPr>
        <p:spPr bwMode="auto">
          <a:xfrm>
            <a:off x="2249579" y="7378269"/>
            <a:ext cx="155733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CMW45428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palustris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1933 USA</a:t>
            </a:r>
            <a:endParaRPr lang="en-US" altLang="en-US" dirty="0">
              <a:latin typeface="+mn-lt"/>
            </a:endParaRPr>
          </a:p>
        </p:txBody>
      </p:sp>
      <p:sp>
        <p:nvSpPr>
          <p:cNvPr id="281" name="Freeform 195"/>
          <p:cNvSpPr>
            <a:spLocks/>
          </p:cNvSpPr>
          <p:nvPr/>
        </p:nvSpPr>
        <p:spPr bwMode="auto">
          <a:xfrm>
            <a:off x="2243229" y="7288213"/>
            <a:ext cx="0" cy="122238"/>
          </a:xfrm>
          <a:custGeom>
            <a:avLst/>
            <a:gdLst>
              <a:gd name="T0" fmla="*/ 0 h 77"/>
              <a:gd name="T1" fmla="*/ 77 h 77"/>
              <a:gd name="T2" fmla="*/ 77 h 7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77">
                <a:moveTo>
                  <a:pt x="0" y="0"/>
                </a:moveTo>
                <a:lnTo>
                  <a:pt x="0" y="77"/>
                </a:lnTo>
                <a:lnTo>
                  <a:pt x="0" y="77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82" name="Rectangle 196"/>
          <p:cNvSpPr>
            <a:spLocks noChangeArrowheads="1"/>
          </p:cNvSpPr>
          <p:nvPr/>
        </p:nvSpPr>
        <p:spPr bwMode="auto">
          <a:xfrm>
            <a:off x="2249579" y="7463994"/>
            <a:ext cx="1446213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CMW9985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radiata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1995 FRA</a:t>
            </a:r>
            <a:endParaRPr lang="en-US" altLang="en-US" dirty="0">
              <a:latin typeface="+mn-lt"/>
            </a:endParaRPr>
          </a:p>
        </p:txBody>
      </p:sp>
      <p:sp>
        <p:nvSpPr>
          <p:cNvPr id="283" name="Freeform 197"/>
          <p:cNvSpPr>
            <a:spLocks/>
          </p:cNvSpPr>
          <p:nvPr/>
        </p:nvSpPr>
        <p:spPr bwMode="auto">
          <a:xfrm>
            <a:off x="2243229" y="7331076"/>
            <a:ext cx="0" cy="165100"/>
          </a:xfrm>
          <a:custGeom>
            <a:avLst/>
            <a:gdLst>
              <a:gd name="T0" fmla="*/ 0 h 104"/>
              <a:gd name="T1" fmla="*/ 104 h 104"/>
              <a:gd name="T2" fmla="*/ 104 h 10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04">
                <a:moveTo>
                  <a:pt x="0" y="0"/>
                </a:moveTo>
                <a:lnTo>
                  <a:pt x="0" y="104"/>
                </a:lnTo>
                <a:lnTo>
                  <a:pt x="0" y="104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84" name="Rectangle 198"/>
          <p:cNvSpPr>
            <a:spLocks noChangeArrowheads="1"/>
          </p:cNvSpPr>
          <p:nvPr/>
        </p:nvSpPr>
        <p:spPr bwMode="auto">
          <a:xfrm>
            <a:off x="2249579" y="7549719"/>
            <a:ext cx="160781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b="1" dirty="0">
                <a:solidFill>
                  <a:srgbClr val="000000"/>
                </a:solidFill>
                <a:latin typeface="+mn-lt"/>
              </a:rPr>
              <a:t> CMW45427 </a:t>
            </a:r>
            <a:r>
              <a:rPr lang="en-US" altLang="en-US" sz="800" b="1" i="1" dirty="0">
                <a:solidFill>
                  <a:srgbClr val="000000"/>
                </a:solidFill>
                <a:latin typeface="+mn-lt"/>
              </a:rPr>
              <a:t>Pinus strobus </a:t>
            </a:r>
            <a:r>
              <a:rPr lang="en-US" altLang="en-US" sz="800" b="1" dirty="0">
                <a:solidFill>
                  <a:srgbClr val="000000"/>
                </a:solidFill>
                <a:latin typeface="+mn-lt"/>
              </a:rPr>
              <a:t>2011 USA T</a:t>
            </a:r>
            <a:endParaRPr lang="en-US" altLang="en-US" b="1" dirty="0">
              <a:latin typeface="+mn-lt"/>
            </a:endParaRPr>
          </a:p>
        </p:txBody>
      </p:sp>
      <p:sp>
        <p:nvSpPr>
          <p:cNvPr id="285" name="Freeform 199"/>
          <p:cNvSpPr>
            <a:spLocks/>
          </p:cNvSpPr>
          <p:nvPr/>
        </p:nvSpPr>
        <p:spPr bwMode="auto">
          <a:xfrm>
            <a:off x="2243229" y="7500938"/>
            <a:ext cx="0" cy="209550"/>
          </a:xfrm>
          <a:custGeom>
            <a:avLst/>
            <a:gdLst>
              <a:gd name="T0" fmla="*/ 0 h 132"/>
              <a:gd name="T1" fmla="*/ 132 h 132"/>
              <a:gd name="T2" fmla="*/ 132 h 13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32">
                <a:moveTo>
                  <a:pt x="0" y="0"/>
                </a:moveTo>
                <a:lnTo>
                  <a:pt x="0" y="132"/>
                </a:lnTo>
                <a:lnTo>
                  <a:pt x="0" y="132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86" name="Line 200"/>
          <p:cNvSpPr>
            <a:spLocks noChangeShapeType="1"/>
          </p:cNvSpPr>
          <p:nvPr/>
        </p:nvSpPr>
        <p:spPr bwMode="auto">
          <a:xfrm>
            <a:off x="2243229" y="7299326"/>
            <a:ext cx="0" cy="20955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87" name="Freeform 201"/>
          <p:cNvSpPr>
            <a:spLocks/>
          </p:cNvSpPr>
          <p:nvPr/>
        </p:nvSpPr>
        <p:spPr bwMode="auto">
          <a:xfrm>
            <a:off x="2170204" y="7513638"/>
            <a:ext cx="73025" cy="639763"/>
          </a:xfrm>
          <a:custGeom>
            <a:avLst/>
            <a:gdLst>
              <a:gd name="T0" fmla="*/ 0 w 46"/>
              <a:gd name="T1" fmla="*/ 403 h 403"/>
              <a:gd name="T2" fmla="*/ 0 w 46"/>
              <a:gd name="T3" fmla="*/ 0 h 403"/>
              <a:gd name="T4" fmla="*/ 46 w 46"/>
              <a:gd name="T5" fmla="*/ 0 h 4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6" h="403">
                <a:moveTo>
                  <a:pt x="0" y="403"/>
                </a:moveTo>
                <a:lnTo>
                  <a:pt x="0" y="0"/>
                </a:lnTo>
                <a:lnTo>
                  <a:pt x="46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88" name="Rectangle 202"/>
          <p:cNvSpPr>
            <a:spLocks noChangeArrowheads="1"/>
          </p:cNvSpPr>
          <p:nvPr/>
        </p:nvSpPr>
        <p:spPr bwMode="auto">
          <a:xfrm>
            <a:off x="2178142" y="7814832"/>
            <a:ext cx="156368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CMW38947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2012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289" name="Freeform 203"/>
          <p:cNvSpPr>
            <a:spLocks/>
          </p:cNvSpPr>
          <p:nvPr/>
        </p:nvSpPr>
        <p:spPr bwMode="auto">
          <a:xfrm>
            <a:off x="2170204" y="7669213"/>
            <a:ext cx="0" cy="488950"/>
          </a:xfrm>
          <a:custGeom>
            <a:avLst/>
            <a:gdLst>
              <a:gd name="T0" fmla="*/ 308 h 308"/>
              <a:gd name="T1" fmla="*/ 0 h 308"/>
              <a:gd name="T2" fmla="*/ 0 h 308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308">
                <a:moveTo>
                  <a:pt x="0" y="308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90" name="Rectangle 204"/>
          <p:cNvSpPr>
            <a:spLocks noChangeArrowheads="1"/>
          </p:cNvSpPr>
          <p:nvPr/>
        </p:nvSpPr>
        <p:spPr bwMode="auto">
          <a:xfrm>
            <a:off x="2180018" y="7731561"/>
            <a:ext cx="16732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267.30.MD.N2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2012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26" name="Freeform 206"/>
          <p:cNvSpPr>
            <a:spLocks/>
          </p:cNvSpPr>
          <p:nvPr/>
        </p:nvSpPr>
        <p:spPr bwMode="auto">
          <a:xfrm>
            <a:off x="2170204" y="7754938"/>
            <a:ext cx="0" cy="446088"/>
          </a:xfrm>
          <a:custGeom>
            <a:avLst/>
            <a:gdLst>
              <a:gd name="T0" fmla="*/ 281 h 281"/>
              <a:gd name="T1" fmla="*/ 0 h 281"/>
              <a:gd name="T2" fmla="*/ 0 h 28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81">
                <a:moveTo>
                  <a:pt x="0" y="281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7" name="Rectangle 207"/>
          <p:cNvSpPr>
            <a:spLocks noChangeArrowheads="1"/>
          </p:cNvSpPr>
          <p:nvPr/>
        </p:nvSpPr>
        <p:spPr bwMode="auto">
          <a:xfrm>
            <a:off x="2174967" y="7096846"/>
            <a:ext cx="156368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CMW45390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2010 GUA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28" name="Freeform 208"/>
          <p:cNvSpPr>
            <a:spLocks/>
          </p:cNvSpPr>
          <p:nvPr/>
        </p:nvSpPr>
        <p:spPr bwMode="auto">
          <a:xfrm>
            <a:off x="2170204" y="7840663"/>
            <a:ext cx="0" cy="403225"/>
          </a:xfrm>
          <a:custGeom>
            <a:avLst/>
            <a:gdLst>
              <a:gd name="T0" fmla="*/ 254 h 254"/>
              <a:gd name="T1" fmla="*/ 0 h 254"/>
              <a:gd name="T2" fmla="*/ 0 h 25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54">
                <a:moveTo>
                  <a:pt x="0" y="254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29" name="Rectangle 209"/>
          <p:cNvSpPr>
            <a:spLocks noChangeArrowheads="1"/>
          </p:cNvSpPr>
          <p:nvPr/>
        </p:nvSpPr>
        <p:spPr bwMode="auto">
          <a:xfrm>
            <a:off x="2176554" y="7894206"/>
            <a:ext cx="156368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CMW38976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2012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30" name="Freeform 210"/>
          <p:cNvSpPr>
            <a:spLocks/>
          </p:cNvSpPr>
          <p:nvPr/>
        </p:nvSpPr>
        <p:spPr bwMode="auto">
          <a:xfrm>
            <a:off x="2170204" y="7926388"/>
            <a:ext cx="0" cy="360363"/>
          </a:xfrm>
          <a:custGeom>
            <a:avLst/>
            <a:gdLst>
              <a:gd name="T0" fmla="*/ 227 h 227"/>
              <a:gd name="T1" fmla="*/ 0 h 227"/>
              <a:gd name="T2" fmla="*/ 0 h 22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27">
                <a:moveTo>
                  <a:pt x="0" y="227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31" name="Rectangle 211"/>
          <p:cNvSpPr>
            <a:spLocks noChangeArrowheads="1"/>
          </p:cNvSpPr>
          <p:nvPr/>
        </p:nvSpPr>
        <p:spPr bwMode="auto">
          <a:xfrm>
            <a:off x="2176554" y="7979931"/>
            <a:ext cx="174148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CMW37132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tecunumanii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2010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32" name="Freeform 212"/>
          <p:cNvSpPr>
            <a:spLocks/>
          </p:cNvSpPr>
          <p:nvPr/>
        </p:nvSpPr>
        <p:spPr bwMode="auto">
          <a:xfrm>
            <a:off x="2170204" y="8012113"/>
            <a:ext cx="0" cy="317500"/>
          </a:xfrm>
          <a:custGeom>
            <a:avLst/>
            <a:gdLst>
              <a:gd name="T0" fmla="*/ 200 h 200"/>
              <a:gd name="T1" fmla="*/ 0 h 200"/>
              <a:gd name="T2" fmla="*/ 0 h 200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00">
                <a:moveTo>
                  <a:pt x="0" y="20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33" name="Rectangle 213"/>
          <p:cNvSpPr>
            <a:spLocks noChangeArrowheads="1"/>
          </p:cNvSpPr>
          <p:nvPr/>
        </p:nvSpPr>
        <p:spPr bwMode="auto">
          <a:xfrm>
            <a:off x="2176554" y="8065656"/>
            <a:ext cx="1841851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b="1" dirty="0">
                <a:solidFill>
                  <a:srgbClr val="000000"/>
                </a:solidFill>
                <a:latin typeface="+mn-lt"/>
              </a:rPr>
              <a:t> CMW37136 </a:t>
            </a:r>
            <a:r>
              <a:rPr lang="en-US" altLang="en-US" sz="800" b="1" i="1" dirty="0">
                <a:solidFill>
                  <a:srgbClr val="000000"/>
                </a:solidFill>
                <a:latin typeface="+mn-lt"/>
              </a:rPr>
              <a:t>Pinus tecunumanii </a:t>
            </a:r>
            <a:r>
              <a:rPr lang="en-US" altLang="en-US" sz="800" b="1" dirty="0">
                <a:solidFill>
                  <a:srgbClr val="000000"/>
                </a:solidFill>
                <a:latin typeface="+mn-lt"/>
              </a:rPr>
              <a:t>2010 GUA T</a:t>
            </a:r>
            <a:endParaRPr lang="en-US" altLang="en-US" sz="800" b="1" dirty="0">
              <a:latin typeface="+mn-lt"/>
            </a:endParaRPr>
          </a:p>
        </p:txBody>
      </p:sp>
      <p:sp>
        <p:nvSpPr>
          <p:cNvPr id="34" name="Freeform 214"/>
          <p:cNvSpPr>
            <a:spLocks/>
          </p:cNvSpPr>
          <p:nvPr/>
        </p:nvSpPr>
        <p:spPr bwMode="auto">
          <a:xfrm>
            <a:off x="2170204" y="8099425"/>
            <a:ext cx="0" cy="273050"/>
          </a:xfrm>
          <a:custGeom>
            <a:avLst/>
            <a:gdLst>
              <a:gd name="T0" fmla="*/ 172 h 172"/>
              <a:gd name="T1" fmla="*/ 0 h 172"/>
              <a:gd name="T2" fmla="*/ 0 h 17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72">
                <a:moveTo>
                  <a:pt x="0" y="172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35" name="Rectangle 215"/>
          <p:cNvSpPr>
            <a:spLocks noChangeArrowheads="1"/>
          </p:cNvSpPr>
          <p:nvPr/>
        </p:nvSpPr>
        <p:spPr bwMode="auto">
          <a:xfrm>
            <a:off x="2176554" y="8151381"/>
            <a:ext cx="174148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CMW37133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tecunumanii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2010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36" name="Freeform 216"/>
          <p:cNvSpPr>
            <a:spLocks/>
          </p:cNvSpPr>
          <p:nvPr/>
        </p:nvSpPr>
        <p:spPr bwMode="auto">
          <a:xfrm>
            <a:off x="2170204" y="8185150"/>
            <a:ext cx="0" cy="230188"/>
          </a:xfrm>
          <a:custGeom>
            <a:avLst/>
            <a:gdLst>
              <a:gd name="T0" fmla="*/ 145 h 145"/>
              <a:gd name="T1" fmla="*/ 0 h 145"/>
              <a:gd name="T2" fmla="*/ 0 h 145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45">
                <a:moveTo>
                  <a:pt x="0" y="145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37" name="Rectangle 217"/>
          <p:cNvSpPr>
            <a:spLocks noChangeArrowheads="1"/>
          </p:cNvSpPr>
          <p:nvPr/>
        </p:nvSpPr>
        <p:spPr bwMode="auto">
          <a:xfrm>
            <a:off x="2176554" y="8237106"/>
            <a:ext cx="15716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CMW46810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2010 HON</a:t>
            </a:r>
            <a:endParaRPr lang="en-US" altLang="en-US" sz="800" dirty="0">
              <a:latin typeface="+mn-lt"/>
            </a:endParaRPr>
          </a:p>
        </p:txBody>
      </p:sp>
      <p:sp>
        <p:nvSpPr>
          <p:cNvPr id="38" name="Freeform 218"/>
          <p:cNvSpPr>
            <a:spLocks/>
          </p:cNvSpPr>
          <p:nvPr/>
        </p:nvSpPr>
        <p:spPr bwMode="auto">
          <a:xfrm>
            <a:off x="2170204" y="8270875"/>
            <a:ext cx="0" cy="187325"/>
          </a:xfrm>
          <a:custGeom>
            <a:avLst/>
            <a:gdLst>
              <a:gd name="T0" fmla="*/ 118 h 118"/>
              <a:gd name="T1" fmla="*/ 0 h 118"/>
              <a:gd name="T2" fmla="*/ 0 h 118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18">
                <a:moveTo>
                  <a:pt x="0" y="118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39" name="Rectangle 219"/>
          <p:cNvSpPr>
            <a:spLocks noChangeArrowheads="1"/>
          </p:cNvSpPr>
          <p:nvPr/>
        </p:nvSpPr>
        <p:spPr bwMode="auto">
          <a:xfrm>
            <a:off x="2249579" y="8409855"/>
            <a:ext cx="156368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CMW51053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2012 GUA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40" name="Freeform 220"/>
          <p:cNvSpPr>
            <a:spLocks/>
          </p:cNvSpPr>
          <p:nvPr/>
        </p:nvSpPr>
        <p:spPr bwMode="auto">
          <a:xfrm>
            <a:off x="2170204" y="8472056"/>
            <a:ext cx="73025" cy="144463"/>
          </a:xfrm>
          <a:custGeom>
            <a:avLst/>
            <a:gdLst>
              <a:gd name="T0" fmla="*/ 0 w 46"/>
              <a:gd name="T1" fmla="*/ 91 h 91"/>
              <a:gd name="T2" fmla="*/ 0 w 46"/>
              <a:gd name="T3" fmla="*/ 0 h 91"/>
              <a:gd name="T4" fmla="*/ 46 w 46"/>
              <a:gd name="T5" fmla="*/ 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6" h="91">
                <a:moveTo>
                  <a:pt x="0" y="91"/>
                </a:moveTo>
                <a:lnTo>
                  <a:pt x="0" y="0"/>
                </a:lnTo>
                <a:lnTo>
                  <a:pt x="46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41" name="Rectangle 221"/>
          <p:cNvSpPr>
            <a:spLocks noChangeArrowheads="1"/>
          </p:cNvSpPr>
          <p:nvPr/>
        </p:nvSpPr>
        <p:spPr bwMode="auto">
          <a:xfrm>
            <a:off x="2176554" y="7015163"/>
            <a:ext cx="1686359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b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CMW42205 </a:t>
            </a:r>
            <a:r>
              <a:rPr lang="en-US" altLang="en-US" sz="800" b="1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Pinus </a:t>
            </a:r>
            <a:r>
              <a:rPr lang="en-US" altLang="en-US" sz="800" b="1" i="1" dirty="0" err="1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caribaea</a:t>
            </a:r>
            <a:r>
              <a:rPr lang="en-US" altLang="en-US" sz="800" b="1" i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 </a:t>
            </a:r>
            <a:r>
              <a:rPr lang="en-US" altLang="en-US" sz="800" b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1980 HON T</a:t>
            </a:r>
            <a:endParaRPr lang="en-US" altLang="en-US" sz="800" b="1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42" name="Freeform 222"/>
          <p:cNvSpPr>
            <a:spLocks/>
          </p:cNvSpPr>
          <p:nvPr/>
        </p:nvSpPr>
        <p:spPr bwMode="auto">
          <a:xfrm>
            <a:off x="2170204" y="8442325"/>
            <a:ext cx="0" cy="101600"/>
          </a:xfrm>
          <a:custGeom>
            <a:avLst/>
            <a:gdLst>
              <a:gd name="T0" fmla="*/ 64 h 64"/>
              <a:gd name="T1" fmla="*/ 0 h 64"/>
              <a:gd name="T2" fmla="*/ 0 h 6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64">
                <a:moveTo>
                  <a:pt x="0" y="64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43" name="Rectangle 223"/>
          <p:cNvSpPr>
            <a:spLocks noChangeArrowheads="1"/>
          </p:cNvSpPr>
          <p:nvPr/>
        </p:nvSpPr>
        <p:spPr bwMode="auto">
          <a:xfrm>
            <a:off x="2322604" y="8507413"/>
            <a:ext cx="174148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CMW46813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tecunumanii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2010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44" name="Freeform 224"/>
          <p:cNvSpPr>
            <a:spLocks/>
          </p:cNvSpPr>
          <p:nvPr/>
        </p:nvSpPr>
        <p:spPr bwMode="auto">
          <a:xfrm>
            <a:off x="2317842" y="8528050"/>
            <a:ext cx="0" cy="38100"/>
          </a:xfrm>
          <a:custGeom>
            <a:avLst/>
            <a:gdLst>
              <a:gd name="T0" fmla="*/ 24 h 24"/>
              <a:gd name="T1" fmla="*/ 0 h 24"/>
              <a:gd name="T2" fmla="*/ 0 h 2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4">
                <a:moveTo>
                  <a:pt x="0" y="24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45" name="Rectangle 225"/>
          <p:cNvSpPr>
            <a:spLocks noChangeArrowheads="1"/>
          </p:cNvSpPr>
          <p:nvPr/>
        </p:nvSpPr>
        <p:spPr bwMode="auto">
          <a:xfrm>
            <a:off x="2546442" y="8567738"/>
            <a:ext cx="222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 </a:t>
            </a:r>
            <a:endParaRPr kumimoji="0" lang="en-US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47" name="Rectangle 227"/>
          <p:cNvSpPr>
            <a:spLocks noChangeArrowheads="1"/>
          </p:cNvSpPr>
          <p:nvPr/>
        </p:nvSpPr>
        <p:spPr bwMode="auto">
          <a:xfrm>
            <a:off x="2322604" y="8602663"/>
            <a:ext cx="174148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CMW37134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tecunumanii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2010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48" name="Freeform 228"/>
          <p:cNvSpPr>
            <a:spLocks/>
          </p:cNvSpPr>
          <p:nvPr/>
        </p:nvSpPr>
        <p:spPr bwMode="auto">
          <a:xfrm>
            <a:off x="2317842" y="8701088"/>
            <a:ext cx="0" cy="36513"/>
          </a:xfrm>
          <a:custGeom>
            <a:avLst/>
            <a:gdLst>
              <a:gd name="T0" fmla="*/ 23 h 23"/>
              <a:gd name="T1" fmla="*/ 0 h 23"/>
              <a:gd name="T2" fmla="*/ 0 h 23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3">
                <a:moveTo>
                  <a:pt x="0" y="23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49" name="Rectangle 229"/>
          <p:cNvSpPr>
            <a:spLocks noChangeArrowheads="1"/>
          </p:cNvSpPr>
          <p:nvPr/>
        </p:nvSpPr>
        <p:spPr bwMode="auto">
          <a:xfrm>
            <a:off x="2322604" y="8701088"/>
            <a:ext cx="156368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CMW38974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2012 GUA</a:t>
            </a:r>
            <a:endParaRPr lang="en-US" altLang="en-US" sz="800" dirty="0">
              <a:latin typeface="+mn-lt"/>
            </a:endParaRPr>
          </a:p>
        </p:txBody>
      </p:sp>
      <p:sp>
        <p:nvSpPr>
          <p:cNvPr id="50" name="Freeform 230"/>
          <p:cNvSpPr>
            <a:spLocks/>
          </p:cNvSpPr>
          <p:nvPr/>
        </p:nvSpPr>
        <p:spPr bwMode="auto">
          <a:xfrm>
            <a:off x="2317842" y="8748713"/>
            <a:ext cx="0" cy="38100"/>
          </a:xfrm>
          <a:custGeom>
            <a:avLst/>
            <a:gdLst>
              <a:gd name="T0" fmla="*/ 0 h 24"/>
              <a:gd name="T1" fmla="*/ 24 h 24"/>
              <a:gd name="T2" fmla="*/ 24 h 2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4">
                <a:moveTo>
                  <a:pt x="0" y="0"/>
                </a:moveTo>
                <a:lnTo>
                  <a:pt x="0" y="24"/>
                </a:lnTo>
                <a:lnTo>
                  <a:pt x="0" y="24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51" name="Line 231"/>
          <p:cNvSpPr>
            <a:spLocks noChangeShapeType="1"/>
          </p:cNvSpPr>
          <p:nvPr/>
        </p:nvSpPr>
        <p:spPr bwMode="auto">
          <a:xfrm>
            <a:off x="2317842" y="8528050"/>
            <a:ext cx="0" cy="123825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52" name="Line 232"/>
          <p:cNvSpPr>
            <a:spLocks noChangeShapeType="1"/>
          </p:cNvSpPr>
          <p:nvPr/>
        </p:nvSpPr>
        <p:spPr bwMode="auto">
          <a:xfrm>
            <a:off x="2317842" y="8662988"/>
            <a:ext cx="0" cy="123825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53" name="Freeform 233"/>
          <p:cNvSpPr>
            <a:spLocks/>
          </p:cNvSpPr>
          <p:nvPr/>
        </p:nvSpPr>
        <p:spPr bwMode="auto">
          <a:xfrm>
            <a:off x="2170204" y="8556625"/>
            <a:ext cx="147638" cy="101600"/>
          </a:xfrm>
          <a:custGeom>
            <a:avLst/>
            <a:gdLst>
              <a:gd name="T0" fmla="*/ 0 w 93"/>
              <a:gd name="T1" fmla="*/ 0 h 64"/>
              <a:gd name="T2" fmla="*/ 0 w 93"/>
              <a:gd name="T3" fmla="*/ 64 h 64"/>
              <a:gd name="T4" fmla="*/ 93 w 93"/>
              <a:gd name="T5" fmla="*/ 6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3" h="64">
                <a:moveTo>
                  <a:pt x="0" y="0"/>
                </a:moveTo>
                <a:lnTo>
                  <a:pt x="0" y="64"/>
                </a:lnTo>
                <a:lnTo>
                  <a:pt x="93" y="64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54" name="Line 234"/>
          <p:cNvSpPr>
            <a:spLocks noChangeShapeType="1"/>
          </p:cNvSpPr>
          <p:nvPr/>
        </p:nvSpPr>
        <p:spPr bwMode="auto">
          <a:xfrm>
            <a:off x="2170204" y="6621463"/>
            <a:ext cx="0" cy="2036763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55" name="Freeform 235"/>
          <p:cNvSpPr>
            <a:spLocks/>
          </p:cNvSpPr>
          <p:nvPr/>
        </p:nvSpPr>
        <p:spPr bwMode="auto">
          <a:xfrm>
            <a:off x="2017804" y="5513388"/>
            <a:ext cx="152400" cy="1101725"/>
          </a:xfrm>
          <a:custGeom>
            <a:avLst/>
            <a:gdLst>
              <a:gd name="T0" fmla="*/ 0 w 96"/>
              <a:gd name="T1" fmla="*/ 0 h 694"/>
              <a:gd name="T2" fmla="*/ 0 w 96"/>
              <a:gd name="T3" fmla="*/ 694 h 694"/>
              <a:gd name="T4" fmla="*/ 96 w 96"/>
              <a:gd name="T5" fmla="*/ 694 h 6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6" h="694">
                <a:moveTo>
                  <a:pt x="0" y="0"/>
                </a:moveTo>
                <a:lnTo>
                  <a:pt x="0" y="694"/>
                </a:lnTo>
                <a:lnTo>
                  <a:pt x="96" y="694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56" name="Line 236"/>
          <p:cNvSpPr>
            <a:spLocks noChangeShapeType="1"/>
          </p:cNvSpPr>
          <p:nvPr/>
        </p:nvSpPr>
        <p:spPr bwMode="auto">
          <a:xfrm>
            <a:off x="2017804" y="4794250"/>
            <a:ext cx="0" cy="1820863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57" name="Freeform 237"/>
          <p:cNvSpPr>
            <a:spLocks/>
          </p:cNvSpPr>
          <p:nvPr/>
        </p:nvSpPr>
        <p:spPr bwMode="auto">
          <a:xfrm>
            <a:off x="777967" y="4787900"/>
            <a:ext cx="1239838" cy="2101850"/>
          </a:xfrm>
          <a:custGeom>
            <a:avLst/>
            <a:gdLst>
              <a:gd name="T0" fmla="*/ 0 w 781"/>
              <a:gd name="T1" fmla="*/ 1324 h 1324"/>
              <a:gd name="T2" fmla="*/ 0 w 781"/>
              <a:gd name="T3" fmla="*/ 0 h 1324"/>
              <a:gd name="T4" fmla="*/ 781 w 781"/>
              <a:gd name="T5" fmla="*/ 0 h 13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81" h="1324">
                <a:moveTo>
                  <a:pt x="0" y="1324"/>
                </a:moveTo>
                <a:lnTo>
                  <a:pt x="0" y="0"/>
                </a:lnTo>
                <a:lnTo>
                  <a:pt x="781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58" name="Rectangle 238"/>
          <p:cNvSpPr>
            <a:spLocks noChangeArrowheads="1"/>
          </p:cNvSpPr>
          <p:nvPr/>
        </p:nvSpPr>
        <p:spPr bwMode="auto">
          <a:xfrm>
            <a:off x="1571717" y="8826500"/>
            <a:ext cx="164147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CMW45434 </a:t>
            </a:r>
            <a:r>
              <a:rPr lang="en-US" altLang="en-US" sz="800" i="1" dirty="0" err="1">
                <a:solidFill>
                  <a:srgbClr val="000000"/>
                </a:solidFill>
                <a:latin typeface="+mn-lt"/>
              </a:rPr>
              <a:t>Phaeophleospora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 </a:t>
            </a:r>
            <a:r>
              <a:rPr lang="en-US" altLang="en-US" sz="800" i="1" dirty="0" err="1">
                <a:solidFill>
                  <a:srgbClr val="000000"/>
                </a:solidFill>
                <a:latin typeface="+mn-lt"/>
              </a:rPr>
              <a:t>gregaria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59" name="Freeform 239"/>
          <p:cNvSpPr>
            <a:spLocks/>
          </p:cNvSpPr>
          <p:nvPr/>
        </p:nvSpPr>
        <p:spPr bwMode="auto">
          <a:xfrm>
            <a:off x="1565367" y="8872538"/>
            <a:ext cx="0" cy="38100"/>
          </a:xfrm>
          <a:custGeom>
            <a:avLst/>
            <a:gdLst>
              <a:gd name="T0" fmla="*/ 24 h 24"/>
              <a:gd name="T1" fmla="*/ 0 h 24"/>
              <a:gd name="T2" fmla="*/ 0 h 2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4">
                <a:moveTo>
                  <a:pt x="0" y="24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60" name="Rectangle 240"/>
          <p:cNvSpPr>
            <a:spLocks noChangeArrowheads="1"/>
          </p:cNvSpPr>
          <p:nvPr/>
        </p:nvSpPr>
        <p:spPr bwMode="auto">
          <a:xfrm>
            <a:off x="1571717" y="8912225"/>
            <a:ext cx="164147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CMW45435 </a:t>
            </a:r>
            <a:r>
              <a:rPr lang="en-US" altLang="en-US" sz="800" i="1" dirty="0" err="1">
                <a:solidFill>
                  <a:srgbClr val="000000"/>
                </a:solidFill>
                <a:latin typeface="+mn-lt"/>
              </a:rPr>
              <a:t>Phaeophleospora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 </a:t>
            </a:r>
            <a:r>
              <a:rPr lang="en-US" altLang="en-US" sz="800" i="1" dirty="0" err="1">
                <a:solidFill>
                  <a:srgbClr val="000000"/>
                </a:solidFill>
                <a:latin typeface="+mn-lt"/>
              </a:rPr>
              <a:t>gregaria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61" name="Freeform 241"/>
          <p:cNvSpPr>
            <a:spLocks/>
          </p:cNvSpPr>
          <p:nvPr/>
        </p:nvSpPr>
        <p:spPr bwMode="auto">
          <a:xfrm>
            <a:off x="1565367" y="8921750"/>
            <a:ext cx="0" cy="36513"/>
          </a:xfrm>
          <a:custGeom>
            <a:avLst/>
            <a:gdLst>
              <a:gd name="T0" fmla="*/ 0 h 23"/>
              <a:gd name="T1" fmla="*/ 23 h 23"/>
              <a:gd name="T2" fmla="*/ 23 h 23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3">
                <a:moveTo>
                  <a:pt x="0" y="0"/>
                </a:moveTo>
                <a:lnTo>
                  <a:pt x="0" y="23"/>
                </a:lnTo>
                <a:lnTo>
                  <a:pt x="0" y="23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62" name="Freeform 242"/>
          <p:cNvSpPr>
            <a:spLocks/>
          </p:cNvSpPr>
          <p:nvPr/>
        </p:nvSpPr>
        <p:spPr bwMode="auto">
          <a:xfrm>
            <a:off x="1417729" y="8915400"/>
            <a:ext cx="147638" cy="80963"/>
          </a:xfrm>
          <a:custGeom>
            <a:avLst/>
            <a:gdLst>
              <a:gd name="T0" fmla="*/ 0 w 93"/>
              <a:gd name="T1" fmla="*/ 51 h 51"/>
              <a:gd name="T2" fmla="*/ 0 w 93"/>
              <a:gd name="T3" fmla="*/ 0 h 51"/>
              <a:gd name="T4" fmla="*/ 93 w 93"/>
              <a:gd name="T5" fmla="*/ 0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3" h="51">
                <a:moveTo>
                  <a:pt x="0" y="51"/>
                </a:moveTo>
                <a:lnTo>
                  <a:pt x="0" y="0"/>
                </a:lnTo>
                <a:lnTo>
                  <a:pt x="93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63" name="Rectangle 243"/>
          <p:cNvSpPr>
            <a:spLocks noChangeArrowheads="1"/>
          </p:cNvSpPr>
          <p:nvPr/>
        </p:nvSpPr>
        <p:spPr bwMode="auto">
          <a:xfrm>
            <a:off x="4911817" y="8997950"/>
            <a:ext cx="167005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CMW45432 </a:t>
            </a:r>
            <a:r>
              <a:rPr lang="en-US" altLang="en-US" sz="800" i="1" dirty="0" err="1">
                <a:solidFill>
                  <a:srgbClr val="000000"/>
                </a:solidFill>
                <a:latin typeface="+mn-lt"/>
              </a:rPr>
              <a:t>Phaeophleospora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 eugeniae</a:t>
            </a:r>
            <a:endParaRPr lang="en-US" altLang="en-US" sz="800" dirty="0">
              <a:latin typeface="+mn-lt"/>
            </a:endParaRPr>
          </a:p>
        </p:txBody>
      </p:sp>
      <p:sp>
        <p:nvSpPr>
          <p:cNvPr id="64" name="Freeform 244"/>
          <p:cNvSpPr>
            <a:spLocks/>
          </p:cNvSpPr>
          <p:nvPr/>
        </p:nvSpPr>
        <p:spPr bwMode="auto">
          <a:xfrm>
            <a:off x="4907054" y="9043988"/>
            <a:ext cx="0" cy="38100"/>
          </a:xfrm>
          <a:custGeom>
            <a:avLst/>
            <a:gdLst>
              <a:gd name="T0" fmla="*/ 24 h 24"/>
              <a:gd name="T1" fmla="*/ 0 h 24"/>
              <a:gd name="T2" fmla="*/ 0 h 2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4">
                <a:moveTo>
                  <a:pt x="0" y="24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65" name="Rectangle 245"/>
          <p:cNvSpPr>
            <a:spLocks noChangeArrowheads="1"/>
          </p:cNvSpPr>
          <p:nvPr/>
        </p:nvSpPr>
        <p:spPr bwMode="auto">
          <a:xfrm>
            <a:off x="4911817" y="9083675"/>
            <a:ext cx="167005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CMW45433 </a:t>
            </a:r>
            <a:r>
              <a:rPr lang="en-US" altLang="en-US" sz="800" i="1" dirty="0" err="1">
                <a:solidFill>
                  <a:srgbClr val="000000"/>
                </a:solidFill>
                <a:latin typeface="+mn-lt"/>
              </a:rPr>
              <a:t>Phaeophleospora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 eugeniae</a:t>
            </a:r>
            <a:endParaRPr lang="en-US" altLang="en-US" sz="800" dirty="0">
              <a:latin typeface="+mn-lt"/>
            </a:endParaRPr>
          </a:p>
        </p:txBody>
      </p:sp>
      <p:sp>
        <p:nvSpPr>
          <p:cNvPr id="66" name="Freeform 246"/>
          <p:cNvSpPr>
            <a:spLocks/>
          </p:cNvSpPr>
          <p:nvPr/>
        </p:nvSpPr>
        <p:spPr bwMode="auto">
          <a:xfrm>
            <a:off x="4907054" y="9093200"/>
            <a:ext cx="0" cy="38100"/>
          </a:xfrm>
          <a:custGeom>
            <a:avLst/>
            <a:gdLst>
              <a:gd name="T0" fmla="*/ 0 h 24"/>
              <a:gd name="T1" fmla="*/ 24 h 24"/>
              <a:gd name="T2" fmla="*/ 24 h 2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4">
                <a:moveTo>
                  <a:pt x="0" y="0"/>
                </a:moveTo>
                <a:lnTo>
                  <a:pt x="0" y="24"/>
                </a:lnTo>
                <a:lnTo>
                  <a:pt x="0" y="24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67" name="Freeform 247"/>
          <p:cNvSpPr>
            <a:spLocks/>
          </p:cNvSpPr>
          <p:nvPr/>
        </p:nvSpPr>
        <p:spPr bwMode="auto">
          <a:xfrm>
            <a:off x="1417729" y="9007475"/>
            <a:ext cx="3489325" cy="80963"/>
          </a:xfrm>
          <a:custGeom>
            <a:avLst/>
            <a:gdLst>
              <a:gd name="T0" fmla="*/ 0 w 2198"/>
              <a:gd name="T1" fmla="*/ 0 h 51"/>
              <a:gd name="T2" fmla="*/ 0 w 2198"/>
              <a:gd name="T3" fmla="*/ 51 h 51"/>
              <a:gd name="T4" fmla="*/ 2198 w 2198"/>
              <a:gd name="T5" fmla="*/ 51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98" h="51">
                <a:moveTo>
                  <a:pt x="0" y="0"/>
                </a:moveTo>
                <a:lnTo>
                  <a:pt x="0" y="51"/>
                </a:lnTo>
                <a:lnTo>
                  <a:pt x="2198" y="51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68" name="Freeform 248"/>
          <p:cNvSpPr>
            <a:spLocks/>
          </p:cNvSpPr>
          <p:nvPr/>
        </p:nvSpPr>
        <p:spPr bwMode="auto">
          <a:xfrm>
            <a:off x="777967" y="6900863"/>
            <a:ext cx="639763" cy="2100263"/>
          </a:xfrm>
          <a:custGeom>
            <a:avLst/>
            <a:gdLst>
              <a:gd name="T0" fmla="*/ 0 w 403"/>
              <a:gd name="T1" fmla="*/ 0 h 1323"/>
              <a:gd name="T2" fmla="*/ 0 w 403"/>
              <a:gd name="T3" fmla="*/ 1323 h 1323"/>
              <a:gd name="T4" fmla="*/ 403 w 403"/>
              <a:gd name="T5" fmla="*/ 1323 h 1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03" h="1323">
                <a:moveTo>
                  <a:pt x="0" y="0"/>
                </a:moveTo>
                <a:lnTo>
                  <a:pt x="0" y="1323"/>
                </a:lnTo>
                <a:lnTo>
                  <a:pt x="403" y="1323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69" name="Freeform 249"/>
          <p:cNvSpPr>
            <a:spLocks/>
          </p:cNvSpPr>
          <p:nvPr/>
        </p:nvSpPr>
        <p:spPr bwMode="auto">
          <a:xfrm>
            <a:off x="309654" y="6894513"/>
            <a:ext cx="468313" cy="1241425"/>
          </a:xfrm>
          <a:custGeom>
            <a:avLst/>
            <a:gdLst>
              <a:gd name="T0" fmla="*/ 0 w 295"/>
              <a:gd name="T1" fmla="*/ 782 h 782"/>
              <a:gd name="T2" fmla="*/ 0 w 295"/>
              <a:gd name="T3" fmla="*/ 0 h 782"/>
              <a:gd name="T4" fmla="*/ 295 w 295"/>
              <a:gd name="T5" fmla="*/ 0 h 7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95" h="782">
                <a:moveTo>
                  <a:pt x="0" y="782"/>
                </a:moveTo>
                <a:lnTo>
                  <a:pt x="0" y="0"/>
                </a:lnTo>
                <a:lnTo>
                  <a:pt x="295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70" name="Rectangle 250"/>
          <p:cNvSpPr>
            <a:spLocks noChangeArrowheads="1"/>
          </p:cNvSpPr>
          <p:nvPr/>
        </p:nvSpPr>
        <p:spPr bwMode="auto">
          <a:xfrm>
            <a:off x="1614579" y="9169400"/>
            <a:ext cx="16224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CMW45395 </a:t>
            </a:r>
            <a:r>
              <a:rPr lang="en-US" altLang="en-US" sz="800" i="1" dirty="0" err="1">
                <a:solidFill>
                  <a:srgbClr val="000000"/>
                </a:solidFill>
                <a:latin typeface="+mn-lt"/>
              </a:rPr>
              <a:t>Amycosphaerella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 </a:t>
            </a:r>
            <a:r>
              <a:rPr lang="en-US" altLang="en-US" sz="800" i="1" dirty="0" err="1">
                <a:solidFill>
                  <a:srgbClr val="000000"/>
                </a:solidFill>
                <a:latin typeface="+mn-lt"/>
              </a:rPr>
              <a:t>africana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71" name="Freeform 251"/>
          <p:cNvSpPr>
            <a:spLocks/>
          </p:cNvSpPr>
          <p:nvPr/>
        </p:nvSpPr>
        <p:spPr bwMode="auto">
          <a:xfrm>
            <a:off x="1608229" y="9217025"/>
            <a:ext cx="0" cy="36513"/>
          </a:xfrm>
          <a:custGeom>
            <a:avLst/>
            <a:gdLst>
              <a:gd name="T0" fmla="*/ 23 h 23"/>
              <a:gd name="T1" fmla="*/ 0 h 23"/>
              <a:gd name="T2" fmla="*/ 0 h 23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3">
                <a:moveTo>
                  <a:pt x="0" y="23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72" name="Rectangle 252"/>
          <p:cNvSpPr>
            <a:spLocks noChangeArrowheads="1"/>
          </p:cNvSpPr>
          <p:nvPr/>
        </p:nvSpPr>
        <p:spPr bwMode="auto">
          <a:xfrm>
            <a:off x="1614579" y="9255125"/>
            <a:ext cx="16224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CMW45396 </a:t>
            </a:r>
            <a:r>
              <a:rPr lang="en-US" altLang="en-US" sz="800" i="1" dirty="0" err="1">
                <a:solidFill>
                  <a:srgbClr val="000000"/>
                </a:solidFill>
                <a:latin typeface="+mn-lt"/>
              </a:rPr>
              <a:t>Amycosphaerella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 </a:t>
            </a:r>
            <a:r>
              <a:rPr lang="en-US" altLang="en-US" sz="800" i="1" dirty="0" err="1">
                <a:solidFill>
                  <a:srgbClr val="000000"/>
                </a:solidFill>
                <a:latin typeface="+mn-lt"/>
              </a:rPr>
              <a:t>africana</a:t>
            </a:r>
            <a:endParaRPr lang="en-US" altLang="en-US" sz="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73" name="Freeform 253"/>
          <p:cNvSpPr>
            <a:spLocks/>
          </p:cNvSpPr>
          <p:nvPr/>
        </p:nvSpPr>
        <p:spPr bwMode="auto">
          <a:xfrm>
            <a:off x="1608229" y="9264650"/>
            <a:ext cx="0" cy="38100"/>
          </a:xfrm>
          <a:custGeom>
            <a:avLst/>
            <a:gdLst>
              <a:gd name="T0" fmla="*/ 0 h 24"/>
              <a:gd name="T1" fmla="*/ 24 h 24"/>
              <a:gd name="T2" fmla="*/ 24 h 2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4">
                <a:moveTo>
                  <a:pt x="0" y="0"/>
                </a:moveTo>
                <a:lnTo>
                  <a:pt x="0" y="24"/>
                </a:lnTo>
                <a:lnTo>
                  <a:pt x="0" y="24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74" name="Freeform 254"/>
          <p:cNvSpPr>
            <a:spLocks/>
          </p:cNvSpPr>
          <p:nvPr/>
        </p:nvSpPr>
        <p:spPr bwMode="auto">
          <a:xfrm>
            <a:off x="1138329" y="9259888"/>
            <a:ext cx="469900" cy="122238"/>
          </a:xfrm>
          <a:custGeom>
            <a:avLst/>
            <a:gdLst>
              <a:gd name="T0" fmla="*/ 0 w 296"/>
              <a:gd name="T1" fmla="*/ 77 h 77"/>
              <a:gd name="T2" fmla="*/ 0 w 296"/>
              <a:gd name="T3" fmla="*/ 0 h 77"/>
              <a:gd name="T4" fmla="*/ 296 w 296"/>
              <a:gd name="T5" fmla="*/ 0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96" h="77">
                <a:moveTo>
                  <a:pt x="0" y="77"/>
                </a:moveTo>
                <a:lnTo>
                  <a:pt x="0" y="0"/>
                </a:lnTo>
                <a:lnTo>
                  <a:pt x="296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75" name="Rectangle 255"/>
          <p:cNvSpPr>
            <a:spLocks noChangeArrowheads="1"/>
          </p:cNvSpPr>
          <p:nvPr/>
        </p:nvSpPr>
        <p:spPr bwMode="auto">
          <a:xfrm>
            <a:off x="2919504" y="9342438"/>
            <a:ext cx="172803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</a:t>
            </a:r>
            <a:r>
              <a:rPr lang="en-US" altLang="en-US" sz="800" b="1" dirty="0">
                <a:solidFill>
                  <a:srgbClr val="000000"/>
                </a:solidFill>
                <a:latin typeface="+mn-lt"/>
              </a:rPr>
              <a:t>CMW44656 </a:t>
            </a:r>
            <a:r>
              <a:rPr lang="en-US" altLang="en-US" sz="800" b="1" i="1" dirty="0">
                <a:solidFill>
                  <a:srgbClr val="000000"/>
                </a:solidFill>
                <a:latin typeface="+mn-lt"/>
              </a:rPr>
              <a:t>Dothistroma septosporum </a:t>
            </a:r>
            <a:r>
              <a:rPr lang="en-US" altLang="en-US" sz="800" b="1" dirty="0">
                <a:solidFill>
                  <a:srgbClr val="000000"/>
                </a:solidFill>
                <a:latin typeface="+mn-lt"/>
              </a:rPr>
              <a:t>T</a:t>
            </a:r>
            <a:endParaRPr kumimoji="0" lang="en-US" altLang="en-US" sz="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76" name="Freeform 256"/>
          <p:cNvSpPr>
            <a:spLocks/>
          </p:cNvSpPr>
          <p:nvPr/>
        </p:nvSpPr>
        <p:spPr bwMode="auto">
          <a:xfrm>
            <a:off x="2770279" y="9388475"/>
            <a:ext cx="142875" cy="38100"/>
          </a:xfrm>
          <a:custGeom>
            <a:avLst/>
            <a:gdLst>
              <a:gd name="T0" fmla="*/ 0 w 90"/>
              <a:gd name="T1" fmla="*/ 24 h 24"/>
              <a:gd name="T2" fmla="*/ 0 w 90"/>
              <a:gd name="T3" fmla="*/ 0 h 24"/>
              <a:gd name="T4" fmla="*/ 90 w 90"/>
              <a:gd name="T5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0" h="24">
                <a:moveTo>
                  <a:pt x="0" y="24"/>
                </a:moveTo>
                <a:lnTo>
                  <a:pt x="0" y="0"/>
                </a:lnTo>
                <a:lnTo>
                  <a:pt x="9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77" name="Rectangle 257"/>
          <p:cNvSpPr>
            <a:spLocks noChangeArrowheads="1"/>
          </p:cNvSpPr>
          <p:nvPr/>
        </p:nvSpPr>
        <p:spPr bwMode="auto">
          <a:xfrm>
            <a:off x="2775042" y="9428163"/>
            <a:ext cx="162560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CMW44657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Dothistroma septosporum</a:t>
            </a:r>
            <a:endParaRPr kumimoji="0" lang="en-US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78" name="Freeform 258"/>
          <p:cNvSpPr>
            <a:spLocks/>
          </p:cNvSpPr>
          <p:nvPr/>
        </p:nvSpPr>
        <p:spPr bwMode="auto">
          <a:xfrm>
            <a:off x="2770279" y="9437688"/>
            <a:ext cx="0" cy="36513"/>
          </a:xfrm>
          <a:custGeom>
            <a:avLst/>
            <a:gdLst>
              <a:gd name="T0" fmla="*/ 0 h 23"/>
              <a:gd name="T1" fmla="*/ 23 h 23"/>
              <a:gd name="T2" fmla="*/ 23 h 23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3">
                <a:moveTo>
                  <a:pt x="0" y="0"/>
                </a:moveTo>
                <a:lnTo>
                  <a:pt x="0" y="23"/>
                </a:lnTo>
                <a:lnTo>
                  <a:pt x="0" y="23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79" name="Freeform 259"/>
          <p:cNvSpPr>
            <a:spLocks/>
          </p:cNvSpPr>
          <p:nvPr/>
        </p:nvSpPr>
        <p:spPr bwMode="auto">
          <a:xfrm>
            <a:off x="2028917" y="9431338"/>
            <a:ext cx="741363" cy="80963"/>
          </a:xfrm>
          <a:custGeom>
            <a:avLst/>
            <a:gdLst>
              <a:gd name="T0" fmla="*/ 0 w 467"/>
              <a:gd name="T1" fmla="*/ 51 h 51"/>
              <a:gd name="T2" fmla="*/ 0 w 467"/>
              <a:gd name="T3" fmla="*/ 0 h 51"/>
              <a:gd name="T4" fmla="*/ 467 w 467"/>
              <a:gd name="T5" fmla="*/ 0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67" h="51">
                <a:moveTo>
                  <a:pt x="0" y="51"/>
                </a:moveTo>
                <a:lnTo>
                  <a:pt x="0" y="0"/>
                </a:lnTo>
                <a:lnTo>
                  <a:pt x="467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80" name="Rectangle 260"/>
          <p:cNvSpPr>
            <a:spLocks noChangeArrowheads="1"/>
          </p:cNvSpPr>
          <p:nvPr/>
        </p:nvSpPr>
        <p:spPr bwMode="auto">
          <a:xfrm>
            <a:off x="2451192" y="9513888"/>
            <a:ext cx="125730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</a:rPr>
              <a:t> CMW 10930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</a:rPr>
              <a:t>Dothistroma pini</a:t>
            </a:r>
            <a:endParaRPr lang="en-US" altLang="en-US" sz="800" i="1" dirty="0">
              <a:latin typeface="+mn-lt"/>
            </a:endParaRPr>
          </a:p>
        </p:txBody>
      </p:sp>
      <p:sp>
        <p:nvSpPr>
          <p:cNvPr id="81" name="Freeform 261"/>
          <p:cNvSpPr>
            <a:spLocks/>
          </p:cNvSpPr>
          <p:nvPr/>
        </p:nvSpPr>
        <p:spPr bwMode="auto">
          <a:xfrm>
            <a:off x="2444842" y="9559925"/>
            <a:ext cx="0" cy="38100"/>
          </a:xfrm>
          <a:custGeom>
            <a:avLst/>
            <a:gdLst>
              <a:gd name="T0" fmla="*/ 24 h 24"/>
              <a:gd name="T1" fmla="*/ 0 h 24"/>
              <a:gd name="T2" fmla="*/ 0 h 2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4">
                <a:moveTo>
                  <a:pt x="0" y="24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82" name="Rectangle 262"/>
          <p:cNvSpPr>
            <a:spLocks noChangeArrowheads="1"/>
          </p:cNvSpPr>
          <p:nvPr/>
        </p:nvSpPr>
        <p:spPr bwMode="auto">
          <a:xfrm>
            <a:off x="2451192" y="9599613"/>
            <a:ext cx="135453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b="1" dirty="0">
                <a:solidFill>
                  <a:srgbClr val="000000"/>
                </a:solidFill>
                <a:latin typeface="+mn-lt"/>
              </a:rPr>
              <a:t> CMW 10951 </a:t>
            </a:r>
            <a:r>
              <a:rPr lang="en-US" altLang="en-US" sz="800" b="1" i="1" dirty="0">
                <a:solidFill>
                  <a:srgbClr val="000000"/>
                </a:solidFill>
                <a:latin typeface="+mn-lt"/>
              </a:rPr>
              <a:t>Dothistroma pini </a:t>
            </a:r>
            <a:r>
              <a:rPr lang="en-US" altLang="en-US" sz="800" b="1" dirty="0">
                <a:solidFill>
                  <a:srgbClr val="000000"/>
                </a:solidFill>
                <a:latin typeface="+mn-lt"/>
              </a:rPr>
              <a:t>T</a:t>
            </a:r>
            <a:endParaRPr lang="en-US" altLang="en-US" sz="800" b="1" dirty="0">
              <a:latin typeface="+mn-lt"/>
            </a:endParaRPr>
          </a:p>
        </p:txBody>
      </p:sp>
      <p:sp>
        <p:nvSpPr>
          <p:cNvPr id="83" name="Freeform 263"/>
          <p:cNvSpPr>
            <a:spLocks/>
          </p:cNvSpPr>
          <p:nvPr/>
        </p:nvSpPr>
        <p:spPr bwMode="auto">
          <a:xfrm>
            <a:off x="2444842" y="9609138"/>
            <a:ext cx="0" cy="38100"/>
          </a:xfrm>
          <a:custGeom>
            <a:avLst/>
            <a:gdLst>
              <a:gd name="T0" fmla="*/ 0 h 24"/>
              <a:gd name="T1" fmla="*/ 24 h 24"/>
              <a:gd name="T2" fmla="*/ 24 h 2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4">
                <a:moveTo>
                  <a:pt x="0" y="0"/>
                </a:moveTo>
                <a:lnTo>
                  <a:pt x="0" y="24"/>
                </a:lnTo>
                <a:lnTo>
                  <a:pt x="0" y="24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84" name="Freeform 264"/>
          <p:cNvSpPr>
            <a:spLocks/>
          </p:cNvSpPr>
          <p:nvPr/>
        </p:nvSpPr>
        <p:spPr bwMode="auto">
          <a:xfrm>
            <a:off x="2028917" y="9523413"/>
            <a:ext cx="415925" cy="80963"/>
          </a:xfrm>
          <a:custGeom>
            <a:avLst/>
            <a:gdLst>
              <a:gd name="T0" fmla="*/ 0 w 262"/>
              <a:gd name="T1" fmla="*/ 0 h 51"/>
              <a:gd name="T2" fmla="*/ 0 w 262"/>
              <a:gd name="T3" fmla="*/ 51 h 51"/>
              <a:gd name="T4" fmla="*/ 262 w 262"/>
              <a:gd name="T5" fmla="*/ 51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62" h="51">
                <a:moveTo>
                  <a:pt x="0" y="0"/>
                </a:moveTo>
                <a:lnTo>
                  <a:pt x="0" y="51"/>
                </a:lnTo>
                <a:lnTo>
                  <a:pt x="262" y="51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85" name="Freeform 265"/>
          <p:cNvSpPr>
            <a:spLocks/>
          </p:cNvSpPr>
          <p:nvPr/>
        </p:nvSpPr>
        <p:spPr bwMode="auto">
          <a:xfrm>
            <a:off x="1138329" y="9394825"/>
            <a:ext cx="890588" cy="122238"/>
          </a:xfrm>
          <a:custGeom>
            <a:avLst/>
            <a:gdLst>
              <a:gd name="T0" fmla="*/ 0 w 561"/>
              <a:gd name="T1" fmla="*/ 0 h 77"/>
              <a:gd name="T2" fmla="*/ 0 w 561"/>
              <a:gd name="T3" fmla="*/ 77 h 77"/>
              <a:gd name="T4" fmla="*/ 561 w 561"/>
              <a:gd name="T5" fmla="*/ 77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61" h="77">
                <a:moveTo>
                  <a:pt x="0" y="0"/>
                </a:moveTo>
                <a:lnTo>
                  <a:pt x="0" y="77"/>
                </a:lnTo>
                <a:lnTo>
                  <a:pt x="561" y="77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86" name="Freeform 266"/>
          <p:cNvSpPr>
            <a:spLocks/>
          </p:cNvSpPr>
          <p:nvPr/>
        </p:nvSpPr>
        <p:spPr bwMode="auto">
          <a:xfrm>
            <a:off x="309654" y="8147050"/>
            <a:ext cx="828675" cy="1241425"/>
          </a:xfrm>
          <a:custGeom>
            <a:avLst/>
            <a:gdLst>
              <a:gd name="T0" fmla="*/ 0 w 522"/>
              <a:gd name="T1" fmla="*/ 0 h 782"/>
              <a:gd name="T2" fmla="*/ 0 w 522"/>
              <a:gd name="T3" fmla="*/ 782 h 782"/>
              <a:gd name="T4" fmla="*/ 522 w 522"/>
              <a:gd name="T5" fmla="*/ 782 h 7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22" h="782">
                <a:moveTo>
                  <a:pt x="0" y="0"/>
                </a:moveTo>
                <a:lnTo>
                  <a:pt x="0" y="782"/>
                </a:lnTo>
                <a:lnTo>
                  <a:pt x="522" y="782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87" name="Line 267"/>
          <p:cNvSpPr>
            <a:spLocks noChangeShapeType="1"/>
          </p:cNvSpPr>
          <p:nvPr/>
        </p:nvSpPr>
        <p:spPr bwMode="auto">
          <a:xfrm>
            <a:off x="596992" y="9785350"/>
            <a:ext cx="650875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88" name="Line 268"/>
          <p:cNvSpPr>
            <a:spLocks noChangeShapeType="1"/>
          </p:cNvSpPr>
          <p:nvPr/>
        </p:nvSpPr>
        <p:spPr bwMode="auto">
          <a:xfrm>
            <a:off x="596992" y="9763125"/>
            <a:ext cx="0" cy="46038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89" name="Line 269"/>
          <p:cNvSpPr>
            <a:spLocks noChangeShapeType="1"/>
          </p:cNvSpPr>
          <p:nvPr/>
        </p:nvSpPr>
        <p:spPr bwMode="auto">
          <a:xfrm>
            <a:off x="1247867" y="9763125"/>
            <a:ext cx="0" cy="46038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90" name="Rectangle 270"/>
          <p:cNvSpPr>
            <a:spLocks noChangeArrowheads="1"/>
          </p:cNvSpPr>
          <p:nvPr/>
        </p:nvSpPr>
        <p:spPr bwMode="auto">
          <a:xfrm>
            <a:off x="862104" y="9810750"/>
            <a:ext cx="17938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0.02</a:t>
            </a:r>
            <a:endParaRPr kumimoji="0" lang="en-US" altLang="en-US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315" name="TextBox 314"/>
          <p:cNvSpPr txBox="1"/>
          <p:nvPr/>
        </p:nvSpPr>
        <p:spPr>
          <a:xfrm>
            <a:off x="2146026" y="5735917"/>
            <a:ext cx="36901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600" dirty="0"/>
              <a:t>93/93</a:t>
            </a:r>
          </a:p>
        </p:txBody>
      </p:sp>
      <p:sp>
        <p:nvSpPr>
          <p:cNvPr id="316" name="TextBox 315"/>
          <p:cNvSpPr txBox="1"/>
          <p:nvPr/>
        </p:nvSpPr>
        <p:spPr>
          <a:xfrm>
            <a:off x="1607848" y="3057543"/>
            <a:ext cx="36901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600" dirty="0"/>
              <a:t>79/71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1883742" y="3151188"/>
            <a:ext cx="31821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7" name="TextBox 316"/>
          <p:cNvSpPr txBox="1"/>
          <p:nvPr/>
        </p:nvSpPr>
        <p:spPr>
          <a:xfrm>
            <a:off x="2259066" y="4140509"/>
            <a:ext cx="36901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600" dirty="0"/>
              <a:t>99/99</a:t>
            </a:r>
          </a:p>
        </p:txBody>
      </p:sp>
      <p:sp>
        <p:nvSpPr>
          <p:cNvPr id="318" name="TextBox 317"/>
          <p:cNvSpPr txBox="1"/>
          <p:nvPr/>
        </p:nvSpPr>
        <p:spPr>
          <a:xfrm>
            <a:off x="2034592" y="4437699"/>
            <a:ext cx="36901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600" dirty="0"/>
              <a:t>99/98</a:t>
            </a:r>
          </a:p>
        </p:txBody>
      </p:sp>
      <p:sp>
        <p:nvSpPr>
          <p:cNvPr id="319" name="TextBox 318"/>
          <p:cNvSpPr txBox="1"/>
          <p:nvPr/>
        </p:nvSpPr>
        <p:spPr>
          <a:xfrm>
            <a:off x="1883742" y="1513960"/>
            <a:ext cx="36901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600" dirty="0"/>
              <a:t>86/84</a:t>
            </a:r>
          </a:p>
        </p:txBody>
      </p:sp>
      <p:sp>
        <p:nvSpPr>
          <p:cNvPr id="320" name="TextBox 319"/>
          <p:cNvSpPr txBox="1"/>
          <p:nvPr/>
        </p:nvSpPr>
        <p:spPr>
          <a:xfrm>
            <a:off x="1234076" y="8773905"/>
            <a:ext cx="407484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600" dirty="0"/>
              <a:t>100/90</a:t>
            </a:r>
          </a:p>
        </p:txBody>
      </p:sp>
      <p:sp>
        <p:nvSpPr>
          <p:cNvPr id="321" name="TextBox 320"/>
          <p:cNvSpPr txBox="1"/>
          <p:nvPr/>
        </p:nvSpPr>
        <p:spPr>
          <a:xfrm>
            <a:off x="4537178" y="8946795"/>
            <a:ext cx="445956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600" dirty="0"/>
              <a:t>100/100</a:t>
            </a:r>
          </a:p>
        </p:txBody>
      </p:sp>
      <p:sp>
        <p:nvSpPr>
          <p:cNvPr id="322" name="TextBox 321"/>
          <p:cNvSpPr txBox="1"/>
          <p:nvPr/>
        </p:nvSpPr>
        <p:spPr>
          <a:xfrm>
            <a:off x="1137107" y="8861228"/>
            <a:ext cx="36901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600" dirty="0"/>
              <a:t>73/74</a:t>
            </a:r>
          </a:p>
        </p:txBody>
      </p:sp>
      <p:sp>
        <p:nvSpPr>
          <p:cNvPr id="323" name="TextBox 322"/>
          <p:cNvSpPr txBox="1"/>
          <p:nvPr/>
        </p:nvSpPr>
        <p:spPr>
          <a:xfrm>
            <a:off x="1283996" y="9120565"/>
            <a:ext cx="407484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600" dirty="0"/>
              <a:t>100/93</a:t>
            </a:r>
          </a:p>
        </p:txBody>
      </p:sp>
      <p:sp>
        <p:nvSpPr>
          <p:cNvPr id="324" name="TextBox 323"/>
          <p:cNvSpPr txBox="1"/>
          <p:nvPr/>
        </p:nvSpPr>
        <p:spPr>
          <a:xfrm>
            <a:off x="2396078" y="9383970"/>
            <a:ext cx="445956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600" dirty="0"/>
              <a:t>100/100</a:t>
            </a:r>
          </a:p>
        </p:txBody>
      </p:sp>
      <p:sp>
        <p:nvSpPr>
          <p:cNvPr id="325" name="TextBox 324"/>
          <p:cNvSpPr txBox="1"/>
          <p:nvPr/>
        </p:nvSpPr>
        <p:spPr>
          <a:xfrm>
            <a:off x="2148247" y="9562351"/>
            <a:ext cx="36901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600" dirty="0"/>
              <a:t>99/95</a:t>
            </a:r>
          </a:p>
        </p:txBody>
      </p:sp>
      <p:sp>
        <p:nvSpPr>
          <p:cNvPr id="326" name="TextBox 325"/>
          <p:cNvSpPr txBox="1"/>
          <p:nvPr/>
        </p:nvSpPr>
        <p:spPr>
          <a:xfrm>
            <a:off x="407352" y="6758713"/>
            <a:ext cx="445956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600" dirty="0"/>
              <a:t>100/100</a:t>
            </a:r>
          </a:p>
        </p:txBody>
      </p:sp>
      <p:sp>
        <p:nvSpPr>
          <p:cNvPr id="327" name="TextBox 326"/>
          <p:cNvSpPr txBox="1"/>
          <p:nvPr/>
        </p:nvSpPr>
        <p:spPr>
          <a:xfrm>
            <a:off x="1648402" y="4657120"/>
            <a:ext cx="36901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600" dirty="0"/>
              <a:t>99/96</a:t>
            </a:r>
          </a:p>
        </p:txBody>
      </p:sp>
      <p:sp>
        <p:nvSpPr>
          <p:cNvPr id="328" name="TextBox 327"/>
          <p:cNvSpPr txBox="1"/>
          <p:nvPr/>
        </p:nvSpPr>
        <p:spPr>
          <a:xfrm>
            <a:off x="1844494" y="6594218"/>
            <a:ext cx="407484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600" dirty="0"/>
              <a:t>100/85</a:t>
            </a:r>
          </a:p>
        </p:txBody>
      </p:sp>
      <p:sp>
        <p:nvSpPr>
          <p:cNvPr id="310" name="Freeform 12"/>
          <p:cNvSpPr>
            <a:spLocks/>
          </p:cNvSpPr>
          <p:nvPr/>
        </p:nvSpPr>
        <p:spPr bwMode="auto">
          <a:xfrm>
            <a:off x="2165442" y="196851"/>
            <a:ext cx="149225" cy="1455738"/>
          </a:xfrm>
          <a:custGeom>
            <a:avLst/>
            <a:gdLst>
              <a:gd name="T0" fmla="*/ 0 w 94"/>
              <a:gd name="T1" fmla="*/ 917 h 917"/>
              <a:gd name="T2" fmla="*/ 0 w 94"/>
              <a:gd name="T3" fmla="*/ 0 h 917"/>
              <a:gd name="T4" fmla="*/ 94 w 94"/>
              <a:gd name="T5" fmla="*/ 0 h 9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4" h="917">
                <a:moveTo>
                  <a:pt x="0" y="917"/>
                </a:moveTo>
                <a:lnTo>
                  <a:pt x="0" y="0"/>
                </a:lnTo>
                <a:lnTo>
                  <a:pt x="94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311" name="Freeform 56"/>
          <p:cNvSpPr>
            <a:spLocks/>
          </p:cNvSpPr>
          <p:nvPr/>
        </p:nvSpPr>
        <p:spPr bwMode="auto">
          <a:xfrm>
            <a:off x="2167562" y="1273970"/>
            <a:ext cx="68400" cy="919163"/>
          </a:xfrm>
          <a:custGeom>
            <a:avLst/>
            <a:gdLst>
              <a:gd name="T0" fmla="*/ 0 w 46"/>
              <a:gd name="T1" fmla="*/ 579 h 579"/>
              <a:gd name="T2" fmla="*/ 0 w 46"/>
              <a:gd name="T3" fmla="*/ 0 h 579"/>
              <a:gd name="T4" fmla="*/ 46 w 46"/>
              <a:gd name="T5" fmla="*/ 0 h 5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6" h="579">
                <a:moveTo>
                  <a:pt x="0" y="579"/>
                </a:moveTo>
                <a:lnTo>
                  <a:pt x="0" y="0"/>
                </a:lnTo>
                <a:lnTo>
                  <a:pt x="46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312" name="Freeform 116"/>
          <p:cNvSpPr>
            <a:spLocks/>
          </p:cNvSpPr>
          <p:nvPr/>
        </p:nvSpPr>
        <p:spPr bwMode="auto">
          <a:xfrm>
            <a:off x="2090829" y="2974976"/>
            <a:ext cx="468313" cy="1304925"/>
          </a:xfrm>
          <a:custGeom>
            <a:avLst/>
            <a:gdLst>
              <a:gd name="T0" fmla="*/ 0 w 295"/>
              <a:gd name="T1" fmla="*/ 0 h 822"/>
              <a:gd name="T2" fmla="*/ 0 w 295"/>
              <a:gd name="T3" fmla="*/ 822 h 822"/>
              <a:gd name="T4" fmla="*/ 295 w 295"/>
              <a:gd name="T5" fmla="*/ 822 h 8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95" h="822">
                <a:moveTo>
                  <a:pt x="0" y="0"/>
                </a:moveTo>
                <a:lnTo>
                  <a:pt x="0" y="822"/>
                </a:lnTo>
                <a:lnTo>
                  <a:pt x="295" y="822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313" name="Freeform 119"/>
          <p:cNvSpPr>
            <a:spLocks/>
          </p:cNvSpPr>
          <p:nvPr/>
        </p:nvSpPr>
        <p:spPr bwMode="auto">
          <a:xfrm>
            <a:off x="2017804" y="4408489"/>
            <a:ext cx="469900" cy="1101725"/>
          </a:xfrm>
          <a:custGeom>
            <a:avLst/>
            <a:gdLst>
              <a:gd name="T0" fmla="*/ 0 w 296"/>
              <a:gd name="T1" fmla="*/ 694 h 694"/>
              <a:gd name="T2" fmla="*/ 0 w 296"/>
              <a:gd name="T3" fmla="*/ 0 h 694"/>
              <a:gd name="T4" fmla="*/ 296 w 296"/>
              <a:gd name="T5" fmla="*/ 0 h 6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96" h="694">
                <a:moveTo>
                  <a:pt x="0" y="694"/>
                </a:moveTo>
                <a:lnTo>
                  <a:pt x="0" y="0"/>
                </a:lnTo>
                <a:lnTo>
                  <a:pt x="296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329" name="Freeform 151"/>
          <p:cNvSpPr>
            <a:spLocks/>
          </p:cNvSpPr>
          <p:nvPr/>
        </p:nvSpPr>
        <p:spPr bwMode="auto">
          <a:xfrm>
            <a:off x="2469146" y="5140325"/>
            <a:ext cx="73025" cy="230188"/>
          </a:xfrm>
          <a:custGeom>
            <a:avLst/>
            <a:gdLst>
              <a:gd name="T0" fmla="*/ 0 w 46"/>
              <a:gd name="T1" fmla="*/ 145 h 145"/>
              <a:gd name="T2" fmla="*/ 0 w 46"/>
              <a:gd name="T3" fmla="*/ 0 h 145"/>
              <a:gd name="T4" fmla="*/ 46 w 46"/>
              <a:gd name="T5" fmla="*/ 0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6" h="145">
                <a:moveTo>
                  <a:pt x="0" y="145"/>
                </a:moveTo>
                <a:lnTo>
                  <a:pt x="0" y="0"/>
                </a:lnTo>
                <a:lnTo>
                  <a:pt x="46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330" name="Freeform 179"/>
          <p:cNvSpPr>
            <a:spLocks/>
          </p:cNvSpPr>
          <p:nvPr/>
        </p:nvSpPr>
        <p:spPr bwMode="auto">
          <a:xfrm>
            <a:off x="2169108" y="5892800"/>
            <a:ext cx="300038" cy="1336675"/>
          </a:xfrm>
          <a:custGeom>
            <a:avLst/>
            <a:gdLst>
              <a:gd name="T0" fmla="*/ 0 w 189"/>
              <a:gd name="T1" fmla="*/ 842 h 842"/>
              <a:gd name="T2" fmla="*/ 0 w 189"/>
              <a:gd name="T3" fmla="*/ 0 h 842"/>
              <a:gd name="T4" fmla="*/ 189 w 189"/>
              <a:gd name="T5" fmla="*/ 0 h 8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9" h="842">
                <a:moveTo>
                  <a:pt x="0" y="842"/>
                </a:moveTo>
                <a:lnTo>
                  <a:pt x="0" y="0"/>
                </a:lnTo>
                <a:lnTo>
                  <a:pt x="189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331" name="Freeform 237"/>
          <p:cNvSpPr>
            <a:spLocks/>
          </p:cNvSpPr>
          <p:nvPr/>
        </p:nvSpPr>
        <p:spPr bwMode="auto">
          <a:xfrm>
            <a:off x="776871" y="4799012"/>
            <a:ext cx="1239838" cy="2101850"/>
          </a:xfrm>
          <a:custGeom>
            <a:avLst/>
            <a:gdLst>
              <a:gd name="T0" fmla="*/ 0 w 781"/>
              <a:gd name="T1" fmla="*/ 1324 h 1324"/>
              <a:gd name="T2" fmla="*/ 0 w 781"/>
              <a:gd name="T3" fmla="*/ 0 h 1324"/>
              <a:gd name="T4" fmla="*/ 781 w 781"/>
              <a:gd name="T5" fmla="*/ 0 h 13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81" h="1324">
                <a:moveTo>
                  <a:pt x="0" y="1324"/>
                </a:moveTo>
                <a:lnTo>
                  <a:pt x="0" y="0"/>
                </a:lnTo>
                <a:lnTo>
                  <a:pt x="781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332" name="Freeform 127"/>
          <p:cNvSpPr>
            <a:spLocks/>
          </p:cNvSpPr>
          <p:nvPr/>
        </p:nvSpPr>
        <p:spPr bwMode="auto">
          <a:xfrm>
            <a:off x="2169108" y="4585331"/>
            <a:ext cx="149225" cy="2036763"/>
          </a:xfrm>
          <a:custGeom>
            <a:avLst/>
            <a:gdLst>
              <a:gd name="T0" fmla="*/ 0 w 94"/>
              <a:gd name="T1" fmla="*/ 1283 h 1283"/>
              <a:gd name="T2" fmla="*/ 0 w 94"/>
              <a:gd name="T3" fmla="*/ 0 h 1283"/>
              <a:gd name="T4" fmla="*/ 94 w 94"/>
              <a:gd name="T5" fmla="*/ 0 h 1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4" h="1283">
                <a:moveTo>
                  <a:pt x="0" y="1283"/>
                </a:moveTo>
                <a:lnTo>
                  <a:pt x="0" y="0"/>
                </a:lnTo>
                <a:lnTo>
                  <a:pt x="94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333" name="Freeform 249"/>
          <p:cNvSpPr>
            <a:spLocks/>
          </p:cNvSpPr>
          <p:nvPr/>
        </p:nvSpPr>
        <p:spPr bwMode="auto">
          <a:xfrm>
            <a:off x="309653" y="6903244"/>
            <a:ext cx="468313" cy="1241425"/>
          </a:xfrm>
          <a:custGeom>
            <a:avLst/>
            <a:gdLst>
              <a:gd name="T0" fmla="*/ 0 w 295"/>
              <a:gd name="T1" fmla="*/ 782 h 782"/>
              <a:gd name="T2" fmla="*/ 0 w 295"/>
              <a:gd name="T3" fmla="*/ 0 h 782"/>
              <a:gd name="T4" fmla="*/ 295 w 295"/>
              <a:gd name="T5" fmla="*/ 0 h 7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95" h="782">
                <a:moveTo>
                  <a:pt x="0" y="782"/>
                </a:moveTo>
                <a:lnTo>
                  <a:pt x="0" y="0"/>
                </a:lnTo>
                <a:lnTo>
                  <a:pt x="295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334" name="Freeform 201"/>
          <p:cNvSpPr>
            <a:spLocks/>
          </p:cNvSpPr>
          <p:nvPr/>
        </p:nvSpPr>
        <p:spPr bwMode="auto">
          <a:xfrm>
            <a:off x="2169501" y="7523736"/>
            <a:ext cx="73025" cy="639763"/>
          </a:xfrm>
          <a:custGeom>
            <a:avLst/>
            <a:gdLst>
              <a:gd name="T0" fmla="*/ 0 w 46"/>
              <a:gd name="T1" fmla="*/ 403 h 403"/>
              <a:gd name="T2" fmla="*/ 0 w 46"/>
              <a:gd name="T3" fmla="*/ 0 h 403"/>
              <a:gd name="T4" fmla="*/ 46 w 46"/>
              <a:gd name="T5" fmla="*/ 0 h 4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6" h="403">
                <a:moveTo>
                  <a:pt x="0" y="403"/>
                </a:moveTo>
                <a:lnTo>
                  <a:pt x="0" y="0"/>
                </a:lnTo>
                <a:lnTo>
                  <a:pt x="46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335" name="Freeform 242"/>
          <p:cNvSpPr>
            <a:spLocks/>
          </p:cNvSpPr>
          <p:nvPr/>
        </p:nvSpPr>
        <p:spPr bwMode="auto">
          <a:xfrm>
            <a:off x="1417280" y="8928100"/>
            <a:ext cx="147638" cy="80963"/>
          </a:xfrm>
          <a:custGeom>
            <a:avLst/>
            <a:gdLst>
              <a:gd name="T0" fmla="*/ 0 w 93"/>
              <a:gd name="T1" fmla="*/ 51 h 51"/>
              <a:gd name="T2" fmla="*/ 0 w 93"/>
              <a:gd name="T3" fmla="*/ 0 h 51"/>
              <a:gd name="T4" fmla="*/ 93 w 93"/>
              <a:gd name="T5" fmla="*/ 0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3" h="51">
                <a:moveTo>
                  <a:pt x="0" y="51"/>
                </a:moveTo>
                <a:lnTo>
                  <a:pt x="0" y="0"/>
                </a:lnTo>
                <a:lnTo>
                  <a:pt x="93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336" name="Freeform 247"/>
          <p:cNvSpPr>
            <a:spLocks/>
          </p:cNvSpPr>
          <p:nvPr/>
        </p:nvSpPr>
        <p:spPr bwMode="auto">
          <a:xfrm>
            <a:off x="1417280" y="9016978"/>
            <a:ext cx="3489325" cy="80963"/>
          </a:xfrm>
          <a:custGeom>
            <a:avLst/>
            <a:gdLst>
              <a:gd name="T0" fmla="*/ 0 w 2198"/>
              <a:gd name="T1" fmla="*/ 0 h 51"/>
              <a:gd name="T2" fmla="*/ 0 w 2198"/>
              <a:gd name="T3" fmla="*/ 51 h 51"/>
              <a:gd name="T4" fmla="*/ 2198 w 2198"/>
              <a:gd name="T5" fmla="*/ 51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98" h="51">
                <a:moveTo>
                  <a:pt x="0" y="0"/>
                </a:moveTo>
                <a:lnTo>
                  <a:pt x="0" y="51"/>
                </a:lnTo>
                <a:lnTo>
                  <a:pt x="2198" y="51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337" name="Freeform 248"/>
          <p:cNvSpPr>
            <a:spLocks/>
          </p:cNvSpPr>
          <p:nvPr/>
        </p:nvSpPr>
        <p:spPr bwMode="auto">
          <a:xfrm>
            <a:off x="777518" y="6910366"/>
            <a:ext cx="639763" cy="2100263"/>
          </a:xfrm>
          <a:custGeom>
            <a:avLst/>
            <a:gdLst>
              <a:gd name="T0" fmla="*/ 0 w 403"/>
              <a:gd name="T1" fmla="*/ 0 h 1323"/>
              <a:gd name="T2" fmla="*/ 0 w 403"/>
              <a:gd name="T3" fmla="*/ 1323 h 1323"/>
              <a:gd name="T4" fmla="*/ 403 w 403"/>
              <a:gd name="T5" fmla="*/ 1323 h 1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03" h="1323">
                <a:moveTo>
                  <a:pt x="0" y="0"/>
                </a:moveTo>
                <a:lnTo>
                  <a:pt x="0" y="1323"/>
                </a:lnTo>
                <a:lnTo>
                  <a:pt x="403" y="1323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338" name="Freeform 254"/>
          <p:cNvSpPr>
            <a:spLocks/>
          </p:cNvSpPr>
          <p:nvPr/>
        </p:nvSpPr>
        <p:spPr bwMode="auto">
          <a:xfrm>
            <a:off x="1137880" y="9269391"/>
            <a:ext cx="469900" cy="122238"/>
          </a:xfrm>
          <a:custGeom>
            <a:avLst/>
            <a:gdLst>
              <a:gd name="T0" fmla="*/ 0 w 296"/>
              <a:gd name="T1" fmla="*/ 77 h 77"/>
              <a:gd name="T2" fmla="*/ 0 w 296"/>
              <a:gd name="T3" fmla="*/ 0 h 77"/>
              <a:gd name="T4" fmla="*/ 296 w 296"/>
              <a:gd name="T5" fmla="*/ 0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96" h="77">
                <a:moveTo>
                  <a:pt x="0" y="77"/>
                </a:moveTo>
                <a:lnTo>
                  <a:pt x="0" y="0"/>
                </a:lnTo>
                <a:lnTo>
                  <a:pt x="296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339" name="Freeform 259"/>
          <p:cNvSpPr>
            <a:spLocks/>
          </p:cNvSpPr>
          <p:nvPr/>
        </p:nvSpPr>
        <p:spPr bwMode="auto">
          <a:xfrm>
            <a:off x="2029282" y="9437644"/>
            <a:ext cx="741363" cy="80963"/>
          </a:xfrm>
          <a:custGeom>
            <a:avLst/>
            <a:gdLst>
              <a:gd name="T0" fmla="*/ 0 w 467"/>
              <a:gd name="T1" fmla="*/ 51 h 51"/>
              <a:gd name="T2" fmla="*/ 0 w 467"/>
              <a:gd name="T3" fmla="*/ 0 h 51"/>
              <a:gd name="T4" fmla="*/ 467 w 467"/>
              <a:gd name="T5" fmla="*/ 0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67" h="51">
                <a:moveTo>
                  <a:pt x="0" y="51"/>
                </a:moveTo>
                <a:lnTo>
                  <a:pt x="0" y="0"/>
                </a:lnTo>
                <a:lnTo>
                  <a:pt x="467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sp>
        <p:nvSpPr>
          <p:cNvPr id="340" name="Freeform 264"/>
          <p:cNvSpPr>
            <a:spLocks/>
          </p:cNvSpPr>
          <p:nvPr/>
        </p:nvSpPr>
        <p:spPr bwMode="auto">
          <a:xfrm>
            <a:off x="2028468" y="9533732"/>
            <a:ext cx="415925" cy="80963"/>
          </a:xfrm>
          <a:custGeom>
            <a:avLst/>
            <a:gdLst>
              <a:gd name="T0" fmla="*/ 0 w 262"/>
              <a:gd name="T1" fmla="*/ 0 h 51"/>
              <a:gd name="T2" fmla="*/ 0 w 262"/>
              <a:gd name="T3" fmla="*/ 51 h 51"/>
              <a:gd name="T4" fmla="*/ 262 w 262"/>
              <a:gd name="T5" fmla="*/ 51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62" h="51">
                <a:moveTo>
                  <a:pt x="0" y="0"/>
                </a:moveTo>
                <a:lnTo>
                  <a:pt x="0" y="51"/>
                </a:lnTo>
                <a:lnTo>
                  <a:pt x="262" y="51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/>
          </a:p>
        </p:txBody>
      </p:sp>
      <p:cxnSp>
        <p:nvCxnSpPr>
          <p:cNvPr id="343" name="Straight Connector 342"/>
          <p:cNvCxnSpPr/>
          <p:nvPr/>
        </p:nvCxnSpPr>
        <p:spPr>
          <a:xfrm flipH="1" flipV="1">
            <a:off x="6465411" y="-3414"/>
            <a:ext cx="9653" cy="889200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6" name="TextBox 345"/>
          <p:cNvSpPr txBox="1"/>
          <p:nvPr/>
        </p:nvSpPr>
        <p:spPr>
          <a:xfrm>
            <a:off x="6393642" y="-56669"/>
            <a:ext cx="545342" cy="84484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050" b="1" dirty="0"/>
              <a:t>CLADE</a:t>
            </a:r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r>
              <a:rPr lang="en-ZA" sz="1050" b="1" dirty="0"/>
              <a:t>1</a:t>
            </a:r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endParaRPr lang="en-ZA" sz="1400" b="1" dirty="0"/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r>
              <a:rPr lang="en-ZA" sz="1050" b="1" dirty="0"/>
              <a:t>2</a:t>
            </a:r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endParaRPr lang="en-ZA" sz="1200" b="1" dirty="0"/>
          </a:p>
          <a:p>
            <a:endParaRPr lang="en-ZA" sz="600" b="1" dirty="0"/>
          </a:p>
          <a:p>
            <a:r>
              <a:rPr lang="en-ZA" sz="1050" b="1" dirty="0"/>
              <a:t>4</a:t>
            </a:r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r>
              <a:rPr lang="en-ZA" sz="1050" b="1" dirty="0"/>
              <a:t>7</a:t>
            </a:r>
          </a:p>
          <a:p>
            <a:endParaRPr lang="en-ZA" sz="1000" b="1" dirty="0"/>
          </a:p>
          <a:p>
            <a:endParaRPr lang="en-ZA" sz="1050" b="1" dirty="0"/>
          </a:p>
          <a:p>
            <a:endParaRPr lang="en-ZA" sz="600" b="1" dirty="0"/>
          </a:p>
          <a:p>
            <a:endParaRPr lang="en-ZA" sz="600" b="1" dirty="0"/>
          </a:p>
          <a:p>
            <a:endParaRPr lang="en-ZA" sz="600" b="1" dirty="0"/>
          </a:p>
          <a:p>
            <a:endParaRPr lang="en-ZA" sz="600" b="1" dirty="0"/>
          </a:p>
          <a:p>
            <a:endParaRPr lang="en-ZA" sz="600" b="1" dirty="0"/>
          </a:p>
          <a:p>
            <a:endParaRPr lang="en-ZA" sz="600" b="1" dirty="0"/>
          </a:p>
          <a:p>
            <a:endParaRPr lang="en-ZA" sz="600" b="1" dirty="0"/>
          </a:p>
          <a:p>
            <a:endParaRPr lang="en-ZA" sz="600" b="1" dirty="0"/>
          </a:p>
          <a:p>
            <a:endParaRPr lang="en-ZA" sz="500" b="1" dirty="0"/>
          </a:p>
          <a:p>
            <a:r>
              <a:rPr lang="en-ZA" sz="1050" b="1" dirty="0"/>
              <a:t>6</a:t>
            </a:r>
          </a:p>
          <a:p>
            <a:endParaRPr lang="en-ZA" sz="1050" b="1" dirty="0"/>
          </a:p>
          <a:p>
            <a:endParaRPr lang="en-ZA" sz="1400" b="1" dirty="0"/>
          </a:p>
          <a:p>
            <a:r>
              <a:rPr lang="en-ZA" sz="1050" b="1" dirty="0"/>
              <a:t>5</a:t>
            </a:r>
          </a:p>
          <a:p>
            <a:endParaRPr lang="en-ZA" sz="1050" b="1" dirty="0"/>
          </a:p>
          <a:p>
            <a:endParaRPr lang="en-ZA" sz="1050" b="1" dirty="0"/>
          </a:p>
          <a:p>
            <a:endParaRPr lang="en-ZA" b="1" dirty="0"/>
          </a:p>
          <a:p>
            <a:r>
              <a:rPr lang="en-ZA" sz="1050" b="1" dirty="0"/>
              <a:t>3</a:t>
            </a:r>
          </a:p>
        </p:txBody>
      </p:sp>
      <p:sp>
        <p:nvSpPr>
          <p:cNvPr id="309" name="TextBox 308"/>
          <p:cNvSpPr txBox="1"/>
          <p:nvPr/>
        </p:nvSpPr>
        <p:spPr>
          <a:xfrm>
            <a:off x="5143404" y="-16161"/>
            <a:ext cx="11132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400" i="1" dirty="0"/>
              <a:t>L. brevispora</a:t>
            </a:r>
          </a:p>
        </p:txBody>
      </p:sp>
      <p:sp>
        <p:nvSpPr>
          <p:cNvPr id="344" name="TextBox 343"/>
          <p:cNvSpPr txBox="1"/>
          <p:nvPr/>
        </p:nvSpPr>
        <p:spPr>
          <a:xfrm>
            <a:off x="5143404" y="2086561"/>
            <a:ext cx="6158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400" i="1" dirty="0"/>
              <a:t>L. jani</a:t>
            </a:r>
          </a:p>
        </p:txBody>
      </p:sp>
      <p:sp>
        <p:nvSpPr>
          <p:cNvPr id="345" name="TextBox 344"/>
          <p:cNvSpPr txBox="1"/>
          <p:nvPr/>
        </p:nvSpPr>
        <p:spPr>
          <a:xfrm>
            <a:off x="5113507" y="7710386"/>
            <a:ext cx="12827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400" i="1" dirty="0"/>
              <a:t>L. </a:t>
            </a:r>
            <a:r>
              <a:rPr lang="en-ZA" sz="1400" i="1" dirty="0" err="1"/>
              <a:t>pharomachri</a:t>
            </a:r>
            <a:endParaRPr lang="en-ZA" sz="1400" i="1" dirty="0"/>
          </a:p>
        </p:txBody>
      </p:sp>
      <p:sp>
        <p:nvSpPr>
          <p:cNvPr id="347" name="TextBox 346"/>
          <p:cNvSpPr txBox="1"/>
          <p:nvPr/>
        </p:nvSpPr>
        <p:spPr>
          <a:xfrm>
            <a:off x="5143404" y="4421087"/>
            <a:ext cx="12551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400" i="1" dirty="0"/>
              <a:t>L. tecunumanii</a:t>
            </a:r>
          </a:p>
        </p:txBody>
      </p:sp>
      <p:sp>
        <p:nvSpPr>
          <p:cNvPr id="348" name="TextBox 347"/>
          <p:cNvSpPr txBox="1"/>
          <p:nvPr/>
        </p:nvSpPr>
        <p:spPr>
          <a:xfrm>
            <a:off x="5143404" y="6654074"/>
            <a:ext cx="10021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400" i="1" dirty="0"/>
              <a:t>L. variabilis</a:t>
            </a:r>
          </a:p>
        </p:txBody>
      </p:sp>
      <p:sp>
        <p:nvSpPr>
          <p:cNvPr id="349" name="TextBox 348"/>
          <p:cNvSpPr txBox="1"/>
          <p:nvPr/>
        </p:nvSpPr>
        <p:spPr>
          <a:xfrm>
            <a:off x="5134858" y="7178774"/>
            <a:ext cx="8548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400" i="1" dirty="0"/>
              <a:t>L. acicola</a:t>
            </a:r>
          </a:p>
        </p:txBody>
      </p:sp>
      <p:sp>
        <p:nvSpPr>
          <p:cNvPr id="350" name="TextBox 349"/>
          <p:cNvSpPr txBox="1"/>
          <p:nvPr/>
        </p:nvSpPr>
        <p:spPr>
          <a:xfrm>
            <a:off x="5143404" y="4666564"/>
            <a:ext cx="14058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400" i="1" dirty="0"/>
              <a:t>L. guatemalensis</a:t>
            </a:r>
          </a:p>
        </p:txBody>
      </p:sp>
      <p:sp>
        <p:nvSpPr>
          <p:cNvPr id="351" name="TextBox 350"/>
          <p:cNvSpPr txBox="1"/>
          <p:nvPr/>
        </p:nvSpPr>
        <p:spPr>
          <a:xfrm>
            <a:off x="5143404" y="4109484"/>
            <a:ext cx="1114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400" i="1" dirty="0"/>
              <a:t>L. longispora</a:t>
            </a:r>
          </a:p>
        </p:txBody>
      </p:sp>
      <p:sp>
        <p:nvSpPr>
          <p:cNvPr id="352" name="TextBox 351"/>
          <p:cNvSpPr txBox="1"/>
          <p:nvPr/>
        </p:nvSpPr>
        <p:spPr>
          <a:xfrm>
            <a:off x="5137301" y="4231733"/>
            <a:ext cx="11560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400" i="1" dirty="0"/>
              <a:t>L. gloeospora</a:t>
            </a:r>
          </a:p>
        </p:txBody>
      </p:sp>
    </p:spTree>
    <p:extLst>
      <p:ext uri="{BB962C8B-B14F-4D97-AF65-F5344CB8AC3E}">
        <p14:creationId xmlns:p14="http://schemas.microsoft.com/office/powerpoint/2010/main" val="11341026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12261</TotalTime>
  <Words>814</Words>
  <Application>Microsoft Office PowerPoint</Application>
  <PresentationFormat>A4 Paper (210x297 mm)</PresentationFormat>
  <Paragraphs>193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Mrs. HJ Jansen van Vuuren</cp:lastModifiedBy>
  <cp:revision>128</cp:revision>
  <dcterms:created xsi:type="dcterms:W3CDTF">2018-08-08T17:33:59Z</dcterms:created>
  <dcterms:modified xsi:type="dcterms:W3CDTF">2020-02-07T12:13:30Z</dcterms:modified>
</cp:coreProperties>
</file>