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57" r:id="rId3"/>
    <p:sldId id="258" r:id="rId4"/>
    <p:sldId id="259" r:id="rId5"/>
    <p:sldId id="256" r:id="rId6"/>
    <p:sldId id="261" r:id="rId7"/>
    <p:sldId id="263" r:id="rId8"/>
    <p:sldId id="266" r:id="rId9"/>
    <p:sldId id="262" r:id="rId10"/>
    <p:sldId id="265" r:id="rId11"/>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4F4D"/>
    <a:srgbClr val="8EB4E3"/>
    <a:srgbClr val="07813B"/>
    <a:srgbClr val="17375E"/>
    <a:srgbClr val="61DCFF"/>
    <a:srgbClr val="FF0000"/>
    <a:srgbClr val="FFC000"/>
    <a:srgbClr val="AEEDFE"/>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61"/>
    <p:restoredTop sz="94660"/>
  </p:normalViewPr>
  <p:slideViewPr>
    <p:cSldViewPr>
      <p:cViewPr varScale="1">
        <p:scale>
          <a:sx n="55" d="100"/>
          <a:sy n="55" d="100"/>
        </p:scale>
        <p:origin x="2472" y="7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4133432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2654636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257176"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2975628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3955194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436693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2628901"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4046149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2248419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2296946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1262411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64067"/>
            <a:ext cx="2256235" cy="154940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3223340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006692-9509-4150-A761-A45B06AE7041}" type="datetimeFigureOut">
              <a:rPr lang="en-GB" smtClean="0"/>
              <a:t>08/10/2020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3DA6AB4-A175-4C16-8AF6-82FD9B7D478B}" type="slidenum">
              <a:rPr lang="en-GB" smtClean="0"/>
              <a:t>‹#›</a:t>
            </a:fld>
            <a:endParaRPr lang="en-GB" dirty="0"/>
          </a:p>
        </p:txBody>
      </p:sp>
    </p:spTree>
    <p:extLst>
      <p:ext uri="{BB962C8B-B14F-4D97-AF65-F5344CB8AC3E}">
        <p14:creationId xmlns:p14="http://schemas.microsoft.com/office/powerpoint/2010/main" val="2151180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5006692-9509-4150-A761-A45B06AE7041}" type="datetimeFigureOut">
              <a:rPr lang="en-GB" smtClean="0"/>
              <a:t>08/10/2020</a:t>
            </a:fld>
            <a:endParaRPr lang="en-GB" dirty="0"/>
          </a:p>
        </p:txBody>
      </p:sp>
      <p:sp>
        <p:nvSpPr>
          <p:cNvPr id="5" name="Footer Placeholder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3DA6AB4-A175-4C16-8AF6-82FD9B7D478B}" type="slidenum">
              <a:rPr lang="en-GB" smtClean="0"/>
              <a:t>‹#›</a:t>
            </a:fld>
            <a:endParaRPr lang="en-GB" dirty="0"/>
          </a:p>
        </p:txBody>
      </p:sp>
    </p:spTree>
    <p:extLst>
      <p:ext uri="{BB962C8B-B14F-4D97-AF65-F5344CB8AC3E}">
        <p14:creationId xmlns:p14="http://schemas.microsoft.com/office/powerpoint/2010/main" val="26054045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5.tiff"/><Relationship Id="rId5" Type="http://schemas.microsoft.com/office/2007/relationships/hdphoto" Target="../media/hdphoto2.wdp"/><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17E062-C0DF-DE43-993D-0B36EF0E4CE3}"/>
              </a:ext>
            </a:extLst>
          </p:cNvPr>
          <p:cNvSpPr txBox="1"/>
          <p:nvPr/>
        </p:nvSpPr>
        <p:spPr>
          <a:xfrm>
            <a:off x="172052" y="107504"/>
            <a:ext cx="6545294" cy="837409"/>
          </a:xfrm>
          <a:prstGeom prst="rect">
            <a:avLst/>
          </a:prstGeom>
          <a:noFill/>
        </p:spPr>
        <p:txBody>
          <a:bodyPr wrap="square" rtlCol="0">
            <a:spAutoFit/>
          </a:bodyPr>
          <a:lstStyle/>
          <a:p>
            <a:pPr algn="ctr">
              <a:lnSpc>
                <a:spcPct val="150000"/>
              </a:lnSpc>
            </a:pPr>
            <a:r>
              <a:rPr lang="en-GB" sz="3600" b="1" dirty="0"/>
              <a:t>APPENDIX A</a:t>
            </a:r>
            <a:endParaRPr lang="en-GB" sz="3600" dirty="0"/>
          </a:p>
        </p:txBody>
      </p:sp>
      <p:sp>
        <p:nvSpPr>
          <p:cNvPr id="3" name="TextBox 2">
            <a:extLst>
              <a:ext uri="{FF2B5EF4-FFF2-40B4-BE49-F238E27FC236}">
                <a16:creationId xmlns:a16="http://schemas.microsoft.com/office/drawing/2014/main" id="{BB14E90C-1336-FF4F-AD33-7DB04611CD1F}"/>
              </a:ext>
            </a:extLst>
          </p:cNvPr>
          <p:cNvSpPr txBox="1"/>
          <p:nvPr/>
        </p:nvSpPr>
        <p:spPr>
          <a:xfrm>
            <a:off x="172052" y="952941"/>
            <a:ext cx="6545294" cy="464871"/>
          </a:xfrm>
          <a:prstGeom prst="rect">
            <a:avLst/>
          </a:prstGeom>
          <a:noFill/>
        </p:spPr>
        <p:txBody>
          <a:bodyPr wrap="square" rtlCol="0">
            <a:spAutoFit/>
          </a:bodyPr>
          <a:lstStyle/>
          <a:p>
            <a:pPr algn="ctr">
              <a:lnSpc>
                <a:spcPct val="150000"/>
              </a:lnSpc>
            </a:pPr>
            <a:r>
              <a:rPr lang="en-GB" b="1" dirty="0"/>
              <a:t>SUPPLEMENTARY FIGURES</a:t>
            </a:r>
            <a:endParaRPr lang="en-GB" dirty="0"/>
          </a:p>
        </p:txBody>
      </p:sp>
    </p:spTree>
    <p:extLst>
      <p:ext uri="{BB962C8B-B14F-4D97-AF65-F5344CB8AC3E}">
        <p14:creationId xmlns:p14="http://schemas.microsoft.com/office/powerpoint/2010/main" val="3154603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678E43B-6ECE-5A46-80E2-4E25C664A9AF}"/>
              </a:ext>
            </a:extLst>
          </p:cNvPr>
          <p:cNvSpPr txBox="1"/>
          <p:nvPr/>
        </p:nvSpPr>
        <p:spPr>
          <a:xfrm>
            <a:off x="62795" y="3536763"/>
            <a:ext cx="6678574" cy="1720086"/>
          </a:xfrm>
          <a:prstGeom prst="rect">
            <a:avLst/>
          </a:prstGeom>
          <a:noFill/>
        </p:spPr>
        <p:txBody>
          <a:bodyPr wrap="square" rtlCol="0">
            <a:spAutoFit/>
          </a:bodyPr>
          <a:lstStyle/>
          <a:p>
            <a:pPr algn="just">
              <a:lnSpc>
                <a:spcPct val="150000"/>
              </a:lnSpc>
            </a:pPr>
            <a:r>
              <a:rPr lang="en-GB" sz="1200" b="1" dirty="0">
                <a:latin typeface="Arial" panose="020B0604020202020204" pitchFamily="34" charset="0"/>
                <a:cs typeface="Arial" panose="020B0604020202020204" pitchFamily="34" charset="0"/>
              </a:rPr>
              <a:t>Fig. A.9: A schematic illustrating the sexual development of </a:t>
            </a:r>
            <a:r>
              <a:rPr lang="en-GB" sz="1200" b="1" i="1" dirty="0">
                <a:latin typeface="Arial" panose="020B0604020202020204" pitchFamily="34" charset="0"/>
                <a:cs typeface="Arial" panose="020B0604020202020204" pitchFamily="34" charset="0"/>
              </a:rPr>
              <a:t>Huntiella</a:t>
            </a:r>
            <a:r>
              <a:rPr lang="en-GB" sz="1200" b="1" dirty="0">
                <a:latin typeface="Arial" panose="020B0604020202020204" pitchFamily="34" charset="0"/>
                <a:cs typeface="Arial" panose="020B0604020202020204" pitchFamily="34" charset="0"/>
              </a:rPr>
              <a:t> species.</a:t>
            </a:r>
            <a:r>
              <a:rPr lang="en-GB" sz="1200" dirty="0">
                <a:latin typeface="Arial" panose="020B0604020202020204" pitchFamily="34" charset="0"/>
                <a:cs typeface="Arial" panose="020B0604020202020204" pitchFamily="34" charset="0"/>
              </a:rPr>
              <a:t> </a:t>
            </a:r>
            <a:r>
              <a:rPr lang="en-GB" sz="1200" b="1" dirty="0">
                <a:latin typeface="Arial" panose="020B0604020202020204" pitchFamily="34" charset="0"/>
                <a:cs typeface="Arial" panose="020B0604020202020204" pitchFamily="34" charset="0"/>
              </a:rPr>
              <a:t>A)</a:t>
            </a:r>
            <a:r>
              <a:rPr lang="en-GB" sz="1200" dirty="0">
                <a:latin typeface="Arial" panose="020B0604020202020204" pitchFamily="34" charset="0"/>
                <a:cs typeface="Arial" panose="020B0604020202020204" pitchFamily="34" charset="0"/>
              </a:rPr>
              <a:t> Sexual reproduction begins with the production of the production of light-coloured, round protoascomata. </a:t>
            </a:r>
            <a:r>
              <a:rPr lang="en-US" sz="1200" dirty="0">
                <a:latin typeface="Arial" panose="020B0604020202020204" pitchFamily="34" charset="0"/>
                <a:ea typeface="Calibri" panose="020F0502020204030204" pitchFamily="34" charset="0"/>
                <a:cs typeface="Arial" panose="020B0604020202020204" pitchFamily="34" charset="0"/>
              </a:rPr>
              <a:t>This is followed by </a:t>
            </a:r>
            <a:r>
              <a:rPr lang="en-US" sz="1200" b="1" dirty="0">
                <a:latin typeface="Arial" panose="020B0604020202020204" pitchFamily="34" charset="0"/>
                <a:ea typeface="Calibri" panose="020F0502020204030204" pitchFamily="34" charset="0"/>
                <a:cs typeface="Arial" panose="020B0604020202020204" pitchFamily="34" charset="0"/>
              </a:rPr>
              <a:t>B)</a:t>
            </a:r>
            <a:r>
              <a:rPr lang="en-US" sz="1200" dirty="0">
                <a:latin typeface="Arial" panose="020B0604020202020204" pitchFamily="34" charset="0"/>
                <a:ea typeface="Calibri" panose="020F0502020204030204" pitchFamily="34" charset="0"/>
                <a:cs typeface="Arial" panose="020B0604020202020204" pitchFamily="34" charset="0"/>
              </a:rPr>
              <a:t> the emergence of a dark, beak-like structure from the young ascomatal base, which develops into </a:t>
            </a:r>
            <a:r>
              <a:rPr lang="en-US" sz="1200" b="1" dirty="0">
                <a:latin typeface="Arial" panose="020B0604020202020204" pitchFamily="34" charset="0"/>
                <a:ea typeface="Calibri" panose="020F0502020204030204" pitchFamily="34" charset="0"/>
                <a:cs typeface="Arial" panose="020B0604020202020204" pitchFamily="34" charset="0"/>
              </a:rPr>
              <a:t>C)</a:t>
            </a:r>
            <a:r>
              <a:rPr lang="en-US" sz="1200" dirty="0">
                <a:latin typeface="Arial" panose="020B0604020202020204" pitchFamily="34" charset="0"/>
                <a:ea typeface="Calibri" panose="020F0502020204030204" pitchFamily="34" charset="0"/>
                <a:cs typeface="Arial" panose="020B0604020202020204" pitchFamily="34" charset="0"/>
              </a:rPr>
              <a:t> an extended neck. </a:t>
            </a:r>
            <a:r>
              <a:rPr lang="en-US" sz="1200" b="1" dirty="0">
                <a:latin typeface="Arial" panose="020B0604020202020204" pitchFamily="34" charset="0"/>
                <a:ea typeface="Calibri" panose="020F0502020204030204" pitchFamily="34" charset="0"/>
                <a:cs typeface="Arial" panose="020B0604020202020204" pitchFamily="34" charset="0"/>
              </a:rPr>
              <a:t>D)</a:t>
            </a:r>
            <a:r>
              <a:rPr lang="en-US" sz="1200" dirty="0">
                <a:latin typeface="Arial" panose="020B0604020202020204" pitchFamily="34" charset="0"/>
                <a:ea typeface="Calibri" panose="020F0502020204030204" pitchFamily="34" charset="0"/>
                <a:cs typeface="Arial" panose="020B0604020202020204" pitchFamily="34" charset="0"/>
              </a:rPr>
              <a:t> During this process, the ascomatal base also darkens. </a:t>
            </a:r>
            <a:r>
              <a:rPr lang="en-US" sz="1200" b="1" dirty="0">
                <a:latin typeface="Arial" panose="020B0604020202020204" pitchFamily="34" charset="0"/>
                <a:ea typeface="Calibri" panose="020F0502020204030204" pitchFamily="34" charset="0"/>
                <a:cs typeface="Arial" panose="020B0604020202020204" pitchFamily="34" charset="0"/>
              </a:rPr>
              <a:t>E)</a:t>
            </a:r>
            <a:r>
              <a:rPr lang="en-US" sz="1200" dirty="0">
                <a:latin typeface="Arial" panose="020B0604020202020204" pitchFamily="34" charset="0"/>
                <a:ea typeface="Calibri" panose="020F0502020204030204" pitchFamily="34" charset="0"/>
                <a:cs typeface="Arial" panose="020B0604020202020204" pitchFamily="34" charset="0"/>
              </a:rPr>
              <a:t> Once mature, </a:t>
            </a:r>
            <a:r>
              <a:rPr lang="en-US" sz="1200" b="1" dirty="0">
                <a:latin typeface="Arial" panose="020B0604020202020204" pitchFamily="34" charset="0"/>
                <a:ea typeface="Calibri" panose="020F0502020204030204" pitchFamily="34" charset="0"/>
                <a:cs typeface="Arial" panose="020B0604020202020204" pitchFamily="34" charset="0"/>
              </a:rPr>
              <a:t>F)</a:t>
            </a:r>
            <a:r>
              <a:rPr lang="en-US" sz="1200" dirty="0">
                <a:latin typeface="Arial" panose="020B0604020202020204" pitchFamily="34" charset="0"/>
                <a:ea typeface="Calibri" panose="020F0502020204030204" pitchFamily="34" charset="0"/>
                <a:cs typeface="Arial" panose="020B0604020202020204" pitchFamily="34" charset="0"/>
              </a:rPr>
              <a:t> a sticky mass of ascospores is exuded from the tip of the neck. </a:t>
            </a:r>
            <a:endParaRPr lang="en-GB" sz="1200" dirty="0">
              <a:latin typeface="Arial" panose="020B0604020202020204" pitchFamily="34" charset="0"/>
              <a:cs typeface="Arial" panose="020B0604020202020204" pitchFamily="34" charset="0"/>
            </a:endParaRPr>
          </a:p>
        </p:txBody>
      </p:sp>
      <p:grpSp>
        <p:nvGrpSpPr>
          <p:cNvPr id="29" name="Group 28">
            <a:extLst>
              <a:ext uri="{FF2B5EF4-FFF2-40B4-BE49-F238E27FC236}">
                <a16:creationId xmlns:a16="http://schemas.microsoft.com/office/drawing/2014/main" id="{F654FBE7-381F-C74A-AE53-F24DA13A39A5}"/>
              </a:ext>
            </a:extLst>
          </p:cNvPr>
          <p:cNvGrpSpPr/>
          <p:nvPr/>
        </p:nvGrpSpPr>
        <p:grpSpPr>
          <a:xfrm>
            <a:off x="5598821" y="251520"/>
            <a:ext cx="1051006" cy="2799390"/>
            <a:chOff x="2948866" y="2008619"/>
            <a:chExt cx="914400" cy="2314201"/>
          </a:xfrm>
        </p:grpSpPr>
        <p:sp>
          <p:nvSpPr>
            <p:cNvPr id="30" name="Freeform 29">
              <a:extLst>
                <a:ext uri="{FF2B5EF4-FFF2-40B4-BE49-F238E27FC236}">
                  <a16:creationId xmlns:a16="http://schemas.microsoft.com/office/drawing/2014/main" id="{120A2405-B367-214B-B5D6-C51082562339}"/>
                </a:ext>
              </a:extLst>
            </p:cNvPr>
            <p:cNvSpPr/>
            <p:nvPr/>
          </p:nvSpPr>
          <p:spPr>
            <a:xfrm>
              <a:off x="3148971" y="2117969"/>
              <a:ext cx="285311" cy="1445623"/>
            </a:xfrm>
            <a:custGeom>
              <a:avLst/>
              <a:gdLst>
                <a:gd name="connsiteX0" fmla="*/ 0 w 285311"/>
                <a:gd name="connsiteY0" fmla="*/ 0 h 1445623"/>
                <a:gd name="connsiteX1" fmla="*/ 195209 w 285311"/>
                <a:gd name="connsiteY1" fmla="*/ 462337 h 1445623"/>
                <a:gd name="connsiteX2" fmla="*/ 277403 w 285311"/>
                <a:gd name="connsiteY2" fmla="*/ 1356189 h 1445623"/>
                <a:gd name="connsiteX3" fmla="*/ 277403 w 285311"/>
                <a:gd name="connsiteY3" fmla="*/ 1366463 h 1445623"/>
              </a:gdLst>
              <a:ahLst/>
              <a:cxnLst>
                <a:cxn ang="0">
                  <a:pos x="connsiteX0" y="connsiteY0"/>
                </a:cxn>
                <a:cxn ang="0">
                  <a:pos x="connsiteX1" y="connsiteY1"/>
                </a:cxn>
                <a:cxn ang="0">
                  <a:pos x="connsiteX2" y="connsiteY2"/>
                </a:cxn>
                <a:cxn ang="0">
                  <a:pos x="connsiteX3" y="connsiteY3"/>
                </a:cxn>
              </a:cxnLst>
              <a:rect l="l" t="t" r="r" b="b"/>
              <a:pathLst>
                <a:path w="285311" h="1445623">
                  <a:moveTo>
                    <a:pt x="0" y="0"/>
                  </a:moveTo>
                  <a:cubicBezTo>
                    <a:pt x="74487" y="118153"/>
                    <a:pt x="148975" y="236306"/>
                    <a:pt x="195209" y="462337"/>
                  </a:cubicBezTo>
                  <a:cubicBezTo>
                    <a:pt x="241443" y="688368"/>
                    <a:pt x="277403" y="1356189"/>
                    <a:pt x="277403" y="1356189"/>
                  </a:cubicBezTo>
                  <a:cubicBezTo>
                    <a:pt x="291102" y="1506877"/>
                    <a:pt x="284252" y="1436670"/>
                    <a:pt x="277403" y="1366463"/>
                  </a:cubicBezTo>
                </a:path>
              </a:pathLst>
            </a:custGeom>
            <a:noFill/>
            <a:ln w="762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1" name="Teardrop 30">
              <a:extLst>
                <a:ext uri="{FF2B5EF4-FFF2-40B4-BE49-F238E27FC236}">
                  <a16:creationId xmlns:a16="http://schemas.microsoft.com/office/drawing/2014/main" id="{99182451-7444-1D4A-BD17-49BDF0C8CDAE}"/>
                </a:ext>
              </a:extLst>
            </p:cNvPr>
            <p:cNvSpPr/>
            <p:nvPr/>
          </p:nvSpPr>
          <p:spPr>
            <a:xfrm rot="18869424">
              <a:off x="2948866" y="3408420"/>
              <a:ext cx="914400" cy="914400"/>
            </a:xfrm>
            <a:prstGeom prst="teardrop">
              <a:avLst>
                <a:gd name="adj" fmla="val 11480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2" name="Teardrop 31">
              <a:extLst>
                <a:ext uri="{FF2B5EF4-FFF2-40B4-BE49-F238E27FC236}">
                  <a16:creationId xmlns:a16="http://schemas.microsoft.com/office/drawing/2014/main" id="{015B987D-CC7F-1347-AEE5-FD09B7510D7F}"/>
                </a:ext>
              </a:extLst>
            </p:cNvPr>
            <p:cNvSpPr/>
            <p:nvPr/>
          </p:nvSpPr>
          <p:spPr>
            <a:xfrm rot="5802997">
              <a:off x="3043697" y="2015947"/>
              <a:ext cx="184729" cy="170073"/>
            </a:xfrm>
            <a:prstGeom prst="teardrop">
              <a:avLst>
                <a:gd name="adj" fmla="val 114800"/>
              </a:avLst>
            </a:prstGeom>
            <a:solidFill>
              <a:srgbClr val="FFC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33" name="Group 32">
            <a:extLst>
              <a:ext uri="{FF2B5EF4-FFF2-40B4-BE49-F238E27FC236}">
                <a16:creationId xmlns:a16="http://schemas.microsoft.com/office/drawing/2014/main" id="{653D21A6-E87E-D44B-B82D-708297038EB4}"/>
              </a:ext>
            </a:extLst>
          </p:cNvPr>
          <p:cNvGrpSpPr/>
          <p:nvPr/>
        </p:nvGrpSpPr>
        <p:grpSpPr>
          <a:xfrm>
            <a:off x="1292032" y="1945521"/>
            <a:ext cx="815980" cy="1105389"/>
            <a:chOff x="1619947" y="4479331"/>
            <a:chExt cx="815980" cy="1105389"/>
          </a:xfrm>
        </p:grpSpPr>
        <p:sp>
          <p:nvSpPr>
            <p:cNvPr id="34" name="Teardrop 33">
              <a:extLst>
                <a:ext uri="{FF2B5EF4-FFF2-40B4-BE49-F238E27FC236}">
                  <a16:creationId xmlns:a16="http://schemas.microsoft.com/office/drawing/2014/main" id="{1F57B71B-879F-4C49-8693-431EA04F3DA4}"/>
                </a:ext>
              </a:extLst>
            </p:cNvPr>
            <p:cNvSpPr/>
            <p:nvPr/>
          </p:nvSpPr>
          <p:spPr>
            <a:xfrm rot="18869424">
              <a:off x="1579536" y="4728329"/>
              <a:ext cx="896802" cy="815980"/>
            </a:xfrm>
            <a:prstGeom prst="teardrop">
              <a:avLst>
                <a:gd name="adj" fmla="val 107807"/>
              </a:avLst>
            </a:prstGeom>
            <a:solidFill>
              <a:srgbClr val="FFC000">
                <a:lumMod val="40000"/>
                <a:lumOff val="6000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 name="Triangle 34">
              <a:extLst>
                <a:ext uri="{FF2B5EF4-FFF2-40B4-BE49-F238E27FC236}">
                  <a16:creationId xmlns:a16="http://schemas.microsoft.com/office/drawing/2014/main" id="{55F418C9-445B-FE4F-8123-D3E7A4636A05}"/>
                </a:ext>
              </a:extLst>
            </p:cNvPr>
            <p:cNvSpPr/>
            <p:nvPr/>
          </p:nvSpPr>
          <p:spPr>
            <a:xfrm>
              <a:off x="1910608" y="4479331"/>
              <a:ext cx="271938" cy="228349"/>
            </a:xfrm>
            <a:prstGeom prst="triangle">
              <a:avLst/>
            </a:prstGeom>
            <a:solidFill>
              <a:sysClr val="windowText" lastClr="000000">
                <a:lumMod val="75000"/>
                <a:lumOff val="25000"/>
              </a:sysClr>
            </a:solidFill>
            <a:ln w="12700" cap="flat" cmpd="sng" algn="ctr">
              <a:noFill/>
              <a:prstDash val="solid"/>
              <a:miter lim="800000"/>
            </a:ln>
            <a:effectLst>
              <a:glow rad="63500">
                <a:srgbClr val="A5A5A5">
                  <a:satMod val="175000"/>
                  <a:alpha val="40000"/>
                </a:srgbClr>
              </a:glow>
              <a:softEdge rad="12700"/>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59E3AD9B-7037-6D4D-9A8F-70583EF50550}"/>
              </a:ext>
            </a:extLst>
          </p:cNvPr>
          <p:cNvGrpSpPr/>
          <p:nvPr/>
        </p:nvGrpSpPr>
        <p:grpSpPr>
          <a:xfrm>
            <a:off x="4374685" y="383796"/>
            <a:ext cx="1051006" cy="2667114"/>
            <a:chOff x="2948866" y="2117969"/>
            <a:chExt cx="914400" cy="2204851"/>
          </a:xfrm>
        </p:grpSpPr>
        <p:sp>
          <p:nvSpPr>
            <p:cNvPr id="37" name="Freeform 36">
              <a:extLst>
                <a:ext uri="{FF2B5EF4-FFF2-40B4-BE49-F238E27FC236}">
                  <a16:creationId xmlns:a16="http://schemas.microsoft.com/office/drawing/2014/main" id="{515A4E97-5EBF-174F-8586-F7BBAF21140E}"/>
                </a:ext>
              </a:extLst>
            </p:cNvPr>
            <p:cNvSpPr/>
            <p:nvPr/>
          </p:nvSpPr>
          <p:spPr>
            <a:xfrm>
              <a:off x="3148971" y="2117969"/>
              <a:ext cx="285311" cy="1445623"/>
            </a:xfrm>
            <a:custGeom>
              <a:avLst/>
              <a:gdLst>
                <a:gd name="connsiteX0" fmla="*/ 0 w 285311"/>
                <a:gd name="connsiteY0" fmla="*/ 0 h 1445623"/>
                <a:gd name="connsiteX1" fmla="*/ 195209 w 285311"/>
                <a:gd name="connsiteY1" fmla="*/ 462337 h 1445623"/>
                <a:gd name="connsiteX2" fmla="*/ 277403 w 285311"/>
                <a:gd name="connsiteY2" fmla="*/ 1356189 h 1445623"/>
                <a:gd name="connsiteX3" fmla="*/ 277403 w 285311"/>
                <a:gd name="connsiteY3" fmla="*/ 1366463 h 1445623"/>
              </a:gdLst>
              <a:ahLst/>
              <a:cxnLst>
                <a:cxn ang="0">
                  <a:pos x="connsiteX0" y="connsiteY0"/>
                </a:cxn>
                <a:cxn ang="0">
                  <a:pos x="connsiteX1" y="connsiteY1"/>
                </a:cxn>
                <a:cxn ang="0">
                  <a:pos x="connsiteX2" y="connsiteY2"/>
                </a:cxn>
                <a:cxn ang="0">
                  <a:pos x="connsiteX3" y="connsiteY3"/>
                </a:cxn>
              </a:cxnLst>
              <a:rect l="l" t="t" r="r" b="b"/>
              <a:pathLst>
                <a:path w="285311" h="1445623">
                  <a:moveTo>
                    <a:pt x="0" y="0"/>
                  </a:moveTo>
                  <a:cubicBezTo>
                    <a:pt x="74487" y="118153"/>
                    <a:pt x="148975" y="236306"/>
                    <a:pt x="195209" y="462337"/>
                  </a:cubicBezTo>
                  <a:cubicBezTo>
                    <a:pt x="241443" y="688368"/>
                    <a:pt x="277403" y="1356189"/>
                    <a:pt x="277403" y="1356189"/>
                  </a:cubicBezTo>
                  <a:cubicBezTo>
                    <a:pt x="291102" y="1506877"/>
                    <a:pt x="284252" y="1436670"/>
                    <a:pt x="277403" y="1366463"/>
                  </a:cubicBezTo>
                </a:path>
              </a:pathLst>
            </a:custGeom>
            <a:noFill/>
            <a:ln w="762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8" name="Teardrop 37">
              <a:extLst>
                <a:ext uri="{FF2B5EF4-FFF2-40B4-BE49-F238E27FC236}">
                  <a16:creationId xmlns:a16="http://schemas.microsoft.com/office/drawing/2014/main" id="{58FAFCA1-6F2A-8547-AC74-BAC2F0196672}"/>
                </a:ext>
              </a:extLst>
            </p:cNvPr>
            <p:cNvSpPr/>
            <p:nvPr/>
          </p:nvSpPr>
          <p:spPr>
            <a:xfrm rot="18869424">
              <a:off x="2948866" y="3408420"/>
              <a:ext cx="914400" cy="914400"/>
            </a:xfrm>
            <a:prstGeom prst="teardrop">
              <a:avLst>
                <a:gd name="adj" fmla="val 11480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39" name="Group 38">
            <a:extLst>
              <a:ext uri="{FF2B5EF4-FFF2-40B4-BE49-F238E27FC236}">
                <a16:creationId xmlns:a16="http://schemas.microsoft.com/office/drawing/2014/main" id="{58FC5607-3D42-A24B-A433-A75C10959E4F}"/>
              </a:ext>
            </a:extLst>
          </p:cNvPr>
          <p:cNvGrpSpPr/>
          <p:nvPr/>
        </p:nvGrpSpPr>
        <p:grpSpPr>
          <a:xfrm>
            <a:off x="2287793" y="1492453"/>
            <a:ext cx="817560" cy="1558457"/>
            <a:chOff x="2789751" y="4073462"/>
            <a:chExt cx="817560" cy="1558457"/>
          </a:xfrm>
        </p:grpSpPr>
        <p:sp>
          <p:nvSpPr>
            <p:cNvPr id="40" name="Freeform 39">
              <a:extLst>
                <a:ext uri="{FF2B5EF4-FFF2-40B4-BE49-F238E27FC236}">
                  <a16:creationId xmlns:a16="http://schemas.microsoft.com/office/drawing/2014/main" id="{E67C4458-E4A3-5D4D-9660-2D854CD52F01}"/>
                </a:ext>
              </a:extLst>
            </p:cNvPr>
            <p:cNvSpPr/>
            <p:nvPr/>
          </p:nvSpPr>
          <p:spPr>
            <a:xfrm>
              <a:off x="3066475" y="4073462"/>
              <a:ext cx="174259" cy="681417"/>
            </a:xfrm>
            <a:custGeom>
              <a:avLst/>
              <a:gdLst>
                <a:gd name="connsiteX0" fmla="*/ 0 w 285311"/>
                <a:gd name="connsiteY0" fmla="*/ 0 h 1445623"/>
                <a:gd name="connsiteX1" fmla="*/ 195209 w 285311"/>
                <a:gd name="connsiteY1" fmla="*/ 462337 h 1445623"/>
                <a:gd name="connsiteX2" fmla="*/ 277403 w 285311"/>
                <a:gd name="connsiteY2" fmla="*/ 1356189 h 1445623"/>
                <a:gd name="connsiteX3" fmla="*/ 277403 w 285311"/>
                <a:gd name="connsiteY3" fmla="*/ 1366463 h 1445623"/>
              </a:gdLst>
              <a:ahLst/>
              <a:cxnLst>
                <a:cxn ang="0">
                  <a:pos x="connsiteX0" y="connsiteY0"/>
                </a:cxn>
                <a:cxn ang="0">
                  <a:pos x="connsiteX1" y="connsiteY1"/>
                </a:cxn>
                <a:cxn ang="0">
                  <a:pos x="connsiteX2" y="connsiteY2"/>
                </a:cxn>
                <a:cxn ang="0">
                  <a:pos x="connsiteX3" y="connsiteY3"/>
                </a:cxn>
              </a:cxnLst>
              <a:rect l="l" t="t" r="r" b="b"/>
              <a:pathLst>
                <a:path w="285311" h="1445623">
                  <a:moveTo>
                    <a:pt x="0" y="0"/>
                  </a:moveTo>
                  <a:cubicBezTo>
                    <a:pt x="74487" y="118153"/>
                    <a:pt x="148975" y="236306"/>
                    <a:pt x="195209" y="462337"/>
                  </a:cubicBezTo>
                  <a:cubicBezTo>
                    <a:pt x="241443" y="688368"/>
                    <a:pt x="277403" y="1356189"/>
                    <a:pt x="277403" y="1356189"/>
                  </a:cubicBezTo>
                  <a:cubicBezTo>
                    <a:pt x="291102" y="1506877"/>
                    <a:pt x="284252" y="1436670"/>
                    <a:pt x="277403" y="1366463"/>
                  </a:cubicBezTo>
                </a:path>
              </a:pathLst>
            </a:custGeom>
            <a:noFill/>
            <a:ln w="76200" cap="flat" cmpd="sng" algn="ctr">
              <a:solidFill>
                <a:sysClr val="windowText" lastClr="000000">
                  <a:lumMod val="85000"/>
                  <a:lumOff val="1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1" name="Teardrop 40">
              <a:extLst>
                <a:ext uri="{FF2B5EF4-FFF2-40B4-BE49-F238E27FC236}">
                  <a16:creationId xmlns:a16="http://schemas.microsoft.com/office/drawing/2014/main" id="{111C1A41-F3B4-434B-AD6C-D86F0135C2F8}"/>
                </a:ext>
              </a:extLst>
            </p:cNvPr>
            <p:cNvSpPr/>
            <p:nvPr/>
          </p:nvSpPr>
          <p:spPr>
            <a:xfrm rot="18869424">
              <a:off x="2750920" y="4775528"/>
              <a:ext cx="896802" cy="815980"/>
            </a:xfrm>
            <a:prstGeom prst="teardrop">
              <a:avLst>
                <a:gd name="adj" fmla="val 107807"/>
              </a:avLst>
            </a:prstGeom>
            <a:solidFill>
              <a:srgbClr val="FFC000">
                <a:lumMod val="40000"/>
                <a:lumOff val="6000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2" name="Triangle 41">
              <a:extLst>
                <a:ext uri="{FF2B5EF4-FFF2-40B4-BE49-F238E27FC236}">
                  <a16:creationId xmlns:a16="http://schemas.microsoft.com/office/drawing/2014/main" id="{13C3CB85-473B-6A4E-BE44-0D6A4B8F78EE}"/>
                </a:ext>
              </a:extLst>
            </p:cNvPr>
            <p:cNvSpPr/>
            <p:nvPr/>
          </p:nvSpPr>
          <p:spPr>
            <a:xfrm>
              <a:off x="3088765" y="4526530"/>
              <a:ext cx="271938" cy="228349"/>
            </a:xfrm>
            <a:prstGeom prst="triangle">
              <a:avLst/>
            </a:prstGeom>
            <a:solidFill>
              <a:sysClr val="windowText" lastClr="000000">
                <a:lumMod val="85000"/>
                <a:lumOff val="15000"/>
              </a:sysClr>
            </a:solidFill>
            <a:ln w="12700" cap="flat" cmpd="sng" algn="ctr">
              <a:noFill/>
              <a:prstDash val="solid"/>
              <a:miter lim="800000"/>
            </a:ln>
            <a:effectLst>
              <a:glow rad="63500">
                <a:srgbClr val="A5A5A5">
                  <a:satMod val="175000"/>
                  <a:alpha val="40000"/>
                </a:srgbClr>
              </a:glow>
              <a:softEdge rad="12700"/>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3" name="Teardrop 42">
              <a:extLst>
                <a:ext uri="{FF2B5EF4-FFF2-40B4-BE49-F238E27FC236}">
                  <a16:creationId xmlns:a16="http://schemas.microsoft.com/office/drawing/2014/main" id="{711DC525-2ACF-5B4C-AFA0-5E9479521735}"/>
                </a:ext>
              </a:extLst>
            </p:cNvPr>
            <p:cNvSpPr/>
            <p:nvPr/>
          </p:nvSpPr>
          <p:spPr>
            <a:xfrm rot="18869424">
              <a:off x="2749340" y="4775526"/>
              <a:ext cx="896802" cy="815980"/>
            </a:xfrm>
            <a:prstGeom prst="teardrop">
              <a:avLst>
                <a:gd name="adj" fmla="val 107807"/>
              </a:avLst>
            </a:prstGeom>
            <a:solidFill>
              <a:srgbClr val="404040">
                <a:alpha val="1098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4" name="Group 43">
            <a:extLst>
              <a:ext uri="{FF2B5EF4-FFF2-40B4-BE49-F238E27FC236}">
                <a16:creationId xmlns:a16="http://schemas.microsoft.com/office/drawing/2014/main" id="{2E6F612E-50AA-6940-9DB6-BBE6AF0D4022}"/>
              </a:ext>
            </a:extLst>
          </p:cNvPr>
          <p:cNvGrpSpPr/>
          <p:nvPr/>
        </p:nvGrpSpPr>
        <p:grpSpPr>
          <a:xfrm>
            <a:off x="3354259" y="1064233"/>
            <a:ext cx="817560" cy="1986677"/>
            <a:chOff x="3987624" y="3645243"/>
            <a:chExt cx="817560" cy="1986677"/>
          </a:xfrm>
        </p:grpSpPr>
        <p:sp>
          <p:nvSpPr>
            <p:cNvPr id="45" name="Freeform 44">
              <a:extLst>
                <a:ext uri="{FF2B5EF4-FFF2-40B4-BE49-F238E27FC236}">
                  <a16:creationId xmlns:a16="http://schemas.microsoft.com/office/drawing/2014/main" id="{DCBA42FE-291A-CF48-829C-1B413B348A0F}"/>
                </a:ext>
              </a:extLst>
            </p:cNvPr>
            <p:cNvSpPr/>
            <p:nvPr/>
          </p:nvSpPr>
          <p:spPr>
            <a:xfrm>
              <a:off x="4264348" y="3645243"/>
              <a:ext cx="174259" cy="1109637"/>
            </a:xfrm>
            <a:custGeom>
              <a:avLst/>
              <a:gdLst>
                <a:gd name="connsiteX0" fmla="*/ 0 w 285311"/>
                <a:gd name="connsiteY0" fmla="*/ 0 h 1445623"/>
                <a:gd name="connsiteX1" fmla="*/ 195209 w 285311"/>
                <a:gd name="connsiteY1" fmla="*/ 462337 h 1445623"/>
                <a:gd name="connsiteX2" fmla="*/ 277403 w 285311"/>
                <a:gd name="connsiteY2" fmla="*/ 1356189 h 1445623"/>
                <a:gd name="connsiteX3" fmla="*/ 277403 w 285311"/>
                <a:gd name="connsiteY3" fmla="*/ 1366463 h 1445623"/>
              </a:gdLst>
              <a:ahLst/>
              <a:cxnLst>
                <a:cxn ang="0">
                  <a:pos x="connsiteX0" y="connsiteY0"/>
                </a:cxn>
                <a:cxn ang="0">
                  <a:pos x="connsiteX1" y="connsiteY1"/>
                </a:cxn>
                <a:cxn ang="0">
                  <a:pos x="connsiteX2" y="connsiteY2"/>
                </a:cxn>
                <a:cxn ang="0">
                  <a:pos x="connsiteX3" y="connsiteY3"/>
                </a:cxn>
              </a:cxnLst>
              <a:rect l="l" t="t" r="r" b="b"/>
              <a:pathLst>
                <a:path w="285311" h="1445623">
                  <a:moveTo>
                    <a:pt x="0" y="0"/>
                  </a:moveTo>
                  <a:cubicBezTo>
                    <a:pt x="74487" y="118153"/>
                    <a:pt x="148975" y="236306"/>
                    <a:pt x="195209" y="462337"/>
                  </a:cubicBezTo>
                  <a:cubicBezTo>
                    <a:pt x="241443" y="688368"/>
                    <a:pt x="277403" y="1356189"/>
                    <a:pt x="277403" y="1356189"/>
                  </a:cubicBezTo>
                  <a:cubicBezTo>
                    <a:pt x="291102" y="1506877"/>
                    <a:pt x="284252" y="1436670"/>
                    <a:pt x="277403" y="1366463"/>
                  </a:cubicBezTo>
                </a:path>
              </a:pathLst>
            </a:custGeom>
            <a:noFill/>
            <a:ln w="76200" cap="flat" cmpd="sng" algn="ctr">
              <a:solidFill>
                <a:sysClr val="windowText" lastClr="000000">
                  <a:lumMod val="85000"/>
                  <a:lumOff val="1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6" name="Teardrop 45">
              <a:extLst>
                <a:ext uri="{FF2B5EF4-FFF2-40B4-BE49-F238E27FC236}">
                  <a16:creationId xmlns:a16="http://schemas.microsoft.com/office/drawing/2014/main" id="{85C35BDD-F67C-4647-9D29-5B4ECD62CC12}"/>
                </a:ext>
              </a:extLst>
            </p:cNvPr>
            <p:cNvSpPr/>
            <p:nvPr/>
          </p:nvSpPr>
          <p:spPr>
            <a:xfrm rot="18869424">
              <a:off x="3948793" y="4775529"/>
              <a:ext cx="896802" cy="815980"/>
            </a:xfrm>
            <a:prstGeom prst="teardrop">
              <a:avLst>
                <a:gd name="adj" fmla="val 107807"/>
              </a:avLst>
            </a:prstGeom>
            <a:solidFill>
              <a:srgbClr val="FFC000">
                <a:lumMod val="40000"/>
                <a:lumOff val="6000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7" name="Triangle 46">
              <a:extLst>
                <a:ext uri="{FF2B5EF4-FFF2-40B4-BE49-F238E27FC236}">
                  <a16:creationId xmlns:a16="http://schemas.microsoft.com/office/drawing/2014/main" id="{6C05F287-200B-7A45-993E-2460AAB42177}"/>
                </a:ext>
              </a:extLst>
            </p:cNvPr>
            <p:cNvSpPr/>
            <p:nvPr/>
          </p:nvSpPr>
          <p:spPr>
            <a:xfrm>
              <a:off x="4286638" y="4526531"/>
              <a:ext cx="271938" cy="228349"/>
            </a:xfrm>
            <a:prstGeom prst="triangle">
              <a:avLst/>
            </a:prstGeom>
            <a:solidFill>
              <a:sysClr val="windowText" lastClr="000000">
                <a:lumMod val="85000"/>
                <a:lumOff val="15000"/>
              </a:sysClr>
            </a:solidFill>
            <a:ln w="12700" cap="flat" cmpd="sng" algn="ctr">
              <a:noFill/>
              <a:prstDash val="solid"/>
              <a:miter lim="800000"/>
            </a:ln>
            <a:effectLst>
              <a:glow rad="63500">
                <a:srgbClr val="A5A5A5">
                  <a:satMod val="175000"/>
                  <a:alpha val="40000"/>
                </a:srgbClr>
              </a:glow>
              <a:softEdge rad="12700"/>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 name="Teardrop 47">
              <a:extLst>
                <a:ext uri="{FF2B5EF4-FFF2-40B4-BE49-F238E27FC236}">
                  <a16:creationId xmlns:a16="http://schemas.microsoft.com/office/drawing/2014/main" id="{8AAA4C6A-0D96-9240-A7F3-DC8FCB8F95E2}"/>
                </a:ext>
              </a:extLst>
            </p:cNvPr>
            <p:cNvSpPr/>
            <p:nvPr/>
          </p:nvSpPr>
          <p:spPr>
            <a:xfrm rot="18869424">
              <a:off x="3947213" y="4775527"/>
              <a:ext cx="896802" cy="815980"/>
            </a:xfrm>
            <a:prstGeom prst="teardrop">
              <a:avLst>
                <a:gd name="adj" fmla="val 107807"/>
              </a:avLst>
            </a:prstGeom>
            <a:solidFill>
              <a:srgbClr val="404040">
                <a:alpha val="38039"/>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9" name="Group 48">
            <a:extLst>
              <a:ext uri="{FF2B5EF4-FFF2-40B4-BE49-F238E27FC236}">
                <a16:creationId xmlns:a16="http://schemas.microsoft.com/office/drawing/2014/main" id="{BBB92115-9D12-E548-8173-77CD11F95FE2}"/>
              </a:ext>
            </a:extLst>
          </p:cNvPr>
          <p:cNvGrpSpPr/>
          <p:nvPr/>
        </p:nvGrpSpPr>
        <p:grpSpPr>
          <a:xfrm>
            <a:off x="256070" y="2154108"/>
            <a:ext cx="815980" cy="896802"/>
            <a:chOff x="375392" y="4637284"/>
            <a:chExt cx="815980" cy="896802"/>
          </a:xfrm>
        </p:grpSpPr>
        <p:sp>
          <p:nvSpPr>
            <p:cNvPr id="50" name="Teardrop 49">
              <a:extLst>
                <a:ext uri="{FF2B5EF4-FFF2-40B4-BE49-F238E27FC236}">
                  <a16:creationId xmlns:a16="http://schemas.microsoft.com/office/drawing/2014/main" id="{8A665529-8CF1-7648-8328-6AD6411DABD1}"/>
                </a:ext>
              </a:extLst>
            </p:cNvPr>
            <p:cNvSpPr/>
            <p:nvPr/>
          </p:nvSpPr>
          <p:spPr>
            <a:xfrm rot="18869424">
              <a:off x="334981" y="4677695"/>
              <a:ext cx="896802" cy="815980"/>
            </a:xfrm>
            <a:prstGeom prst="teardrop">
              <a:avLst>
                <a:gd name="adj" fmla="val 70882"/>
              </a:avLst>
            </a:prstGeom>
            <a:solidFill>
              <a:srgbClr val="FFC000">
                <a:lumMod val="40000"/>
                <a:lumOff val="6000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 name="Oval 50">
              <a:extLst>
                <a:ext uri="{FF2B5EF4-FFF2-40B4-BE49-F238E27FC236}">
                  <a16:creationId xmlns:a16="http://schemas.microsoft.com/office/drawing/2014/main" id="{50E5EB13-5F3C-384B-92C9-6E150BC202B5}"/>
                </a:ext>
              </a:extLst>
            </p:cNvPr>
            <p:cNvSpPr/>
            <p:nvPr/>
          </p:nvSpPr>
          <p:spPr>
            <a:xfrm>
              <a:off x="679563" y="4690960"/>
              <a:ext cx="271938" cy="228349"/>
            </a:xfrm>
            <a:prstGeom prst="ellipse">
              <a:avLst/>
            </a:prstGeom>
            <a:solidFill>
              <a:sysClr val="windowText" lastClr="000000">
                <a:lumMod val="75000"/>
                <a:lumOff val="25000"/>
              </a:sysClr>
            </a:solidFill>
            <a:ln w="12700" cap="flat" cmpd="sng" algn="ctr">
              <a:noFill/>
              <a:prstDash val="solid"/>
              <a:miter lim="800000"/>
            </a:ln>
            <a:effectLst>
              <a:glow rad="63500">
                <a:srgbClr val="A5A5A5">
                  <a:satMod val="175000"/>
                  <a:alpha val="40000"/>
                </a:srgbClr>
              </a:glow>
              <a:softEdge rad="12700"/>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52" name="TextBox 51">
            <a:extLst>
              <a:ext uri="{FF2B5EF4-FFF2-40B4-BE49-F238E27FC236}">
                <a16:creationId xmlns:a16="http://schemas.microsoft.com/office/drawing/2014/main" id="{4B2D6A35-C799-6844-BC42-6FAA7BA1E669}"/>
              </a:ext>
            </a:extLst>
          </p:cNvPr>
          <p:cNvSpPr txBox="1"/>
          <p:nvPr/>
        </p:nvSpPr>
        <p:spPr>
          <a:xfrm>
            <a:off x="133609" y="3023632"/>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A</a:t>
            </a:r>
          </a:p>
        </p:txBody>
      </p:sp>
      <p:sp>
        <p:nvSpPr>
          <p:cNvPr id="54" name="TextBox 53">
            <a:extLst>
              <a:ext uri="{FF2B5EF4-FFF2-40B4-BE49-F238E27FC236}">
                <a16:creationId xmlns:a16="http://schemas.microsoft.com/office/drawing/2014/main" id="{028B0373-AFE6-4648-92D9-BE59C3CD6BBA}"/>
              </a:ext>
            </a:extLst>
          </p:cNvPr>
          <p:cNvSpPr txBox="1"/>
          <p:nvPr/>
        </p:nvSpPr>
        <p:spPr>
          <a:xfrm>
            <a:off x="1105211" y="3023632"/>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B</a:t>
            </a:r>
          </a:p>
        </p:txBody>
      </p:sp>
      <p:sp>
        <p:nvSpPr>
          <p:cNvPr id="55" name="TextBox 54">
            <a:extLst>
              <a:ext uri="{FF2B5EF4-FFF2-40B4-BE49-F238E27FC236}">
                <a16:creationId xmlns:a16="http://schemas.microsoft.com/office/drawing/2014/main" id="{69F30F0B-7B1A-B44A-ACF5-B3E876CE0485}"/>
              </a:ext>
            </a:extLst>
          </p:cNvPr>
          <p:cNvSpPr txBox="1"/>
          <p:nvPr/>
        </p:nvSpPr>
        <p:spPr>
          <a:xfrm>
            <a:off x="2113323" y="3023632"/>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C</a:t>
            </a:r>
          </a:p>
        </p:txBody>
      </p:sp>
      <p:sp>
        <p:nvSpPr>
          <p:cNvPr id="56" name="TextBox 55">
            <a:extLst>
              <a:ext uri="{FF2B5EF4-FFF2-40B4-BE49-F238E27FC236}">
                <a16:creationId xmlns:a16="http://schemas.microsoft.com/office/drawing/2014/main" id="{E0A080DF-166F-554B-BFA0-E8FF5323EC16}"/>
              </a:ext>
            </a:extLst>
          </p:cNvPr>
          <p:cNvSpPr txBox="1"/>
          <p:nvPr/>
        </p:nvSpPr>
        <p:spPr>
          <a:xfrm>
            <a:off x="3193443" y="3023632"/>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D</a:t>
            </a:r>
          </a:p>
        </p:txBody>
      </p:sp>
      <p:sp>
        <p:nvSpPr>
          <p:cNvPr id="57" name="TextBox 56">
            <a:extLst>
              <a:ext uri="{FF2B5EF4-FFF2-40B4-BE49-F238E27FC236}">
                <a16:creationId xmlns:a16="http://schemas.microsoft.com/office/drawing/2014/main" id="{A6A205FF-D17B-424B-A4BC-617771A406DA}"/>
              </a:ext>
            </a:extLst>
          </p:cNvPr>
          <p:cNvSpPr txBox="1"/>
          <p:nvPr/>
        </p:nvSpPr>
        <p:spPr>
          <a:xfrm>
            <a:off x="4267287" y="3023632"/>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E</a:t>
            </a:r>
          </a:p>
        </p:txBody>
      </p:sp>
      <p:sp>
        <p:nvSpPr>
          <p:cNvPr id="58" name="TextBox 57">
            <a:extLst>
              <a:ext uri="{FF2B5EF4-FFF2-40B4-BE49-F238E27FC236}">
                <a16:creationId xmlns:a16="http://schemas.microsoft.com/office/drawing/2014/main" id="{5B3DE779-0C67-A340-BC98-B181CA92ED8B}"/>
              </a:ext>
            </a:extLst>
          </p:cNvPr>
          <p:cNvSpPr txBox="1"/>
          <p:nvPr/>
        </p:nvSpPr>
        <p:spPr>
          <a:xfrm>
            <a:off x="5520945" y="3023632"/>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F</a:t>
            </a:r>
          </a:p>
        </p:txBody>
      </p:sp>
      <p:sp>
        <p:nvSpPr>
          <p:cNvPr id="53" name="Rectangle 52">
            <a:extLst>
              <a:ext uri="{FF2B5EF4-FFF2-40B4-BE49-F238E27FC236}">
                <a16:creationId xmlns:a16="http://schemas.microsoft.com/office/drawing/2014/main" id="{686A713F-D9B3-EA40-AAA1-831F45F6A8B8}"/>
              </a:ext>
            </a:extLst>
          </p:cNvPr>
          <p:cNvSpPr/>
          <p:nvPr/>
        </p:nvSpPr>
        <p:spPr>
          <a:xfrm>
            <a:off x="107529" y="129560"/>
            <a:ext cx="6633839" cy="3384376"/>
          </a:xfrm>
          <a:prstGeom prst="rect">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715977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Oval 38">
            <a:extLst>
              <a:ext uri="{FF2B5EF4-FFF2-40B4-BE49-F238E27FC236}">
                <a16:creationId xmlns:a16="http://schemas.microsoft.com/office/drawing/2014/main" id="{17078654-A84E-1A4F-B975-D974EEBA367B}"/>
              </a:ext>
            </a:extLst>
          </p:cNvPr>
          <p:cNvSpPr/>
          <p:nvPr/>
        </p:nvSpPr>
        <p:spPr>
          <a:xfrm>
            <a:off x="3110672" y="3340162"/>
            <a:ext cx="966642" cy="936104"/>
          </a:xfrm>
          <a:prstGeom prst="ellipse">
            <a:avLst/>
          </a:prstGeom>
          <a:solidFill>
            <a:srgbClr val="AEE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40" name="Oval 39">
            <a:extLst>
              <a:ext uri="{FF2B5EF4-FFF2-40B4-BE49-F238E27FC236}">
                <a16:creationId xmlns:a16="http://schemas.microsoft.com/office/drawing/2014/main" id="{B9819A79-8626-1743-8878-93F5655CC2E4}"/>
              </a:ext>
            </a:extLst>
          </p:cNvPr>
          <p:cNvSpPr/>
          <p:nvPr/>
        </p:nvSpPr>
        <p:spPr>
          <a:xfrm>
            <a:off x="2882671" y="3700202"/>
            <a:ext cx="966642" cy="936104"/>
          </a:xfrm>
          <a:prstGeom prst="ellipse">
            <a:avLst/>
          </a:prstGeom>
          <a:solidFill>
            <a:srgbClr val="AEE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cxnSp>
        <p:nvCxnSpPr>
          <p:cNvPr id="41" name="Straight Connector 40">
            <a:extLst>
              <a:ext uri="{FF2B5EF4-FFF2-40B4-BE49-F238E27FC236}">
                <a16:creationId xmlns:a16="http://schemas.microsoft.com/office/drawing/2014/main" id="{35410DA8-BE9B-D74A-8C1C-888B504D3B04}"/>
              </a:ext>
            </a:extLst>
          </p:cNvPr>
          <p:cNvCxnSpPr/>
          <p:nvPr/>
        </p:nvCxnSpPr>
        <p:spPr>
          <a:xfrm>
            <a:off x="650423" y="531850"/>
            <a:ext cx="6048672" cy="0"/>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6BE8713B-3542-2944-980B-9D7ED1FD1F39}"/>
              </a:ext>
            </a:extLst>
          </p:cNvPr>
          <p:cNvCxnSpPr>
            <a:cxnSpLocks/>
          </p:cNvCxnSpPr>
          <p:nvPr/>
        </p:nvCxnSpPr>
        <p:spPr>
          <a:xfrm>
            <a:off x="3077513" y="531850"/>
            <a:ext cx="2613470" cy="0"/>
          </a:xfrm>
          <a:prstGeom prst="line">
            <a:avLst/>
          </a:prstGeom>
          <a:ln w="76200">
            <a:solidFill>
              <a:srgbClr val="92D05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50872E79-7B67-314A-942F-6F4B8B41A68F}"/>
              </a:ext>
            </a:extLst>
          </p:cNvPr>
          <p:cNvCxnSpPr>
            <a:cxnSpLocks/>
          </p:cNvCxnSpPr>
          <p:nvPr/>
        </p:nvCxnSpPr>
        <p:spPr>
          <a:xfrm>
            <a:off x="1688179" y="531850"/>
            <a:ext cx="1389334" cy="0"/>
          </a:xfrm>
          <a:prstGeom prst="line">
            <a:avLst/>
          </a:prstGeom>
          <a:ln w="76200">
            <a:solidFill>
              <a:srgbClr val="07813B"/>
            </a:solidFill>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81A9F9AD-F831-7D48-ABB3-42F48CEF97C5}"/>
              </a:ext>
            </a:extLst>
          </p:cNvPr>
          <p:cNvCxnSpPr/>
          <p:nvPr/>
        </p:nvCxnSpPr>
        <p:spPr>
          <a:xfrm>
            <a:off x="1688179" y="1329133"/>
            <a:ext cx="618428" cy="0"/>
          </a:xfrm>
          <a:prstGeom prst="straightConnector1">
            <a:avLst/>
          </a:prstGeom>
          <a:ln w="38100">
            <a:solidFill>
              <a:srgbClr val="07813B"/>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52ABA555-755B-A045-96F3-D9BADE019A23}"/>
              </a:ext>
            </a:extLst>
          </p:cNvPr>
          <p:cNvCxnSpPr>
            <a:cxnSpLocks/>
          </p:cNvCxnSpPr>
          <p:nvPr/>
        </p:nvCxnSpPr>
        <p:spPr>
          <a:xfrm flipH="1">
            <a:off x="5072555" y="1329133"/>
            <a:ext cx="618428" cy="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DA17565-821D-8E4B-A60B-1A1CE4D5800B}"/>
              </a:ext>
            </a:extLst>
          </p:cNvPr>
          <p:cNvCxnSpPr>
            <a:cxnSpLocks/>
          </p:cNvCxnSpPr>
          <p:nvPr/>
        </p:nvCxnSpPr>
        <p:spPr>
          <a:xfrm flipH="1">
            <a:off x="1386248" y="1323938"/>
            <a:ext cx="315429" cy="2160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8CCDA57-F629-F04F-B1E4-E1C22AC733F0}"/>
              </a:ext>
            </a:extLst>
          </p:cNvPr>
          <p:cNvSpPr txBox="1"/>
          <p:nvPr/>
        </p:nvSpPr>
        <p:spPr>
          <a:xfrm>
            <a:off x="74359" y="347184"/>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A</a:t>
            </a:r>
          </a:p>
        </p:txBody>
      </p:sp>
      <p:sp>
        <p:nvSpPr>
          <p:cNvPr id="48" name="TextBox 47">
            <a:extLst>
              <a:ext uri="{FF2B5EF4-FFF2-40B4-BE49-F238E27FC236}">
                <a16:creationId xmlns:a16="http://schemas.microsoft.com/office/drawing/2014/main" id="{EE602A58-F5E1-8A48-8BD5-8A5FB120A858}"/>
              </a:ext>
            </a:extLst>
          </p:cNvPr>
          <p:cNvSpPr txBox="1"/>
          <p:nvPr/>
        </p:nvSpPr>
        <p:spPr>
          <a:xfrm>
            <a:off x="72334" y="1159597"/>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B</a:t>
            </a:r>
          </a:p>
        </p:txBody>
      </p:sp>
      <p:sp>
        <p:nvSpPr>
          <p:cNvPr id="49" name="TextBox 48">
            <a:extLst>
              <a:ext uri="{FF2B5EF4-FFF2-40B4-BE49-F238E27FC236}">
                <a16:creationId xmlns:a16="http://schemas.microsoft.com/office/drawing/2014/main" id="{F8D71C72-FC23-954D-A797-DA45F2CFF469}"/>
              </a:ext>
            </a:extLst>
          </p:cNvPr>
          <p:cNvSpPr txBox="1"/>
          <p:nvPr/>
        </p:nvSpPr>
        <p:spPr>
          <a:xfrm>
            <a:off x="72334" y="1972010"/>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C</a:t>
            </a:r>
          </a:p>
        </p:txBody>
      </p:sp>
      <p:cxnSp>
        <p:nvCxnSpPr>
          <p:cNvPr id="50" name="Straight Connector 49">
            <a:extLst>
              <a:ext uri="{FF2B5EF4-FFF2-40B4-BE49-F238E27FC236}">
                <a16:creationId xmlns:a16="http://schemas.microsoft.com/office/drawing/2014/main" id="{B6D516DE-6593-4147-908B-E38D2369BC27}"/>
              </a:ext>
            </a:extLst>
          </p:cNvPr>
          <p:cNvCxnSpPr>
            <a:cxnSpLocks/>
          </p:cNvCxnSpPr>
          <p:nvPr/>
        </p:nvCxnSpPr>
        <p:spPr>
          <a:xfrm>
            <a:off x="3077513" y="2156676"/>
            <a:ext cx="2613470" cy="0"/>
          </a:xfrm>
          <a:prstGeom prst="line">
            <a:avLst/>
          </a:prstGeom>
          <a:ln w="76200">
            <a:solidFill>
              <a:srgbClr val="92D050"/>
            </a:solidFill>
          </a:ln>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6CFEB1FB-147D-EB46-A404-8715ABB1CF83}"/>
              </a:ext>
            </a:extLst>
          </p:cNvPr>
          <p:cNvCxnSpPr>
            <a:cxnSpLocks/>
          </p:cNvCxnSpPr>
          <p:nvPr/>
        </p:nvCxnSpPr>
        <p:spPr>
          <a:xfrm>
            <a:off x="1688179" y="2156676"/>
            <a:ext cx="1389334" cy="0"/>
          </a:xfrm>
          <a:prstGeom prst="line">
            <a:avLst/>
          </a:prstGeom>
          <a:ln w="76200">
            <a:solidFill>
              <a:srgbClr val="07813B"/>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21CA6247-D216-1242-AAE6-7B2136B5A0EF}"/>
              </a:ext>
            </a:extLst>
          </p:cNvPr>
          <p:cNvCxnSpPr>
            <a:cxnSpLocks/>
          </p:cNvCxnSpPr>
          <p:nvPr/>
        </p:nvCxnSpPr>
        <p:spPr>
          <a:xfrm>
            <a:off x="1336523" y="2156676"/>
            <a:ext cx="394020" cy="0"/>
          </a:xfrm>
          <a:prstGeom prst="line">
            <a:avLst/>
          </a:prstGeom>
          <a:ln w="76200">
            <a:solidFill>
              <a:srgbClr val="FF0000"/>
            </a:solidFill>
          </a:ln>
        </p:spPr>
        <p:style>
          <a:lnRef idx="1">
            <a:schemeClr val="dk1"/>
          </a:lnRef>
          <a:fillRef idx="0">
            <a:schemeClr val="dk1"/>
          </a:fillRef>
          <a:effectRef idx="0">
            <a:schemeClr val="dk1"/>
          </a:effectRef>
          <a:fontRef idx="minor">
            <a:schemeClr val="tx1"/>
          </a:fontRef>
        </p:style>
      </p:cxnSp>
      <p:sp>
        <p:nvSpPr>
          <p:cNvPr id="53" name="TextBox 52">
            <a:extLst>
              <a:ext uri="{FF2B5EF4-FFF2-40B4-BE49-F238E27FC236}">
                <a16:creationId xmlns:a16="http://schemas.microsoft.com/office/drawing/2014/main" id="{B2AC100B-1728-6B40-9AC9-3A500A0A4605}"/>
              </a:ext>
            </a:extLst>
          </p:cNvPr>
          <p:cNvSpPr txBox="1"/>
          <p:nvPr/>
        </p:nvSpPr>
        <p:spPr>
          <a:xfrm>
            <a:off x="72334" y="2784423"/>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D</a:t>
            </a:r>
          </a:p>
        </p:txBody>
      </p:sp>
      <p:cxnSp>
        <p:nvCxnSpPr>
          <p:cNvPr id="54" name="Straight Connector 53">
            <a:extLst>
              <a:ext uri="{FF2B5EF4-FFF2-40B4-BE49-F238E27FC236}">
                <a16:creationId xmlns:a16="http://schemas.microsoft.com/office/drawing/2014/main" id="{EE0C9A5C-AD3A-3D4E-AB5B-C6CDC4A8386F}"/>
              </a:ext>
            </a:extLst>
          </p:cNvPr>
          <p:cNvCxnSpPr>
            <a:cxnSpLocks/>
          </p:cNvCxnSpPr>
          <p:nvPr/>
        </p:nvCxnSpPr>
        <p:spPr>
          <a:xfrm>
            <a:off x="3077513" y="2992155"/>
            <a:ext cx="2613470" cy="0"/>
          </a:xfrm>
          <a:prstGeom prst="line">
            <a:avLst/>
          </a:prstGeom>
          <a:ln w="76200">
            <a:solidFill>
              <a:srgbClr val="00B0F0"/>
            </a:solidFill>
          </a:ln>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6E0D6128-6D98-5A4D-99FC-4C84661988FE}"/>
              </a:ext>
            </a:extLst>
          </p:cNvPr>
          <p:cNvCxnSpPr>
            <a:cxnSpLocks/>
          </p:cNvCxnSpPr>
          <p:nvPr/>
        </p:nvCxnSpPr>
        <p:spPr>
          <a:xfrm>
            <a:off x="1688179" y="2992155"/>
            <a:ext cx="1389334" cy="0"/>
          </a:xfrm>
          <a:prstGeom prst="line">
            <a:avLst/>
          </a:prstGeom>
          <a:ln w="76200">
            <a:solidFill>
              <a:schemeClr val="tx2">
                <a:lumMod val="75000"/>
              </a:schemeClr>
            </a:solidFill>
          </a:ln>
        </p:spPr>
        <p:style>
          <a:lnRef idx="1">
            <a:schemeClr val="dk1"/>
          </a:lnRef>
          <a:fillRef idx="0">
            <a:schemeClr val="dk1"/>
          </a:fillRef>
          <a:effectRef idx="0">
            <a:schemeClr val="dk1"/>
          </a:effectRef>
          <a:fontRef idx="minor">
            <a:schemeClr val="tx1"/>
          </a:fontRef>
        </p:style>
      </p:cxnSp>
      <p:sp>
        <p:nvSpPr>
          <p:cNvPr id="56" name="TextBox 55">
            <a:extLst>
              <a:ext uri="{FF2B5EF4-FFF2-40B4-BE49-F238E27FC236}">
                <a16:creationId xmlns:a16="http://schemas.microsoft.com/office/drawing/2014/main" id="{8B50B6A4-33C0-D74B-8352-58024870B984}"/>
              </a:ext>
            </a:extLst>
          </p:cNvPr>
          <p:cNvSpPr txBox="1"/>
          <p:nvPr/>
        </p:nvSpPr>
        <p:spPr>
          <a:xfrm>
            <a:off x="1876939" y="239981"/>
            <a:ext cx="1011815"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Protospacer</a:t>
            </a:r>
          </a:p>
        </p:txBody>
      </p:sp>
      <p:sp>
        <p:nvSpPr>
          <p:cNvPr id="57" name="TextBox 56">
            <a:extLst>
              <a:ext uri="{FF2B5EF4-FFF2-40B4-BE49-F238E27FC236}">
                <a16:creationId xmlns:a16="http://schemas.microsoft.com/office/drawing/2014/main" id="{1A1255B0-990E-1E4C-9616-3CC6B98618EE}"/>
              </a:ext>
            </a:extLst>
          </p:cNvPr>
          <p:cNvSpPr txBox="1"/>
          <p:nvPr/>
        </p:nvSpPr>
        <p:spPr>
          <a:xfrm>
            <a:off x="4015973" y="239981"/>
            <a:ext cx="736548"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Scaffold</a:t>
            </a:r>
          </a:p>
        </p:txBody>
      </p:sp>
      <p:sp>
        <p:nvSpPr>
          <p:cNvPr id="58" name="TextBox 57">
            <a:extLst>
              <a:ext uri="{FF2B5EF4-FFF2-40B4-BE49-F238E27FC236}">
                <a16:creationId xmlns:a16="http://schemas.microsoft.com/office/drawing/2014/main" id="{FB40D0DE-14A0-A549-B3A8-6DC70E01540C}"/>
              </a:ext>
            </a:extLst>
          </p:cNvPr>
          <p:cNvSpPr txBox="1"/>
          <p:nvPr/>
        </p:nvSpPr>
        <p:spPr>
          <a:xfrm>
            <a:off x="1024429" y="1864806"/>
            <a:ext cx="1039067"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T7 Promoter</a:t>
            </a:r>
          </a:p>
        </p:txBody>
      </p:sp>
      <p:sp>
        <p:nvSpPr>
          <p:cNvPr id="59" name="TextBox 58">
            <a:extLst>
              <a:ext uri="{FF2B5EF4-FFF2-40B4-BE49-F238E27FC236}">
                <a16:creationId xmlns:a16="http://schemas.microsoft.com/office/drawing/2014/main" id="{BF5F15DC-CCD9-5F49-ACD6-16A1C215437D}"/>
              </a:ext>
            </a:extLst>
          </p:cNvPr>
          <p:cNvSpPr txBox="1"/>
          <p:nvPr/>
        </p:nvSpPr>
        <p:spPr>
          <a:xfrm>
            <a:off x="2742326" y="2707479"/>
            <a:ext cx="670376"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sgRNA</a:t>
            </a:r>
          </a:p>
        </p:txBody>
      </p:sp>
      <p:sp>
        <p:nvSpPr>
          <p:cNvPr id="60" name="TextBox 59">
            <a:extLst>
              <a:ext uri="{FF2B5EF4-FFF2-40B4-BE49-F238E27FC236}">
                <a16:creationId xmlns:a16="http://schemas.microsoft.com/office/drawing/2014/main" id="{751A13F2-1565-DA46-BA70-3CFA8ADD996F}"/>
              </a:ext>
            </a:extLst>
          </p:cNvPr>
          <p:cNvSpPr txBox="1"/>
          <p:nvPr/>
        </p:nvSpPr>
        <p:spPr>
          <a:xfrm>
            <a:off x="72334" y="3596836"/>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E</a:t>
            </a:r>
          </a:p>
        </p:txBody>
      </p:sp>
      <p:grpSp>
        <p:nvGrpSpPr>
          <p:cNvPr id="61" name="Group 60">
            <a:extLst>
              <a:ext uri="{FF2B5EF4-FFF2-40B4-BE49-F238E27FC236}">
                <a16:creationId xmlns:a16="http://schemas.microsoft.com/office/drawing/2014/main" id="{166DD0F5-433D-8B47-A172-8D29F612EE28}"/>
              </a:ext>
            </a:extLst>
          </p:cNvPr>
          <p:cNvGrpSpPr/>
          <p:nvPr/>
        </p:nvGrpSpPr>
        <p:grpSpPr>
          <a:xfrm>
            <a:off x="3077513" y="3609643"/>
            <a:ext cx="900573" cy="343718"/>
            <a:chOff x="1090856" y="2703475"/>
            <a:chExt cx="900573" cy="343718"/>
          </a:xfrm>
          <a:solidFill>
            <a:srgbClr val="00B0F0"/>
          </a:solidFill>
        </p:grpSpPr>
        <p:sp>
          <p:nvSpPr>
            <p:cNvPr id="63" name="Block Arc 62">
              <a:extLst>
                <a:ext uri="{FF2B5EF4-FFF2-40B4-BE49-F238E27FC236}">
                  <a16:creationId xmlns:a16="http://schemas.microsoft.com/office/drawing/2014/main" id="{C692D08A-CCA5-AE43-9F0D-96A4E7D4A5DD}"/>
                </a:ext>
              </a:extLst>
            </p:cNvPr>
            <p:cNvSpPr/>
            <p:nvPr/>
          </p:nvSpPr>
          <p:spPr>
            <a:xfrm>
              <a:off x="1512139" y="2733126"/>
              <a:ext cx="251152" cy="314067"/>
            </a:xfrm>
            <a:prstGeom prst="blockArc">
              <a:avLst>
                <a:gd name="adj1" fmla="val 10800000"/>
                <a:gd name="adj2" fmla="val 21529852"/>
                <a:gd name="adj3" fmla="val 9158"/>
              </a:avLst>
            </a:prstGeom>
            <a:grpFill/>
            <a:ln>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64" name="Rectangle 63">
              <a:extLst>
                <a:ext uri="{FF2B5EF4-FFF2-40B4-BE49-F238E27FC236}">
                  <a16:creationId xmlns:a16="http://schemas.microsoft.com/office/drawing/2014/main" id="{1E3BDC41-515A-B04F-A981-0FC8840C9CB8}"/>
                </a:ext>
              </a:extLst>
            </p:cNvPr>
            <p:cNvSpPr/>
            <p:nvPr/>
          </p:nvSpPr>
          <p:spPr>
            <a:xfrm flipV="1">
              <a:off x="1090856" y="2852710"/>
              <a:ext cx="216000" cy="60957"/>
            </a:xfrm>
            <a:prstGeom prst="rect">
              <a:avLst/>
            </a:prstGeom>
            <a:grpFill/>
            <a:ln>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65" name="Rectangle 64">
              <a:extLst>
                <a:ext uri="{FF2B5EF4-FFF2-40B4-BE49-F238E27FC236}">
                  <a16:creationId xmlns:a16="http://schemas.microsoft.com/office/drawing/2014/main" id="{FC4CEFAD-5B64-BC43-A7AB-1A198299B1CC}"/>
                </a:ext>
              </a:extLst>
            </p:cNvPr>
            <p:cNvSpPr/>
            <p:nvPr/>
          </p:nvSpPr>
          <p:spPr>
            <a:xfrm flipV="1">
              <a:off x="1739429" y="2854159"/>
              <a:ext cx="252000" cy="53158"/>
            </a:xfrm>
            <a:prstGeom prst="rect">
              <a:avLst/>
            </a:prstGeom>
            <a:grpFill/>
            <a:ln>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66" name="Block Arc 65">
              <a:extLst>
                <a:ext uri="{FF2B5EF4-FFF2-40B4-BE49-F238E27FC236}">
                  <a16:creationId xmlns:a16="http://schemas.microsoft.com/office/drawing/2014/main" id="{9B187910-5A15-8E46-B537-C0E9E13CEF48}"/>
                </a:ext>
              </a:extLst>
            </p:cNvPr>
            <p:cNvSpPr/>
            <p:nvPr/>
          </p:nvSpPr>
          <p:spPr>
            <a:xfrm flipH="1" flipV="1">
              <a:off x="1286592" y="2703475"/>
              <a:ext cx="251152" cy="314067"/>
            </a:xfrm>
            <a:prstGeom prst="blockArc">
              <a:avLst>
                <a:gd name="adj1" fmla="val 10800000"/>
                <a:gd name="adj2" fmla="val 21529852"/>
                <a:gd name="adj3" fmla="val 9158"/>
              </a:avLst>
            </a:prstGeom>
            <a:grpFill/>
            <a:ln>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grpSp>
      <p:cxnSp>
        <p:nvCxnSpPr>
          <p:cNvPr id="67" name="Straight Connector 66">
            <a:extLst>
              <a:ext uri="{FF2B5EF4-FFF2-40B4-BE49-F238E27FC236}">
                <a16:creationId xmlns:a16="http://schemas.microsoft.com/office/drawing/2014/main" id="{2918974F-88E5-2243-AC97-723474BE59FE}"/>
              </a:ext>
            </a:extLst>
          </p:cNvPr>
          <p:cNvCxnSpPr>
            <a:cxnSpLocks/>
          </p:cNvCxnSpPr>
          <p:nvPr/>
        </p:nvCxnSpPr>
        <p:spPr>
          <a:xfrm>
            <a:off x="1688179" y="3789870"/>
            <a:ext cx="1389334" cy="0"/>
          </a:xfrm>
          <a:prstGeom prst="line">
            <a:avLst/>
          </a:prstGeom>
          <a:ln w="76200">
            <a:solidFill>
              <a:schemeClr val="tx2">
                <a:lumMod val="75000"/>
              </a:schemeClr>
            </a:solidFill>
          </a:ln>
        </p:spPr>
        <p:style>
          <a:lnRef idx="1">
            <a:schemeClr val="dk1"/>
          </a:lnRef>
          <a:fillRef idx="0">
            <a:schemeClr val="dk1"/>
          </a:fillRef>
          <a:effectRef idx="0">
            <a:schemeClr val="dk1"/>
          </a:effectRef>
          <a:fontRef idx="minor">
            <a:schemeClr val="tx1"/>
          </a:fontRef>
        </p:style>
      </p:cxnSp>
      <p:sp>
        <p:nvSpPr>
          <p:cNvPr id="68" name="TextBox 67">
            <a:extLst>
              <a:ext uri="{FF2B5EF4-FFF2-40B4-BE49-F238E27FC236}">
                <a16:creationId xmlns:a16="http://schemas.microsoft.com/office/drawing/2014/main" id="{3119B087-9FB4-BF42-BE7C-6ADEA27B019D}"/>
              </a:ext>
            </a:extLst>
          </p:cNvPr>
          <p:cNvSpPr txBox="1"/>
          <p:nvPr/>
        </p:nvSpPr>
        <p:spPr>
          <a:xfrm>
            <a:off x="3075825" y="4222842"/>
            <a:ext cx="542136"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Cas9</a:t>
            </a:r>
          </a:p>
        </p:txBody>
      </p:sp>
      <p:sp>
        <p:nvSpPr>
          <p:cNvPr id="69" name="TextBox 68">
            <a:extLst>
              <a:ext uri="{FF2B5EF4-FFF2-40B4-BE49-F238E27FC236}">
                <a16:creationId xmlns:a16="http://schemas.microsoft.com/office/drawing/2014/main" id="{A8765504-0D60-6748-A9FB-6B1D2DEAFA60}"/>
              </a:ext>
            </a:extLst>
          </p:cNvPr>
          <p:cNvSpPr txBox="1"/>
          <p:nvPr/>
        </p:nvSpPr>
        <p:spPr>
          <a:xfrm>
            <a:off x="153801" y="4810753"/>
            <a:ext cx="6545294" cy="3105081"/>
          </a:xfrm>
          <a:prstGeom prst="rect">
            <a:avLst/>
          </a:prstGeom>
          <a:noFill/>
        </p:spPr>
        <p:txBody>
          <a:bodyPr wrap="square" rtlCol="0">
            <a:spAutoFit/>
          </a:bodyPr>
          <a:lstStyle/>
          <a:p>
            <a:pPr algn="just">
              <a:lnSpc>
                <a:spcPct val="150000"/>
              </a:lnSpc>
            </a:pPr>
            <a:r>
              <a:rPr lang="en-GB" sz="1200" b="1" dirty="0">
                <a:latin typeface="Arial" panose="020B0604020202020204" pitchFamily="34" charset="0"/>
                <a:cs typeface="Arial" panose="020B0604020202020204" pitchFamily="34" charset="0"/>
              </a:rPr>
              <a:t>Fig. A.1: The synthesis, amplification and transcription of the sgRNA and assembly of the RNP</a:t>
            </a:r>
            <a:r>
              <a:rPr lang="en-GB" sz="1200" dirty="0">
                <a:latin typeface="Arial" panose="020B0604020202020204" pitchFamily="34" charset="0"/>
                <a:cs typeface="Arial" panose="020B0604020202020204" pitchFamily="34" charset="0"/>
              </a:rPr>
              <a:t>. </a:t>
            </a:r>
          </a:p>
          <a:p>
            <a:pPr algn="just">
              <a:lnSpc>
                <a:spcPct val="150000"/>
              </a:lnSpc>
            </a:pPr>
            <a:r>
              <a:rPr lang="en-GB" sz="1200" b="1" dirty="0">
                <a:latin typeface="Arial" panose="020B0604020202020204" pitchFamily="34" charset="0"/>
                <a:cs typeface="Arial" panose="020B0604020202020204" pitchFamily="34" charset="0"/>
              </a:rPr>
              <a:t>A) </a:t>
            </a:r>
            <a:r>
              <a:rPr lang="en-GB" sz="1200" dirty="0">
                <a:latin typeface="Arial" panose="020B0604020202020204" pitchFamily="34" charset="0"/>
                <a:cs typeface="Arial" panose="020B0604020202020204" pitchFamily="34" charset="0"/>
              </a:rPr>
              <a:t>Once designed, the sgRNA molecule sequence was synthesized by Twist Biosciences (San Francisco, USA) as a dsDNA molecule and included adapters flanking the sgRNA sequence. </a:t>
            </a:r>
            <a:r>
              <a:rPr lang="en-GB" sz="1200" b="1" dirty="0">
                <a:latin typeface="Arial" panose="020B0604020202020204" pitchFamily="34" charset="0"/>
                <a:cs typeface="Arial" panose="020B0604020202020204" pitchFamily="34" charset="0"/>
              </a:rPr>
              <a:t>B)</a:t>
            </a:r>
            <a:r>
              <a:rPr lang="en-GB" sz="1200" dirty="0">
                <a:latin typeface="Arial" panose="020B0604020202020204" pitchFamily="34" charset="0"/>
                <a:cs typeface="Arial" panose="020B0604020202020204" pitchFamily="34" charset="0"/>
              </a:rPr>
              <a:t> The sgRNA sequence was amplified using primers targeting only the sgRNA region, with the forward primer also harbouring the sequence for the T7 promoter. </a:t>
            </a:r>
            <a:r>
              <a:rPr lang="en-GB" sz="1200" b="1" dirty="0">
                <a:latin typeface="Arial" panose="020B0604020202020204" pitchFamily="34" charset="0"/>
                <a:cs typeface="Arial" panose="020B0604020202020204" pitchFamily="34" charset="0"/>
              </a:rPr>
              <a:t>C)</a:t>
            </a:r>
            <a:r>
              <a:rPr lang="en-GB" sz="1200" dirty="0">
                <a:latin typeface="Arial" panose="020B0604020202020204" pitchFamily="34" charset="0"/>
                <a:cs typeface="Arial" panose="020B0604020202020204" pitchFamily="34" charset="0"/>
              </a:rPr>
              <a:t> The resulting PCR product harboured a T7 promoter region, the protospacer as well as the scaffold sequence. </a:t>
            </a:r>
            <a:r>
              <a:rPr lang="en-GB" sz="1200" b="1" dirty="0">
                <a:latin typeface="Arial" panose="020B0604020202020204" pitchFamily="34" charset="0"/>
                <a:cs typeface="Arial" panose="020B0604020202020204" pitchFamily="34" charset="0"/>
              </a:rPr>
              <a:t>D)</a:t>
            </a:r>
            <a:r>
              <a:rPr lang="en-GB" sz="1200" dirty="0">
                <a:latin typeface="Arial" panose="020B0604020202020204" pitchFamily="34" charset="0"/>
                <a:cs typeface="Arial" panose="020B0604020202020204" pitchFamily="34" charset="0"/>
              </a:rPr>
              <a:t> Transcription of the PCR product was performed to produce the full length sgRNA as a </a:t>
            </a:r>
            <a:r>
              <a:rPr lang="en-GB" sz="1200" dirty="0" err="1">
                <a:latin typeface="Arial" panose="020B0604020202020204" pitchFamily="34" charset="0"/>
                <a:cs typeface="Arial" panose="020B0604020202020204" pitchFamily="34" charset="0"/>
              </a:rPr>
              <a:t>ssRNA</a:t>
            </a:r>
            <a:r>
              <a:rPr lang="en-GB" sz="1200" dirty="0">
                <a:latin typeface="Arial" panose="020B0604020202020204" pitchFamily="34" charset="0"/>
                <a:cs typeface="Arial" panose="020B0604020202020204" pitchFamily="34" charset="0"/>
              </a:rPr>
              <a:t> molecule.  </a:t>
            </a:r>
            <a:r>
              <a:rPr lang="en-GB" sz="1200" b="1" dirty="0">
                <a:latin typeface="Arial" panose="020B0604020202020204" pitchFamily="34" charset="0"/>
                <a:cs typeface="Arial" panose="020B0604020202020204" pitchFamily="34" charset="0"/>
              </a:rPr>
              <a:t>E)</a:t>
            </a:r>
            <a:r>
              <a:rPr lang="en-GB" sz="1200" dirty="0">
                <a:latin typeface="Arial" panose="020B0604020202020204" pitchFamily="34" charset="0"/>
                <a:cs typeface="Arial" panose="020B0604020202020204" pitchFamily="34" charset="0"/>
              </a:rPr>
              <a:t> The sgRNA was combined with the Cas9 enzyme to produce the ribonucleoprotein (RNP) which was then used for </a:t>
            </a:r>
            <a:r>
              <a:rPr lang="en-GB" sz="1200" i="1" dirty="0">
                <a:latin typeface="Arial" panose="020B0604020202020204" pitchFamily="34" charset="0"/>
                <a:cs typeface="Arial" panose="020B0604020202020204" pitchFamily="34" charset="0"/>
              </a:rPr>
              <a:t>in vitro </a:t>
            </a:r>
            <a:r>
              <a:rPr lang="en-GB" sz="1200" dirty="0">
                <a:latin typeface="Arial" panose="020B0604020202020204" pitchFamily="34" charset="0"/>
                <a:cs typeface="Arial" panose="020B0604020202020204" pitchFamily="34" charset="0"/>
              </a:rPr>
              <a:t>and </a:t>
            </a:r>
            <a:r>
              <a:rPr lang="en-GB" sz="1200" i="1" dirty="0">
                <a:latin typeface="Arial" panose="020B0604020202020204" pitchFamily="34" charset="0"/>
                <a:cs typeface="Arial" panose="020B0604020202020204" pitchFamily="34" charset="0"/>
              </a:rPr>
              <a:t>in vivo </a:t>
            </a:r>
            <a:r>
              <a:rPr lang="en-GB" sz="1200" dirty="0">
                <a:latin typeface="Arial" panose="020B0604020202020204" pitchFamily="34" charset="0"/>
                <a:cs typeface="Arial" panose="020B0604020202020204" pitchFamily="34" charset="0"/>
              </a:rPr>
              <a:t>cleavage of the target region. </a:t>
            </a:r>
          </a:p>
        </p:txBody>
      </p:sp>
      <p:sp>
        <p:nvSpPr>
          <p:cNvPr id="70" name="TextBox 69">
            <a:extLst>
              <a:ext uri="{FF2B5EF4-FFF2-40B4-BE49-F238E27FC236}">
                <a16:creationId xmlns:a16="http://schemas.microsoft.com/office/drawing/2014/main" id="{F874B053-C380-B44D-AAEA-0C87AC907265}"/>
              </a:ext>
            </a:extLst>
          </p:cNvPr>
          <p:cNvSpPr txBox="1"/>
          <p:nvPr/>
        </p:nvSpPr>
        <p:spPr>
          <a:xfrm>
            <a:off x="716931" y="238623"/>
            <a:ext cx="860235"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5’ adapter</a:t>
            </a:r>
          </a:p>
        </p:txBody>
      </p:sp>
      <p:sp>
        <p:nvSpPr>
          <p:cNvPr id="71" name="TextBox 70">
            <a:extLst>
              <a:ext uri="{FF2B5EF4-FFF2-40B4-BE49-F238E27FC236}">
                <a16:creationId xmlns:a16="http://schemas.microsoft.com/office/drawing/2014/main" id="{969B720E-0A21-5742-B961-3EB6E21F620F}"/>
              </a:ext>
            </a:extLst>
          </p:cNvPr>
          <p:cNvSpPr txBox="1"/>
          <p:nvPr/>
        </p:nvSpPr>
        <p:spPr>
          <a:xfrm>
            <a:off x="5719358" y="243850"/>
            <a:ext cx="860235"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3’ adapter</a:t>
            </a:r>
          </a:p>
        </p:txBody>
      </p:sp>
      <p:sp>
        <p:nvSpPr>
          <p:cNvPr id="72" name="TextBox 71">
            <a:extLst>
              <a:ext uri="{FF2B5EF4-FFF2-40B4-BE49-F238E27FC236}">
                <a16:creationId xmlns:a16="http://schemas.microsoft.com/office/drawing/2014/main" id="{011F318F-D8E7-6B4B-BB89-1FC40B214D75}"/>
              </a:ext>
            </a:extLst>
          </p:cNvPr>
          <p:cNvSpPr txBox="1"/>
          <p:nvPr/>
        </p:nvSpPr>
        <p:spPr>
          <a:xfrm>
            <a:off x="1435761" y="1025326"/>
            <a:ext cx="1122423"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T7_gRNA2_F</a:t>
            </a:r>
          </a:p>
        </p:txBody>
      </p:sp>
      <p:sp>
        <p:nvSpPr>
          <p:cNvPr id="73" name="TextBox 72">
            <a:extLst>
              <a:ext uri="{FF2B5EF4-FFF2-40B4-BE49-F238E27FC236}">
                <a16:creationId xmlns:a16="http://schemas.microsoft.com/office/drawing/2014/main" id="{3112446C-DD3C-5F4C-B03A-F8CC4657DB3D}"/>
              </a:ext>
            </a:extLst>
          </p:cNvPr>
          <p:cNvSpPr txBox="1"/>
          <p:nvPr/>
        </p:nvSpPr>
        <p:spPr>
          <a:xfrm>
            <a:off x="4682482" y="1025326"/>
            <a:ext cx="1307217"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Scaff_gRNA2_R</a:t>
            </a:r>
          </a:p>
        </p:txBody>
      </p:sp>
      <p:sp>
        <p:nvSpPr>
          <p:cNvPr id="36" name="Rectangle 35">
            <a:extLst>
              <a:ext uri="{FF2B5EF4-FFF2-40B4-BE49-F238E27FC236}">
                <a16:creationId xmlns:a16="http://schemas.microsoft.com/office/drawing/2014/main" id="{9E2CF6BE-1812-8D40-85C2-468A98E7338B}"/>
              </a:ext>
            </a:extLst>
          </p:cNvPr>
          <p:cNvSpPr/>
          <p:nvPr/>
        </p:nvSpPr>
        <p:spPr>
          <a:xfrm>
            <a:off x="112380" y="107504"/>
            <a:ext cx="6632965" cy="4622878"/>
          </a:xfrm>
          <a:prstGeom prst="rect">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7635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a:extLst>
              <a:ext uri="{FF2B5EF4-FFF2-40B4-BE49-F238E27FC236}">
                <a16:creationId xmlns:a16="http://schemas.microsoft.com/office/drawing/2014/main" id="{A8765504-0D60-6748-A9FB-6B1D2DEAFA60}"/>
              </a:ext>
            </a:extLst>
          </p:cNvPr>
          <p:cNvSpPr txBox="1"/>
          <p:nvPr/>
        </p:nvSpPr>
        <p:spPr>
          <a:xfrm>
            <a:off x="90960" y="2752261"/>
            <a:ext cx="6545294" cy="1171667"/>
          </a:xfrm>
          <a:prstGeom prst="rect">
            <a:avLst/>
          </a:prstGeom>
          <a:noFill/>
        </p:spPr>
        <p:txBody>
          <a:bodyPr wrap="square" rtlCol="0">
            <a:spAutoFit/>
          </a:bodyPr>
          <a:lstStyle/>
          <a:p>
            <a:pPr algn="just">
              <a:lnSpc>
                <a:spcPct val="150000"/>
              </a:lnSpc>
            </a:pPr>
            <a:r>
              <a:rPr lang="en-GB" sz="1200" b="1" dirty="0">
                <a:latin typeface="Arial" panose="020B0604020202020204" pitchFamily="34" charset="0"/>
                <a:cs typeface="Arial" panose="020B0604020202020204" pitchFamily="34" charset="0"/>
              </a:rPr>
              <a:t>Fig. A.2: </a:t>
            </a:r>
            <a:r>
              <a:rPr lang="en-GB" sz="1200" b="1" i="1" dirty="0">
                <a:latin typeface="Arial" panose="020B0604020202020204" pitchFamily="34" charset="0"/>
                <a:cs typeface="Arial" panose="020B0604020202020204" pitchFamily="34" charset="0"/>
              </a:rPr>
              <a:t>in vitro </a:t>
            </a:r>
            <a:r>
              <a:rPr lang="en-GB" sz="1200" b="1" dirty="0">
                <a:latin typeface="Arial" panose="020B0604020202020204" pitchFamily="34" charset="0"/>
                <a:cs typeface="Arial" panose="020B0604020202020204" pitchFamily="34" charset="0"/>
              </a:rPr>
              <a:t>gRNA test</a:t>
            </a:r>
          </a:p>
          <a:p>
            <a:pPr algn="just">
              <a:lnSpc>
                <a:spcPct val="150000"/>
              </a:lnSpc>
            </a:pPr>
            <a:r>
              <a:rPr lang="en-GB" sz="1200" dirty="0">
                <a:latin typeface="Arial" panose="020B0604020202020204" pitchFamily="34" charset="0"/>
                <a:cs typeface="Arial" panose="020B0604020202020204" pitchFamily="34" charset="0"/>
              </a:rPr>
              <a:t>Primers targeting the genomic region harbouring the 5’ terminus of the </a:t>
            </a:r>
            <a:r>
              <a:rPr lang="en-GB" sz="1200" i="1" dirty="0">
                <a:latin typeface="Arial" panose="020B0604020202020204" pitchFamily="34" charset="0"/>
                <a:cs typeface="Arial" panose="020B0604020202020204" pitchFamily="34" charset="0"/>
              </a:rPr>
              <a:t>MAT1-2-7 </a:t>
            </a:r>
            <a:r>
              <a:rPr lang="en-GB" sz="1200" dirty="0">
                <a:latin typeface="Arial" panose="020B0604020202020204" pitchFamily="34" charset="0"/>
                <a:cs typeface="Arial" panose="020B0604020202020204" pitchFamily="34" charset="0"/>
              </a:rPr>
              <a:t>gene were used to produce the A) fragment harbouring the gRNA_2 target region. When successfully cut by the RNP, the resulting two DNA molecule are B) 737 and 135 bp in length. </a:t>
            </a:r>
          </a:p>
        </p:txBody>
      </p:sp>
      <p:cxnSp>
        <p:nvCxnSpPr>
          <p:cNvPr id="35" name="Straight Connector 34">
            <a:extLst>
              <a:ext uri="{FF2B5EF4-FFF2-40B4-BE49-F238E27FC236}">
                <a16:creationId xmlns:a16="http://schemas.microsoft.com/office/drawing/2014/main" id="{D478E710-2856-8A48-BD61-0FB8EC49B65B}"/>
              </a:ext>
            </a:extLst>
          </p:cNvPr>
          <p:cNvCxnSpPr>
            <a:cxnSpLocks/>
          </p:cNvCxnSpPr>
          <p:nvPr/>
        </p:nvCxnSpPr>
        <p:spPr>
          <a:xfrm>
            <a:off x="520693" y="504738"/>
            <a:ext cx="6128090"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Right Arrow 35">
            <a:extLst>
              <a:ext uri="{FF2B5EF4-FFF2-40B4-BE49-F238E27FC236}">
                <a16:creationId xmlns:a16="http://schemas.microsoft.com/office/drawing/2014/main" id="{C25D4672-5086-9746-9A4E-9F655AE121DB}"/>
              </a:ext>
            </a:extLst>
          </p:cNvPr>
          <p:cNvSpPr/>
          <p:nvPr/>
        </p:nvSpPr>
        <p:spPr>
          <a:xfrm>
            <a:off x="2444318" y="211042"/>
            <a:ext cx="2280841" cy="587393"/>
          </a:xfrm>
          <a:prstGeom prst="rightArrow">
            <a:avLst/>
          </a:prstGeom>
          <a:solidFill>
            <a:srgbClr val="8EB4E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i="1" dirty="0"/>
          </a:p>
        </p:txBody>
      </p:sp>
      <p:cxnSp>
        <p:nvCxnSpPr>
          <p:cNvPr id="37" name="Straight Arrow Connector 36">
            <a:extLst>
              <a:ext uri="{FF2B5EF4-FFF2-40B4-BE49-F238E27FC236}">
                <a16:creationId xmlns:a16="http://schemas.microsoft.com/office/drawing/2014/main" id="{2F59E06C-AEC7-A248-A81B-FA70AF23AD7E}"/>
              </a:ext>
            </a:extLst>
          </p:cNvPr>
          <p:cNvCxnSpPr/>
          <p:nvPr/>
        </p:nvCxnSpPr>
        <p:spPr>
          <a:xfrm>
            <a:off x="799529" y="909029"/>
            <a:ext cx="618428" cy="0"/>
          </a:xfrm>
          <a:prstGeom prst="straightConnector1">
            <a:avLst/>
          </a:prstGeom>
          <a:ln w="76200">
            <a:solidFill>
              <a:srgbClr val="07813B"/>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C01A178B-5842-4E4D-8CE0-61C08AD49AC6}"/>
              </a:ext>
            </a:extLst>
          </p:cNvPr>
          <p:cNvCxnSpPr>
            <a:cxnSpLocks/>
          </p:cNvCxnSpPr>
          <p:nvPr/>
        </p:nvCxnSpPr>
        <p:spPr>
          <a:xfrm flipH="1">
            <a:off x="3026862" y="909029"/>
            <a:ext cx="618428" cy="0"/>
          </a:xfrm>
          <a:prstGeom prst="straightConnector1">
            <a:avLst/>
          </a:prstGeom>
          <a:ln w="76200">
            <a:solidFill>
              <a:srgbClr val="07813B"/>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D063135F-CCB3-1B4F-84DA-D1D0B83A1F93}"/>
              </a:ext>
            </a:extLst>
          </p:cNvPr>
          <p:cNvSpPr txBox="1"/>
          <p:nvPr/>
        </p:nvSpPr>
        <p:spPr>
          <a:xfrm>
            <a:off x="2874140" y="326082"/>
            <a:ext cx="1222072" cy="369332"/>
          </a:xfrm>
          <a:prstGeom prst="rect">
            <a:avLst/>
          </a:prstGeom>
          <a:noFill/>
        </p:spPr>
        <p:txBody>
          <a:bodyPr wrap="square" rtlCol="0">
            <a:spAutoFit/>
          </a:bodyPr>
          <a:lstStyle/>
          <a:p>
            <a:pPr algn="ctr"/>
            <a:r>
              <a:rPr lang="en-GB" i="1" dirty="0">
                <a:latin typeface="Arial" panose="020B0604020202020204" pitchFamily="34" charset="0"/>
                <a:cs typeface="Arial" panose="020B0604020202020204" pitchFamily="34" charset="0"/>
              </a:rPr>
              <a:t>MAT1-2-7</a:t>
            </a:r>
          </a:p>
        </p:txBody>
      </p:sp>
      <p:sp>
        <p:nvSpPr>
          <p:cNvPr id="72" name="TextBox 71">
            <a:extLst>
              <a:ext uri="{FF2B5EF4-FFF2-40B4-BE49-F238E27FC236}">
                <a16:creationId xmlns:a16="http://schemas.microsoft.com/office/drawing/2014/main" id="{A0E1789D-B6F3-9C4F-8FF7-2F22CD123BE6}"/>
              </a:ext>
            </a:extLst>
          </p:cNvPr>
          <p:cNvSpPr txBox="1"/>
          <p:nvPr/>
        </p:nvSpPr>
        <p:spPr>
          <a:xfrm>
            <a:off x="855352" y="1033300"/>
            <a:ext cx="381835"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AF</a:t>
            </a:r>
          </a:p>
        </p:txBody>
      </p:sp>
      <p:sp>
        <p:nvSpPr>
          <p:cNvPr id="73" name="TextBox 72">
            <a:extLst>
              <a:ext uri="{FF2B5EF4-FFF2-40B4-BE49-F238E27FC236}">
                <a16:creationId xmlns:a16="http://schemas.microsoft.com/office/drawing/2014/main" id="{C34BC4B1-6368-9A43-ADF9-59A79971F01F}"/>
              </a:ext>
            </a:extLst>
          </p:cNvPr>
          <p:cNvSpPr txBox="1"/>
          <p:nvPr/>
        </p:nvSpPr>
        <p:spPr>
          <a:xfrm>
            <a:off x="3028420" y="1033300"/>
            <a:ext cx="670375"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O127R</a:t>
            </a:r>
          </a:p>
        </p:txBody>
      </p:sp>
      <p:cxnSp>
        <p:nvCxnSpPr>
          <p:cNvPr id="74" name="Straight Connector 73">
            <a:extLst>
              <a:ext uri="{FF2B5EF4-FFF2-40B4-BE49-F238E27FC236}">
                <a16:creationId xmlns:a16="http://schemas.microsoft.com/office/drawing/2014/main" id="{13A8309C-10E0-B54E-97C6-93E84AD54506}"/>
              </a:ext>
            </a:extLst>
          </p:cNvPr>
          <p:cNvCxnSpPr>
            <a:cxnSpLocks/>
          </p:cNvCxnSpPr>
          <p:nvPr/>
        </p:nvCxnSpPr>
        <p:spPr>
          <a:xfrm flipH="1">
            <a:off x="799529" y="1845133"/>
            <a:ext cx="2845761" cy="0"/>
          </a:xfrm>
          <a:prstGeom prst="line">
            <a:avLst/>
          </a:prstGeom>
          <a:ln w="28575">
            <a:solidFill>
              <a:srgbClr val="07813B"/>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6" name="TextBox 75">
            <a:extLst>
              <a:ext uri="{FF2B5EF4-FFF2-40B4-BE49-F238E27FC236}">
                <a16:creationId xmlns:a16="http://schemas.microsoft.com/office/drawing/2014/main" id="{8B8B8103-4E94-5A47-92FD-2B2AE087C92A}"/>
              </a:ext>
            </a:extLst>
          </p:cNvPr>
          <p:cNvSpPr txBox="1"/>
          <p:nvPr/>
        </p:nvSpPr>
        <p:spPr>
          <a:xfrm>
            <a:off x="1772816" y="1537356"/>
            <a:ext cx="652743"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872 bp</a:t>
            </a:r>
          </a:p>
        </p:txBody>
      </p:sp>
      <p:sp>
        <p:nvSpPr>
          <p:cNvPr id="3" name="Triangle 2">
            <a:extLst>
              <a:ext uri="{FF2B5EF4-FFF2-40B4-BE49-F238E27FC236}">
                <a16:creationId xmlns:a16="http://schemas.microsoft.com/office/drawing/2014/main" id="{F62D06CC-68C5-0245-A113-82BAFDE63042}"/>
              </a:ext>
            </a:extLst>
          </p:cNvPr>
          <p:cNvSpPr/>
          <p:nvPr/>
        </p:nvSpPr>
        <p:spPr>
          <a:xfrm>
            <a:off x="2874140" y="1869199"/>
            <a:ext cx="144016" cy="2160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a:extLst>
              <a:ext uri="{FF2B5EF4-FFF2-40B4-BE49-F238E27FC236}">
                <a16:creationId xmlns:a16="http://schemas.microsoft.com/office/drawing/2014/main" id="{D54941D8-35BA-D34E-A20A-5B28C9F83310}"/>
              </a:ext>
            </a:extLst>
          </p:cNvPr>
          <p:cNvCxnSpPr>
            <a:cxnSpLocks/>
          </p:cNvCxnSpPr>
          <p:nvPr/>
        </p:nvCxnSpPr>
        <p:spPr>
          <a:xfrm flipH="1">
            <a:off x="551749" y="2349189"/>
            <a:ext cx="2213347" cy="0"/>
          </a:xfrm>
          <a:prstGeom prst="line">
            <a:avLst/>
          </a:prstGeom>
          <a:ln w="28575">
            <a:solidFill>
              <a:srgbClr val="07813B"/>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24A570F2-7D47-AB41-8B96-95C1795B8334}"/>
              </a:ext>
            </a:extLst>
          </p:cNvPr>
          <p:cNvCxnSpPr>
            <a:cxnSpLocks/>
          </p:cNvCxnSpPr>
          <p:nvPr/>
        </p:nvCxnSpPr>
        <p:spPr>
          <a:xfrm flipH="1">
            <a:off x="3088296" y="2349189"/>
            <a:ext cx="828928" cy="0"/>
          </a:xfrm>
          <a:prstGeom prst="line">
            <a:avLst/>
          </a:prstGeom>
          <a:ln w="28575">
            <a:solidFill>
              <a:srgbClr val="07813B"/>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917126F9-4A3D-334A-9639-EE923342D8F7}"/>
              </a:ext>
            </a:extLst>
          </p:cNvPr>
          <p:cNvSpPr txBox="1"/>
          <p:nvPr/>
        </p:nvSpPr>
        <p:spPr>
          <a:xfrm>
            <a:off x="1332050" y="2061157"/>
            <a:ext cx="652743"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737 bp</a:t>
            </a:r>
          </a:p>
        </p:txBody>
      </p:sp>
      <p:sp>
        <p:nvSpPr>
          <p:cNvPr id="80" name="TextBox 79">
            <a:extLst>
              <a:ext uri="{FF2B5EF4-FFF2-40B4-BE49-F238E27FC236}">
                <a16:creationId xmlns:a16="http://schemas.microsoft.com/office/drawing/2014/main" id="{01B7C72F-C829-1E4C-9B53-8E46F900B282}"/>
              </a:ext>
            </a:extLst>
          </p:cNvPr>
          <p:cNvSpPr txBox="1"/>
          <p:nvPr/>
        </p:nvSpPr>
        <p:spPr>
          <a:xfrm>
            <a:off x="3176388" y="2061157"/>
            <a:ext cx="652743"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135 bp</a:t>
            </a:r>
          </a:p>
        </p:txBody>
      </p:sp>
      <p:sp>
        <p:nvSpPr>
          <p:cNvPr id="81" name="TextBox 80">
            <a:extLst>
              <a:ext uri="{FF2B5EF4-FFF2-40B4-BE49-F238E27FC236}">
                <a16:creationId xmlns:a16="http://schemas.microsoft.com/office/drawing/2014/main" id="{2F85FF7F-21C3-4344-81FB-DFDEBD95864C}"/>
              </a:ext>
            </a:extLst>
          </p:cNvPr>
          <p:cNvSpPr txBox="1"/>
          <p:nvPr/>
        </p:nvSpPr>
        <p:spPr>
          <a:xfrm>
            <a:off x="52163" y="1660467"/>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A</a:t>
            </a:r>
          </a:p>
        </p:txBody>
      </p:sp>
      <p:sp>
        <p:nvSpPr>
          <p:cNvPr id="82" name="TextBox 81">
            <a:extLst>
              <a:ext uri="{FF2B5EF4-FFF2-40B4-BE49-F238E27FC236}">
                <a16:creationId xmlns:a16="http://schemas.microsoft.com/office/drawing/2014/main" id="{5D1FE6C9-5B04-8345-AB6C-4610E7E14F97}"/>
              </a:ext>
            </a:extLst>
          </p:cNvPr>
          <p:cNvSpPr txBox="1"/>
          <p:nvPr/>
        </p:nvSpPr>
        <p:spPr>
          <a:xfrm>
            <a:off x="44624" y="2173756"/>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B</a:t>
            </a:r>
          </a:p>
        </p:txBody>
      </p:sp>
      <p:sp>
        <p:nvSpPr>
          <p:cNvPr id="19" name="Rectangle 18">
            <a:extLst>
              <a:ext uri="{FF2B5EF4-FFF2-40B4-BE49-F238E27FC236}">
                <a16:creationId xmlns:a16="http://schemas.microsoft.com/office/drawing/2014/main" id="{64959075-D9A1-1341-8A60-B63A7B7602F1}"/>
              </a:ext>
            </a:extLst>
          </p:cNvPr>
          <p:cNvSpPr/>
          <p:nvPr/>
        </p:nvSpPr>
        <p:spPr>
          <a:xfrm>
            <a:off x="100800" y="102575"/>
            <a:ext cx="6632965" cy="2534646"/>
          </a:xfrm>
          <a:prstGeom prst="rect">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03723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a:extLst>
              <a:ext uri="{FF2B5EF4-FFF2-40B4-BE49-F238E27FC236}">
                <a16:creationId xmlns:a16="http://schemas.microsoft.com/office/drawing/2014/main" id="{A8765504-0D60-6748-A9FB-6B1D2DEAFA60}"/>
              </a:ext>
            </a:extLst>
          </p:cNvPr>
          <p:cNvSpPr txBox="1"/>
          <p:nvPr/>
        </p:nvSpPr>
        <p:spPr>
          <a:xfrm>
            <a:off x="31126" y="5945452"/>
            <a:ext cx="6707375" cy="2833661"/>
          </a:xfrm>
          <a:prstGeom prst="rect">
            <a:avLst/>
          </a:prstGeom>
          <a:noFill/>
        </p:spPr>
        <p:txBody>
          <a:bodyPr wrap="square" rtlCol="0">
            <a:spAutoFit/>
          </a:bodyPr>
          <a:lstStyle/>
          <a:p>
            <a:pPr algn="just">
              <a:lnSpc>
                <a:spcPct val="150000"/>
              </a:lnSpc>
            </a:pPr>
            <a:r>
              <a:rPr lang="en-GB" sz="1200" b="1" dirty="0">
                <a:latin typeface="Arial" panose="020B0604020202020204" pitchFamily="34" charset="0"/>
                <a:cs typeface="Arial" panose="020B0604020202020204" pitchFamily="34" charset="0"/>
              </a:rPr>
              <a:t>Fig. A.3: The synthesis, amplification and assembly of the dDNA construct. </a:t>
            </a:r>
          </a:p>
          <a:p>
            <a:pPr algn="just">
              <a:lnSpc>
                <a:spcPct val="150000"/>
              </a:lnSpc>
            </a:pPr>
            <a:r>
              <a:rPr lang="en-GB" sz="1200" dirty="0">
                <a:latin typeface="Arial" panose="020B0604020202020204" pitchFamily="34" charset="0"/>
                <a:cs typeface="Arial" panose="020B0604020202020204" pitchFamily="34" charset="0"/>
              </a:rPr>
              <a:t>The full-length dDNA construct consists of sequence from </a:t>
            </a:r>
            <a:r>
              <a:rPr lang="en-GB" sz="1200" b="1" dirty="0">
                <a:latin typeface="Arial" panose="020B0604020202020204" pitchFamily="34" charset="0"/>
                <a:cs typeface="Arial" panose="020B0604020202020204" pitchFamily="34" charset="0"/>
              </a:rPr>
              <a:t>A)</a:t>
            </a:r>
            <a:r>
              <a:rPr lang="en-GB" sz="1200" dirty="0">
                <a:latin typeface="Arial" panose="020B0604020202020204" pitchFamily="34" charset="0"/>
                <a:cs typeface="Arial" panose="020B0604020202020204" pitchFamily="34" charset="0"/>
              </a:rPr>
              <a:t> the Twist </a:t>
            </a:r>
            <a:r>
              <a:rPr lang="en-GB" sz="1200" dirty="0" err="1">
                <a:latin typeface="Arial" panose="020B0604020202020204" pitchFamily="34" charset="0"/>
                <a:cs typeface="Arial" panose="020B0604020202020204" pitchFamily="34" charset="0"/>
              </a:rPr>
              <a:t>BioScience</a:t>
            </a:r>
            <a:r>
              <a:rPr lang="en-GB" sz="1200" dirty="0">
                <a:latin typeface="Arial" panose="020B0604020202020204" pitchFamily="34" charset="0"/>
                <a:cs typeface="Arial" panose="020B0604020202020204" pitchFamily="34" charset="0"/>
              </a:rPr>
              <a:t>-synthesized pre-dDNA as well as </a:t>
            </a:r>
            <a:r>
              <a:rPr lang="en-GB" sz="1200" b="1" dirty="0">
                <a:latin typeface="Arial" panose="020B0604020202020204" pitchFamily="34" charset="0"/>
                <a:cs typeface="Arial" panose="020B0604020202020204" pitchFamily="34" charset="0"/>
              </a:rPr>
              <a:t>C)</a:t>
            </a:r>
            <a:r>
              <a:rPr lang="en-GB" sz="1200" dirty="0">
                <a:latin typeface="Arial" panose="020B0604020202020204" pitchFamily="34" charset="0"/>
                <a:cs typeface="Arial" panose="020B0604020202020204" pitchFamily="34" charset="0"/>
              </a:rPr>
              <a:t> the hygromycin B resistance cassette. </a:t>
            </a:r>
            <a:r>
              <a:rPr lang="en-GB" sz="1200" b="1" dirty="0">
                <a:latin typeface="Arial" panose="020B0604020202020204" pitchFamily="34" charset="0"/>
                <a:cs typeface="Arial" panose="020B0604020202020204" pitchFamily="34" charset="0"/>
              </a:rPr>
              <a:t>B)</a:t>
            </a:r>
            <a:r>
              <a:rPr lang="en-GB" sz="1200" dirty="0">
                <a:latin typeface="Arial" panose="020B0604020202020204" pitchFamily="34" charset="0"/>
                <a:cs typeface="Arial" panose="020B0604020202020204" pitchFamily="34" charset="0"/>
              </a:rPr>
              <a:t> The 5’ and 3’ regions of the pre-dDNA were amplified using primers with overhangs homologous to the terminal regions of the hygromycin resistance cassette to produce constructs 1 and 2. </a:t>
            </a:r>
            <a:r>
              <a:rPr lang="en-GB" sz="1200" b="1" dirty="0">
                <a:latin typeface="Arial" panose="020B0604020202020204" pitchFamily="34" charset="0"/>
                <a:cs typeface="Arial" panose="020B0604020202020204" pitchFamily="34" charset="0"/>
              </a:rPr>
              <a:t>D)</a:t>
            </a:r>
            <a:r>
              <a:rPr lang="en-GB" sz="1200" dirty="0">
                <a:latin typeface="Arial" panose="020B0604020202020204" pitchFamily="34" charset="0"/>
                <a:cs typeface="Arial" panose="020B0604020202020204" pitchFamily="34" charset="0"/>
              </a:rPr>
              <a:t> The hygromycin resistance cassette was amplified with primers targeting the entire region to produce construct 3. </a:t>
            </a:r>
            <a:r>
              <a:rPr lang="en-GB" sz="1200" b="1" dirty="0">
                <a:latin typeface="Arial" panose="020B0604020202020204" pitchFamily="34" charset="0"/>
                <a:cs typeface="Arial" panose="020B0604020202020204" pitchFamily="34" charset="0"/>
              </a:rPr>
              <a:t>E)</a:t>
            </a:r>
            <a:r>
              <a:rPr lang="en-GB" sz="1200" dirty="0">
                <a:latin typeface="Arial" panose="020B0604020202020204" pitchFamily="34" charset="0"/>
                <a:cs typeface="Arial" panose="020B0604020202020204" pitchFamily="34" charset="0"/>
              </a:rPr>
              <a:t> Constructs 1 and 3 were combined to form a construct harbouring the 5’ homologous flank, the </a:t>
            </a:r>
            <a:r>
              <a:rPr lang="en-GB" sz="1200" dirty="0" err="1">
                <a:latin typeface="Arial" panose="020B0604020202020204" pitchFamily="34" charset="0"/>
                <a:cs typeface="Arial" panose="020B0604020202020204" pitchFamily="34" charset="0"/>
              </a:rPr>
              <a:t>BclI</a:t>
            </a:r>
            <a:r>
              <a:rPr lang="en-GB" sz="1200" dirty="0">
                <a:latin typeface="Arial" panose="020B0604020202020204" pitchFamily="34" charset="0"/>
                <a:cs typeface="Arial" panose="020B0604020202020204" pitchFamily="34" charset="0"/>
              </a:rPr>
              <a:t> restriction site and the hygromycin resistance cassette. </a:t>
            </a:r>
            <a:r>
              <a:rPr lang="en-GB" sz="1200" b="1" dirty="0">
                <a:latin typeface="Arial" panose="020B0604020202020204" pitchFamily="34" charset="0"/>
                <a:cs typeface="Arial" panose="020B0604020202020204" pitchFamily="34" charset="0"/>
              </a:rPr>
              <a:t>F)</a:t>
            </a:r>
            <a:r>
              <a:rPr lang="en-GB" sz="1200" dirty="0">
                <a:latin typeface="Arial" panose="020B0604020202020204" pitchFamily="34" charset="0"/>
                <a:cs typeface="Arial" panose="020B0604020202020204" pitchFamily="34" charset="0"/>
              </a:rPr>
              <a:t> Constructs 2 and 3 were combined to form a construct harbouring the 3’ homologous flank and the hygromycin resistance cassette. </a:t>
            </a:r>
            <a:r>
              <a:rPr lang="en-GB" sz="1200" b="1" dirty="0">
                <a:latin typeface="Arial" panose="020B0604020202020204" pitchFamily="34" charset="0"/>
                <a:cs typeface="Arial" panose="020B0604020202020204" pitchFamily="34" charset="0"/>
              </a:rPr>
              <a:t>G)</a:t>
            </a:r>
            <a:r>
              <a:rPr lang="en-GB" sz="1200" dirty="0">
                <a:latin typeface="Arial" panose="020B0604020202020204" pitchFamily="34" charset="0"/>
                <a:cs typeface="Arial" panose="020B0604020202020204" pitchFamily="34" charset="0"/>
              </a:rPr>
              <a:t> The preceding two constructs were combined into a single, full-length construct. </a:t>
            </a:r>
          </a:p>
        </p:txBody>
      </p:sp>
      <p:grpSp>
        <p:nvGrpSpPr>
          <p:cNvPr id="30" name="Group 29">
            <a:extLst>
              <a:ext uri="{FF2B5EF4-FFF2-40B4-BE49-F238E27FC236}">
                <a16:creationId xmlns:a16="http://schemas.microsoft.com/office/drawing/2014/main" id="{529D95C4-EF37-CD40-B0C5-5ABECF060402}"/>
              </a:ext>
            </a:extLst>
          </p:cNvPr>
          <p:cNvGrpSpPr/>
          <p:nvPr/>
        </p:nvGrpSpPr>
        <p:grpSpPr>
          <a:xfrm>
            <a:off x="116632" y="2195736"/>
            <a:ext cx="5418887" cy="568974"/>
            <a:chOff x="116632" y="2656790"/>
            <a:chExt cx="5418887" cy="568974"/>
          </a:xfrm>
        </p:grpSpPr>
        <p:sp>
          <p:nvSpPr>
            <p:cNvPr id="96" name="TextBox 95">
              <a:extLst>
                <a:ext uri="{FF2B5EF4-FFF2-40B4-BE49-F238E27FC236}">
                  <a16:creationId xmlns:a16="http://schemas.microsoft.com/office/drawing/2014/main" id="{46BAA6B9-66BD-9449-86FF-13D309118872}"/>
                </a:ext>
              </a:extLst>
            </p:cNvPr>
            <p:cNvSpPr txBox="1"/>
            <p:nvPr/>
          </p:nvSpPr>
          <p:spPr>
            <a:xfrm>
              <a:off x="116632" y="2670889"/>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C</a:t>
              </a:r>
            </a:p>
          </p:txBody>
        </p:sp>
        <p:grpSp>
          <p:nvGrpSpPr>
            <p:cNvPr id="17" name="Group 16">
              <a:extLst>
                <a:ext uri="{FF2B5EF4-FFF2-40B4-BE49-F238E27FC236}">
                  <a16:creationId xmlns:a16="http://schemas.microsoft.com/office/drawing/2014/main" id="{32BF41E1-273A-6243-94FA-AB86DDCF7140}"/>
                </a:ext>
              </a:extLst>
            </p:cNvPr>
            <p:cNvGrpSpPr/>
            <p:nvPr/>
          </p:nvGrpSpPr>
          <p:grpSpPr>
            <a:xfrm>
              <a:off x="2780928" y="2656790"/>
              <a:ext cx="2754591" cy="568974"/>
              <a:chOff x="2132856" y="2656790"/>
              <a:chExt cx="2754591" cy="568974"/>
            </a:xfrm>
          </p:grpSpPr>
          <p:sp>
            <p:nvSpPr>
              <p:cNvPr id="61" name="TextBox 60">
                <a:extLst>
                  <a:ext uri="{FF2B5EF4-FFF2-40B4-BE49-F238E27FC236}">
                    <a16:creationId xmlns:a16="http://schemas.microsoft.com/office/drawing/2014/main" id="{B2CE65D7-0E2A-2341-9C56-7B2FC7152D89}"/>
                  </a:ext>
                </a:extLst>
              </p:cNvPr>
              <p:cNvSpPr txBox="1"/>
              <p:nvPr/>
            </p:nvSpPr>
            <p:spPr>
              <a:xfrm>
                <a:off x="3124617" y="2656790"/>
                <a:ext cx="538930" cy="261610"/>
              </a:xfrm>
              <a:prstGeom prst="rect">
                <a:avLst/>
              </a:prstGeom>
              <a:noFill/>
            </p:spPr>
            <p:txBody>
              <a:bodyPr wrap="none" rtlCol="0">
                <a:spAutoFit/>
              </a:bodyPr>
              <a:lstStyle/>
              <a:p>
                <a:pPr algn="ctr"/>
                <a:r>
                  <a:rPr lang="en-GB" sz="1100" i="1" dirty="0">
                    <a:solidFill>
                      <a:schemeClr val="tx2">
                        <a:lumMod val="60000"/>
                        <a:lumOff val="40000"/>
                      </a:schemeClr>
                    </a:solidFill>
                    <a:latin typeface="Arial" panose="020B0604020202020204" pitchFamily="34" charset="0"/>
                    <a:cs typeface="Arial" panose="020B0604020202020204" pitchFamily="34" charset="0"/>
                  </a:rPr>
                  <a:t>HygR</a:t>
                </a:r>
              </a:p>
            </p:txBody>
          </p:sp>
          <p:grpSp>
            <p:nvGrpSpPr>
              <p:cNvPr id="5" name="Group 4">
                <a:extLst>
                  <a:ext uri="{FF2B5EF4-FFF2-40B4-BE49-F238E27FC236}">
                    <a16:creationId xmlns:a16="http://schemas.microsoft.com/office/drawing/2014/main" id="{E2387AD3-48A4-454A-803D-A2194CB08144}"/>
                  </a:ext>
                </a:extLst>
              </p:cNvPr>
              <p:cNvGrpSpPr/>
              <p:nvPr/>
            </p:nvGrpSpPr>
            <p:grpSpPr>
              <a:xfrm>
                <a:off x="2132856" y="2754212"/>
                <a:ext cx="2754591" cy="261610"/>
                <a:chOff x="4369777" y="471898"/>
                <a:chExt cx="2754591" cy="261610"/>
              </a:xfrm>
            </p:grpSpPr>
            <p:cxnSp>
              <p:nvCxnSpPr>
                <p:cNvPr id="55" name="Straight Connector 54">
                  <a:extLst>
                    <a:ext uri="{FF2B5EF4-FFF2-40B4-BE49-F238E27FC236}">
                      <a16:creationId xmlns:a16="http://schemas.microsoft.com/office/drawing/2014/main" id="{8CCEC946-DE16-4944-A739-E6056270CEC4}"/>
                    </a:ext>
                  </a:extLst>
                </p:cNvPr>
                <p:cNvCxnSpPr>
                  <a:cxnSpLocks/>
                </p:cNvCxnSpPr>
                <p:nvPr/>
              </p:nvCxnSpPr>
              <p:spPr>
                <a:xfrm flipV="1">
                  <a:off x="4554770" y="621213"/>
                  <a:ext cx="1174157" cy="0"/>
                </a:xfrm>
                <a:prstGeom prst="line">
                  <a:avLst/>
                </a:prstGeom>
                <a:ln w="38100">
                  <a:solidFill>
                    <a:schemeClr val="tx2">
                      <a:lumMod val="60000"/>
                      <a:lumOff val="40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56" name="TextBox 55">
                  <a:extLst>
                    <a:ext uri="{FF2B5EF4-FFF2-40B4-BE49-F238E27FC236}">
                      <a16:creationId xmlns:a16="http://schemas.microsoft.com/office/drawing/2014/main" id="{6FC5A24D-84AD-A444-8CA5-30486F4EB20B}"/>
                    </a:ext>
                  </a:extLst>
                </p:cNvPr>
                <p:cNvSpPr txBox="1"/>
                <p:nvPr/>
              </p:nvSpPr>
              <p:spPr>
                <a:xfrm>
                  <a:off x="4369777" y="471898"/>
                  <a:ext cx="295274" cy="261610"/>
                </a:xfrm>
                <a:prstGeom prst="rect">
                  <a:avLst/>
                </a:prstGeom>
                <a:noFill/>
              </p:spPr>
              <p:txBody>
                <a:bodyPr wrap="none" rtlCol="0">
                  <a:spAutoFit/>
                </a:bodyPr>
                <a:lstStyle/>
                <a:p>
                  <a:r>
                    <a:rPr lang="en-GB" sz="1100" dirty="0">
                      <a:latin typeface="Arial" panose="020B0604020202020204" pitchFamily="34" charset="0"/>
                      <a:cs typeface="Arial" panose="020B0604020202020204" pitchFamily="34" charset="0"/>
                    </a:rPr>
                    <a:t>5’</a:t>
                  </a:r>
                </a:p>
              </p:txBody>
            </p:sp>
            <p:sp>
              <p:nvSpPr>
                <p:cNvPr id="57" name="TextBox 56">
                  <a:extLst>
                    <a:ext uri="{FF2B5EF4-FFF2-40B4-BE49-F238E27FC236}">
                      <a16:creationId xmlns:a16="http://schemas.microsoft.com/office/drawing/2014/main" id="{BDD24E18-48F6-C049-AAD0-46E2450EFD2B}"/>
                    </a:ext>
                  </a:extLst>
                </p:cNvPr>
                <p:cNvSpPr txBox="1"/>
                <p:nvPr/>
              </p:nvSpPr>
              <p:spPr>
                <a:xfrm>
                  <a:off x="6829094" y="471898"/>
                  <a:ext cx="295274" cy="261610"/>
                </a:xfrm>
                <a:prstGeom prst="rect">
                  <a:avLst/>
                </a:prstGeom>
                <a:noFill/>
              </p:spPr>
              <p:txBody>
                <a:bodyPr wrap="none" rtlCol="0">
                  <a:spAutoFit/>
                </a:bodyPr>
                <a:lstStyle/>
                <a:p>
                  <a:r>
                    <a:rPr lang="en-GB" sz="1100" dirty="0">
                      <a:latin typeface="Arial" panose="020B0604020202020204" pitchFamily="34" charset="0"/>
                      <a:cs typeface="Arial" panose="020B0604020202020204" pitchFamily="34" charset="0"/>
                    </a:rPr>
                    <a:t>3’</a:t>
                  </a:r>
                </a:p>
              </p:txBody>
            </p:sp>
            <p:cxnSp>
              <p:nvCxnSpPr>
                <p:cNvPr id="62" name="Straight Connector 61">
                  <a:extLst>
                    <a:ext uri="{FF2B5EF4-FFF2-40B4-BE49-F238E27FC236}">
                      <a16:creationId xmlns:a16="http://schemas.microsoft.com/office/drawing/2014/main" id="{020FD345-E09E-F84F-A476-92C9FA8D13B8}"/>
                    </a:ext>
                  </a:extLst>
                </p:cNvPr>
                <p:cNvCxnSpPr>
                  <a:cxnSpLocks/>
                </p:cNvCxnSpPr>
                <p:nvPr/>
              </p:nvCxnSpPr>
              <p:spPr>
                <a:xfrm>
                  <a:off x="5657193" y="621213"/>
                  <a:ext cx="1173600" cy="0"/>
                </a:xfrm>
                <a:prstGeom prst="line">
                  <a:avLst/>
                </a:prstGeom>
                <a:ln w="38100">
                  <a:solidFill>
                    <a:srgbClr val="8EB4E3"/>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grpSp>
          <p:cxnSp>
            <p:nvCxnSpPr>
              <p:cNvPr id="72" name="Straight Arrow Connector 71">
                <a:extLst>
                  <a:ext uri="{FF2B5EF4-FFF2-40B4-BE49-F238E27FC236}">
                    <a16:creationId xmlns:a16="http://schemas.microsoft.com/office/drawing/2014/main" id="{934E8371-E103-6F4C-9520-70DAA153FA5B}"/>
                  </a:ext>
                </a:extLst>
              </p:cNvPr>
              <p:cNvCxnSpPr>
                <a:cxnSpLocks/>
              </p:cNvCxnSpPr>
              <p:nvPr/>
            </p:nvCxnSpPr>
            <p:spPr>
              <a:xfrm>
                <a:off x="2340152" y="3206696"/>
                <a:ext cx="288000" cy="0"/>
              </a:xfrm>
              <a:prstGeom prst="straightConnector1">
                <a:avLst/>
              </a:prstGeom>
              <a:ln w="38100">
                <a:solidFill>
                  <a:schemeClr val="tx2">
                    <a:lumMod val="60000"/>
                    <a:lumOff val="40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0E4ACEC6-74C3-8C48-9B69-796CBE5FFD5A}"/>
                  </a:ext>
                </a:extLst>
              </p:cNvPr>
              <p:cNvCxnSpPr>
                <a:cxnSpLocks/>
              </p:cNvCxnSpPr>
              <p:nvPr/>
            </p:nvCxnSpPr>
            <p:spPr>
              <a:xfrm flipH="1">
                <a:off x="4373794" y="3206696"/>
                <a:ext cx="288000" cy="0"/>
              </a:xfrm>
              <a:prstGeom prst="straightConnector1">
                <a:avLst/>
              </a:prstGeom>
              <a:ln w="38100">
                <a:solidFill>
                  <a:srgbClr val="8EB4E3"/>
                </a:solidFill>
                <a:tailEnd type="triangle" w="sm" len="sm"/>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258E5FA3-1664-4C4B-9D39-7ECB3CFB4FC2}"/>
                  </a:ext>
                </a:extLst>
              </p:cNvPr>
              <p:cNvSpPr txBox="1"/>
              <p:nvPr/>
            </p:nvSpPr>
            <p:spPr>
              <a:xfrm>
                <a:off x="2205345" y="2964154"/>
                <a:ext cx="522900" cy="261610"/>
              </a:xfrm>
              <a:prstGeom prst="rect">
                <a:avLst/>
              </a:prstGeom>
              <a:noFill/>
            </p:spPr>
            <p:txBody>
              <a:bodyPr wrap="none" rtlCol="0">
                <a:spAutoFit/>
              </a:bodyPr>
              <a:lstStyle/>
              <a:p>
                <a:pPr algn="ctr"/>
                <a:r>
                  <a:rPr lang="en-US" sz="1100" dirty="0" err="1">
                    <a:latin typeface="Arial" panose="020B0604020202020204" pitchFamily="34" charset="0"/>
                    <a:cs typeface="Arial" panose="020B0604020202020204" pitchFamily="34" charset="0"/>
                  </a:rPr>
                  <a:t>HygF</a:t>
                </a:r>
                <a:endParaRPr lang="en-US" sz="1100" dirty="0">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F6FA1518-CF5D-324E-B488-6046C9C2586C}"/>
                  </a:ext>
                </a:extLst>
              </p:cNvPr>
              <p:cNvSpPr txBox="1"/>
              <p:nvPr/>
            </p:nvSpPr>
            <p:spPr>
              <a:xfrm>
                <a:off x="4263422" y="2964154"/>
                <a:ext cx="538930"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HygR</a:t>
                </a:r>
              </a:p>
            </p:txBody>
          </p:sp>
        </p:grpSp>
      </p:grpSp>
      <p:grpSp>
        <p:nvGrpSpPr>
          <p:cNvPr id="31" name="Group 30">
            <a:extLst>
              <a:ext uri="{FF2B5EF4-FFF2-40B4-BE49-F238E27FC236}">
                <a16:creationId xmlns:a16="http://schemas.microsoft.com/office/drawing/2014/main" id="{FDB29688-962C-C14E-A4A7-636841FE92E9}"/>
              </a:ext>
            </a:extLst>
          </p:cNvPr>
          <p:cNvGrpSpPr/>
          <p:nvPr/>
        </p:nvGrpSpPr>
        <p:grpSpPr>
          <a:xfrm>
            <a:off x="116632" y="2884250"/>
            <a:ext cx="5178000" cy="446276"/>
            <a:chOff x="116632" y="3758432"/>
            <a:chExt cx="5178000" cy="446276"/>
          </a:xfrm>
        </p:grpSpPr>
        <p:sp>
          <p:nvSpPr>
            <p:cNvPr id="98" name="TextBox 97">
              <a:extLst>
                <a:ext uri="{FF2B5EF4-FFF2-40B4-BE49-F238E27FC236}">
                  <a16:creationId xmlns:a16="http://schemas.microsoft.com/office/drawing/2014/main" id="{649EBF95-513B-E149-A2F0-79C022874730}"/>
                </a:ext>
              </a:extLst>
            </p:cNvPr>
            <p:cNvSpPr txBox="1"/>
            <p:nvPr/>
          </p:nvSpPr>
          <p:spPr>
            <a:xfrm>
              <a:off x="116632" y="3835376"/>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D</a:t>
              </a:r>
            </a:p>
          </p:txBody>
        </p:sp>
        <p:grpSp>
          <p:nvGrpSpPr>
            <p:cNvPr id="10" name="Group 9">
              <a:extLst>
                <a:ext uri="{FF2B5EF4-FFF2-40B4-BE49-F238E27FC236}">
                  <a16:creationId xmlns:a16="http://schemas.microsoft.com/office/drawing/2014/main" id="{AC60D136-D0F9-C448-92E9-5CC7797FB4CE}"/>
                </a:ext>
              </a:extLst>
            </p:cNvPr>
            <p:cNvGrpSpPr/>
            <p:nvPr/>
          </p:nvGrpSpPr>
          <p:grpSpPr>
            <a:xfrm>
              <a:off x="3018608" y="3758432"/>
              <a:ext cx="2276024" cy="276482"/>
              <a:chOff x="5134888" y="1506450"/>
              <a:chExt cx="2276024" cy="276482"/>
            </a:xfrm>
          </p:grpSpPr>
          <p:sp>
            <p:nvSpPr>
              <p:cNvPr id="86" name="TextBox 85">
                <a:extLst>
                  <a:ext uri="{FF2B5EF4-FFF2-40B4-BE49-F238E27FC236}">
                    <a16:creationId xmlns:a16="http://schemas.microsoft.com/office/drawing/2014/main" id="{26A8CEFF-A1A0-7941-8998-FA1FED11BBE1}"/>
                  </a:ext>
                </a:extLst>
              </p:cNvPr>
              <p:cNvSpPr txBox="1"/>
              <p:nvPr/>
            </p:nvSpPr>
            <p:spPr>
              <a:xfrm>
                <a:off x="5852898" y="1506450"/>
                <a:ext cx="904415" cy="261610"/>
              </a:xfrm>
              <a:prstGeom prst="rect">
                <a:avLst/>
              </a:prstGeom>
              <a:noFill/>
            </p:spPr>
            <p:txBody>
              <a:bodyPr wrap="none" rtlCol="0">
                <a:spAutoFit/>
              </a:bodyPr>
              <a:lstStyle/>
              <a:p>
                <a:pPr algn="ctr"/>
                <a:r>
                  <a:rPr lang="en-GB" sz="1100" dirty="0">
                    <a:solidFill>
                      <a:schemeClr val="bg1">
                        <a:lumMod val="50000"/>
                      </a:schemeClr>
                    </a:solidFill>
                    <a:latin typeface="Arial" panose="020B0604020202020204" pitchFamily="34" charset="0"/>
                    <a:cs typeface="Arial" panose="020B0604020202020204" pitchFamily="34" charset="0"/>
                  </a:rPr>
                  <a:t>Construct 3</a:t>
                </a:r>
              </a:p>
            </p:txBody>
          </p:sp>
          <p:cxnSp>
            <p:nvCxnSpPr>
              <p:cNvPr id="77" name="Straight Connector 76">
                <a:extLst>
                  <a:ext uri="{FF2B5EF4-FFF2-40B4-BE49-F238E27FC236}">
                    <a16:creationId xmlns:a16="http://schemas.microsoft.com/office/drawing/2014/main" id="{0469E057-69AF-064C-A6B4-4E0F0A931D46}"/>
                  </a:ext>
                </a:extLst>
              </p:cNvPr>
              <p:cNvCxnSpPr>
                <a:cxnSpLocks/>
              </p:cNvCxnSpPr>
              <p:nvPr/>
            </p:nvCxnSpPr>
            <p:spPr>
              <a:xfrm flipV="1">
                <a:off x="5134888" y="1782932"/>
                <a:ext cx="1174157" cy="0"/>
              </a:xfrm>
              <a:prstGeom prst="line">
                <a:avLst/>
              </a:prstGeom>
              <a:ln w="38100">
                <a:solidFill>
                  <a:schemeClr val="tx2">
                    <a:lumMod val="60000"/>
                    <a:lumOff val="40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C1000CB6-21D8-CA43-B7C9-74EF34031A1F}"/>
                  </a:ext>
                </a:extLst>
              </p:cNvPr>
              <p:cNvCxnSpPr>
                <a:cxnSpLocks/>
              </p:cNvCxnSpPr>
              <p:nvPr/>
            </p:nvCxnSpPr>
            <p:spPr>
              <a:xfrm>
                <a:off x="6237312" y="1782932"/>
                <a:ext cx="1173600" cy="0"/>
              </a:xfrm>
              <a:prstGeom prst="line">
                <a:avLst/>
              </a:prstGeom>
              <a:ln w="38100">
                <a:solidFill>
                  <a:srgbClr val="8EB4E3"/>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grpSp>
      </p:grpSp>
      <p:cxnSp>
        <p:nvCxnSpPr>
          <p:cNvPr id="58" name="Straight Connector 57">
            <a:extLst>
              <a:ext uri="{FF2B5EF4-FFF2-40B4-BE49-F238E27FC236}">
                <a16:creationId xmlns:a16="http://schemas.microsoft.com/office/drawing/2014/main" id="{0E2DB7FD-FA6C-AF4D-8C99-91E9A9EC3CDF}"/>
              </a:ext>
            </a:extLst>
          </p:cNvPr>
          <p:cNvCxnSpPr>
            <a:cxnSpLocks/>
          </p:cNvCxnSpPr>
          <p:nvPr/>
        </p:nvCxnSpPr>
        <p:spPr>
          <a:xfrm>
            <a:off x="595157" y="1529630"/>
            <a:ext cx="1849716" cy="0"/>
          </a:xfrm>
          <a:prstGeom prst="line">
            <a:avLst/>
          </a:prstGeom>
          <a:ln w="38100">
            <a:solidFill>
              <a:schemeClr val="accent6">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C7E88024-917B-FF49-A35B-A5242950644A}"/>
              </a:ext>
            </a:extLst>
          </p:cNvPr>
          <p:cNvCxnSpPr>
            <a:cxnSpLocks/>
          </p:cNvCxnSpPr>
          <p:nvPr/>
        </p:nvCxnSpPr>
        <p:spPr>
          <a:xfrm>
            <a:off x="2636912" y="1529630"/>
            <a:ext cx="330414" cy="0"/>
          </a:xfrm>
          <a:prstGeom prst="line">
            <a:avLst/>
          </a:prstGeom>
          <a:ln w="38100">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C43516A2-0F91-CF48-80F8-389A04DACD63}"/>
              </a:ext>
            </a:extLst>
          </p:cNvPr>
          <p:cNvCxnSpPr/>
          <p:nvPr/>
        </p:nvCxnSpPr>
        <p:spPr>
          <a:xfrm flipV="1">
            <a:off x="2060848" y="1529630"/>
            <a:ext cx="666000" cy="0"/>
          </a:xfrm>
          <a:prstGeom prst="line">
            <a:avLst/>
          </a:prstGeom>
          <a:ln w="38100">
            <a:solidFill>
              <a:srgbClr val="FF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B235DECB-6121-4D45-BFA0-F757978977C2}"/>
              </a:ext>
            </a:extLst>
          </p:cNvPr>
          <p:cNvCxnSpPr>
            <a:cxnSpLocks/>
          </p:cNvCxnSpPr>
          <p:nvPr/>
        </p:nvCxnSpPr>
        <p:spPr>
          <a:xfrm>
            <a:off x="2964571" y="1529630"/>
            <a:ext cx="216024" cy="0"/>
          </a:xfrm>
          <a:prstGeom prst="line">
            <a:avLst/>
          </a:prstGeom>
          <a:ln w="38100">
            <a:solidFill>
              <a:schemeClr val="tx2">
                <a:lumMod val="60000"/>
                <a:lumOff val="40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4" name="TextBox 83">
            <a:extLst>
              <a:ext uri="{FF2B5EF4-FFF2-40B4-BE49-F238E27FC236}">
                <a16:creationId xmlns:a16="http://schemas.microsoft.com/office/drawing/2014/main" id="{7A0F1893-04E7-6048-A600-1A88BF8CB75B}"/>
              </a:ext>
            </a:extLst>
          </p:cNvPr>
          <p:cNvSpPr txBox="1"/>
          <p:nvPr/>
        </p:nvSpPr>
        <p:spPr>
          <a:xfrm>
            <a:off x="2050273" y="1268020"/>
            <a:ext cx="904415" cy="261610"/>
          </a:xfrm>
          <a:prstGeom prst="rect">
            <a:avLst/>
          </a:prstGeom>
          <a:noFill/>
        </p:spPr>
        <p:txBody>
          <a:bodyPr wrap="none" rtlCol="0">
            <a:spAutoFit/>
          </a:bodyPr>
          <a:lstStyle/>
          <a:p>
            <a:pPr algn="ctr"/>
            <a:r>
              <a:rPr lang="en-GB" sz="1100" dirty="0">
                <a:solidFill>
                  <a:schemeClr val="bg1">
                    <a:lumMod val="50000"/>
                  </a:schemeClr>
                </a:solidFill>
                <a:latin typeface="Arial" panose="020B0604020202020204" pitchFamily="34" charset="0"/>
                <a:cs typeface="Arial" panose="020B0604020202020204" pitchFamily="34" charset="0"/>
              </a:rPr>
              <a:t>Construct 1</a:t>
            </a:r>
          </a:p>
        </p:txBody>
      </p:sp>
      <p:cxnSp>
        <p:nvCxnSpPr>
          <p:cNvPr id="64" name="Straight Connector 63">
            <a:extLst>
              <a:ext uri="{FF2B5EF4-FFF2-40B4-BE49-F238E27FC236}">
                <a16:creationId xmlns:a16="http://schemas.microsoft.com/office/drawing/2014/main" id="{051C22EE-C370-CA45-A68D-9D1238271538}"/>
              </a:ext>
            </a:extLst>
          </p:cNvPr>
          <p:cNvCxnSpPr>
            <a:cxnSpLocks/>
          </p:cNvCxnSpPr>
          <p:nvPr/>
        </p:nvCxnSpPr>
        <p:spPr>
          <a:xfrm flipV="1">
            <a:off x="3554704" y="1529761"/>
            <a:ext cx="1314456" cy="0"/>
          </a:xfrm>
          <a:prstGeom prst="line">
            <a:avLst/>
          </a:prstGeom>
          <a:ln w="38100">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CCEC2651-3B4B-C349-AFEA-D79D66F9CBA2}"/>
              </a:ext>
            </a:extLst>
          </p:cNvPr>
          <p:cNvCxnSpPr>
            <a:cxnSpLocks/>
          </p:cNvCxnSpPr>
          <p:nvPr/>
        </p:nvCxnSpPr>
        <p:spPr>
          <a:xfrm>
            <a:off x="3388463" y="1529761"/>
            <a:ext cx="216024" cy="0"/>
          </a:xfrm>
          <a:prstGeom prst="line">
            <a:avLst/>
          </a:prstGeom>
          <a:ln w="38100">
            <a:solidFill>
              <a:srgbClr val="8EB4E3"/>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5" name="TextBox 84">
            <a:extLst>
              <a:ext uri="{FF2B5EF4-FFF2-40B4-BE49-F238E27FC236}">
                <a16:creationId xmlns:a16="http://schemas.microsoft.com/office/drawing/2014/main" id="{9020E9E1-A4DD-3D40-9F9C-D6880E219E11}"/>
              </a:ext>
            </a:extLst>
          </p:cNvPr>
          <p:cNvSpPr txBox="1"/>
          <p:nvPr/>
        </p:nvSpPr>
        <p:spPr>
          <a:xfrm>
            <a:off x="3667435" y="1263304"/>
            <a:ext cx="904415" cy="261610"/>
          </a:xfrm>
          <a:prstGeom prst="rect">
            <a:avLst/>
          </a:prstGeom>
          <a:noFill/>
        </p:spPr>
        <p:txBody>
          <a:bodyPr wrap="none" rtlCol="0">
            <a:spAutoFit/>
          </a:bodyPr>
          <a:lstStyle/>
          <a:p>
            <a:pPr algn="ctr"/>
            <a:r>
              <a:rPr lang="en-GB" sz="1100" dirty="0">
                <a:solidFill>
                  <a:schemeClr val="bg1">
                    <a:lumMod val="50000"/>
                  </a:schemeClr>
                </a:solidFill>
                <a:latin typeface="Arial" panose="020B0604020202020204" pitchFamily="34" charset="0"/>
                <a:cs typeface="Arial" panose="020B0604020202020204" pitchFamily="34" charset="0"/>
              </a:rPr>
              <a:t>Construct 2</a:t>
            </a:r>
          </a:p>
        </p:txBody>
      </p:sp>
      <p:sp>
        <p:nvSpPr>
          <p:cNvPr id="97" name="TextBox 96">
            <a:extLst>
              <a:ext uri="{FF2B5EF4-FFF2-40B4-BE49-F238E27FC236}">
                <a16:creationId xmlns:a16="http://schemas.microsoft.com/office/drawing/2014/main" id="{AA68F436-462F-D942-8BD2-BDDA7BE18004}"/>
              </a:ext>
            </a:extLst>
          </p:cNvPr>
          <p:cNvSpPr txBox="1"/>
          <p:nvPr/>
        </p:nvSpPr>
        <p:spPr>
          <a:xfrm>
            <a:off x="116632" y="1331811"/>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B</a:t>
            </a:r>
          </a:p>
        </p:txBody>
      </p:sp>
      <p:sp>
        <p:nvSpPr>
          <p:cNvPr id="95" name="TextBox 94">
            <a:extLst>
              <a:ext uri="{FF2B5EF4-FFF2-40B4-BE49-F238E27FC236}">
                <a16:creationId xmlns:a16="http://schemas.microsoft.com/office/drawing/2014/main" id="{709FBD92-EB5B-D647-8FD5-2FAEDF174006}"/>
              </a:ext>
            </a:extLst>
          </p:cNvPr>
          <p:cNvSpPr txBox="1"/>
          <p:nvPr/>
        </p:nvSpPr>
        <p:spPr>
          <a:xfrm>
            <a:off x="116632" y="286605"/>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A</a:t>
            </a:r>
          </a:p>
        </p:txBody>
      </p:sp>
      <p:cxnSp>
        <p:nvCxnSpPr>
          <p:cNvPr id="18" name="Straight Connector 17">
            <a:extLst>
              <a:ext uri="{FF2B5EF4-FFF2-40B4-BE49-F238E27FC236}">
                <a16:creationId xmlns:a16="http://schemas.microsoft.com/office/drawing/2014/main" id="{EB2D59F7-0310-6F47-933E-3D2FFA335EA1}"/>
              </a:ext>
            </a:extLst>
          </p:cNvPr>
          <p:cNvCxnSpPr>
            <a:cxnSpLocks/>
          </p:cNvCxnSpPr>
          <p:nvPr/>
        </p:nvCxnSpPr>
        <p:spPr>
          <a:xfrm>
            <a:off x="595157" y="519243"/>
            <a:ext cx="1849716" cy="0"/>
          </a:xfrm>
          <a:prstGeom prst="line">
            <a:avLst/>
          </a:prstGeom>
          <a:ln w="38100">
            <a:solidFill>
              <a:schemeClr val="accent6">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EFF7E054-FC9D-6A45-8F49-9F7DCB033DCB}"/>
              </a:ext>
            </a:extLst>
          </p:cNvPr>
          <p:cNvCxnSpPr>
            <a:cxnSpLocks/>
          </p:cNvCxnSpPr>
          <p:nvPr/>
        </p:nvCxnSpPr>
        <p:spPr>
          <a:xfrm>
            <a:off x="2636912" y="519243"/>
            <a:ext cx="1898567" cy="1"/>
          </a:xfrm>
          <a:prstGeom prst="line">
            <a:avLst/>
          </a:prstGeom>
          <a:ln w="38100">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55EEAE16-B315-D84F-A6BD-F7BF5E82CD82}"/>
              </a:ext>
            </a:extLst>
          </p:cNvPr>
          <p:cNvCxnSpPr/>
          <p:nvPr/>
        </p:nvCxnSpPr>
        <p:spPr>
          <a:xfrm flipV="1">
            <a:off x="2060848" y="519243"/>
            <a:ext cx="666000" cy="0"/>
          </a:xfrm>
          <a:prstGeom prst="line">
            <a:avLst/>
          </a:prstGeom>
          <a:ln w="38100">
            <a:solidFill>
              <a:srgbClr val="FF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1" name="TextBox 20">
            <a:extLst>
              <a:ext uri="{FF2B5EF4-FFF2-40B4-BE49-F238E27FC236}">
                <a16:creationId xmlns:a16="http://schemas.microsoft.com/office/drawing/2014/main" id="{4457B65C-E1C4-E048-8B8F-98AD9005B4D5}"/>
              </a:ext>
            </a:extLst>
          </p:cNvPr>
          <p:cNvSpPr txBox="1"/>
          <p:nvPr/>
        </p:nvSpPr>
        <p:spPr>
          <a:xfrm>
            <a:off x="367487" y="367853"/>
            <a:ext cx="292068" cy="261610"/>
          </a:xfrm>
          <a:prstGeom prst="rect">
            <a:avLst/>
          </a:prstGeom>
          <a:noFill/>
        </p:spPr>
        <p:txBody>
          <a:bodyPr wrap="none" rtlCol="0">
            <a:spAutoFit/>
          </a:bodyPr>
          <a:lstStyle/>
          <a:p>
            <a:r>
              <a:rPr lang="en-GB" sz="1100" dirty="0"/>
              <a:t>5’</a:t>
            </a:r>
          </a:p>
        </p:txBody>
      </p:sp>
      <p:sp>
        <p:nvSpPr>
          <p:cNvPr id="22" name="TextBox 21">
            <a:extLst>
              <a:ext uri="{FF2B5EF4-FFF2-40B4-BE49-F238E27FC236}">
                <a16:creationId xmlns:a16="http://schemas.microsoft.com/office/drawing/2014/main" id="{81A29AC5-62E3-A146-8237-FA4A405C0FE4}"/>
              </a:ext>
            </a:extLst>
          </p:cNvPr>
          <p:cNvSpPr txBox="1"/>
          <p:nvPr/>
        </p:nvSpPr>
        <p:spPr>
          <a:xfrm>
            <a:off x="4509120" y="367853"/>
            <a:ext cx="292068" cy="261610"/>
          </a:xfrm>
          <a:prstGeom prst="rect">
            <a:avLst/>
          </a:prstGeom>
          <a:noFill/>
        </p:spPr>
        <p:txBody>
          <a:bodyPr wrap="none" rtlCol="0">
            <a:spAutoFit/>
          </a:bodyPr>
          <a:lstStyle/>
          <a:p>
            <a:r>
              <a:rPr lang="en-GB" sz="1100" dirty="0"/>
              <a:t>3’</a:t>
            </a:r>
          </a:p>
        </p:txBody>
      </p:sp>
      <p:sp>
        <p:nvSpPr>
          <p:cNvPr id="23" name="TextBox 22">
            <a:extLst>
              <a:ext uri="{FF2B5EF4-FFF2-40B4-BE49-F238E27FC236}">
                <a16:creationId xmlns:a16="http://schemas.microsoft.com/office/drawing/2014/main" id="{8DA41F33-9D5A-904D-B5D1-E64D687B5A4C}"/>
              </a:ext>
            </a:extLst>
          </p:cNvPr>
          <p:cNvSpPr txBox="1"/>
          <p:nvPr/>
        </p:nvSpPr>
        <p:spPr>
          <a:xfrm>
            <a:off x="2003941" y="286605"/>
            <a:ext cx="797014" cy="261610"/>
          </a:xfrm>
          <a:prstGeom prst="rect">
            <a:avLst/>
          </a:prstGeom>
          <a:noFill/>
        </p:spPr>
        <p:txBody>
          <a:bodyPr wrap="none" rtlCol="0">
            <a:spAutoFit/>
          </a:bodyPr>
          <a:lstStyle/>
          <a:p>
            <a:pPr algn="ctr"/>
            <a:r>
              <a:rPr lang="en-GB" sz="1100" dirty="0">
                <a:solidFill>
                  <a:srgbClr val="FF0000"/>
                </a:solidFill>
                <a:latin typeface="Arial" panose="020B0604020202020204" pitchFamily="34" charset="0"/>
                <a:cs typeface="Arial" panose="020B0604020202020204" pitchFamily="34" charset="0"/>
              </a:rPr>
              <a:t>TGA TCA</a:t>
            </a:r>
          </a:p>
        </p:txBody>
      </p:sp>
      <p:sp>
        <p:nvSpPr>
          <p:cNvPr id="24" name="TextBox 23">
            <a:extLst>
              <a:ext uri="{FF2B5EF4-FFF2-40B4-BE49-F238E27FC236}">
                <a16:creationId xmlns:a16="http://schemas.microsoft.com/office/drawing/2014/main" id="{106B2632-8E09-A648-9DA9-2F23BFCF7075}"/>
              </a:ext>
            </a:extLst>
          </p:cNvPr>
          <p:cNvSpPr txBox="1"/>
          <p:nvPr/>
        </p:nvSpPr>
        <p:spPr>
          <a:xfrm>
            <a:off x="597112" y="286605"/>
            <a:ext cx="1439818" cy="261610"/>
          </a:xfrm>
          <a:prstGeom prst="rect">
            <a:avLst/>
          </a:prstGeom>
          <a:noFill/>
        </p:spPr>
        <p:txBody>
          <a:bodyPr wrap="none" rtlCol="0">
            <a:spAutoFit/>
          </a:bodyPr>
          <a:lstStyle/>
          <a:p>
            <a:pPr algn="ctr"/>
            <a:r>
              <a:rPr lang="en-GB" sz="1100" dirty="0">
                <a:solidFill>
                  <a:schemeClr val="accent6">
                    <a:lumMod val="75000"/>
                  </a:schemeClr>
                </a:solidFill>
                <a:latin typeface="Arial" panose="020B0604020202020204" pitchFamily="34" charset="0"/>
                <a:cs typeface="Arial" panose="020B0604020202020204" pitchFamily="34" charset="0"/>
              </a:rPr>
              <a:t>5’ homologous flank</a:t>
            </a:r>
          </a:p>
        </p:txBody>
      </p:sp>
      <p:sp>
        <p:nvSpPr>
          <p:cNvPr id="25" name="TextBox 24">
            <a:extLst>
              <a:ext uri="{FF2B5EF4-FFF2-40B4-BE49-F238E27FC236}">
                <a16:creationId xmlns:a16="http://schemas.microsoft.com/office/drawing/2014/main" id="{C9673817-226E-BD48-9F50-79D9B935D4CB}"/>
              </a:ext>
            </a:extLst>
          </p:cNvPr>
          <p:cNvSpPr txBox="1"/>
          <p:nvPr/>
        </p:nvSpPr>
        <p:spPr>
          <a:xfrm>
            <a:off x="2901368" y="286605"/>
            <a:ext cx="1439818" cy="261610"/>
          </a:xfrm>
          <a:prstGeom prst="rect">
            <a:avLst/>
          </a:prstGeom>
          <a:noFill/>
        </p:spPr>
        <p:txBody>
          <a:bodyPr wrap="none" rtlCol="0">
            <a:spAutoFit/>
          </a:bodyPr>
          <a:lstStyle/>
          <a:p>
            <a:pPr algn="ctr"/>
            <a:r>
              <a:rPr lang="en-GB" sz="1100" dirty="0">
                <a:solidFill>
                  <a:srgbClr val="00B050"/>
                </a:solidFill>
                <a:latin typeface="Arial" panose="020B0604020202020204" pitchFamily="34" charset="0"/>
                <a:cs typeface="Arial" panose="020B0604020202020204" pitchFamily="34" charset="0"/>
              </a:rPr>
              <a:t>5’ homologous flank</a:t>
            </a:r>
          </a:p>
        </p:txBody>
      </p:sp>
      <p:cxnSp>
        <p:nvCxnSpPr>
          <p:cNvPr id="39" name="Straight Arrow Connector 38">
            <a:extLst>
              <a:ext uri="{FF2B5EF4-FFF2-40B4-BE49-F238E27FC236}">
                <a16:creationId xmlns:a16="http://schemas.microsoft.com/office/drawing/2014/main" id="{B4C1661D-1C9A-994E-A5CB-AFFB6B2ACC84}"/>
              </a:ext>
            </a:extLst>
          </p:cNvPr>
          <p:cNvCxnSpPr>
            <a:cxnSpLocks/>
          </p:cNvCxnSpPr>
          <p:nvPr/>
        </p:nvCxnSpPr>
        <p:spPr>
          <a:xfrm>
            <a:off x="539868" y="820337"/>
            <a:ext cx="288000" cy="0"/>
          </a:xfrm>
          <a:prstGeom prst="straightConnector1">
            <a:avLst/>
          </a:prstGeom>
          <a:ln w="38100">
            <a:solidFill>
              <a:schemeClr val="accent6">
                <a:lumMod val="75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D81D5B17-4828-894F-A8AB-16425ADB44F0}"/>
              </a:ext>
            </a:extLst>
          </p:cNvPr>
          <p:cNvCxnSpPr>
            <a:cxnSpLocks/>
          </p:cNvCxnSpPr>
          <p:nvPr/>
        </p:nvCxnSpPr>
        <p:spPr>
          <a:xfrm flipH="1">
            <a:off x="4256461" y="822412"/>
            <a:ext cx="288000" cy="0"/>
          </a:xfrm>
          <a:prstGeom prst="straightConnector1">
            <a:avLst/>
          </a:prstGeom>
          <a:ln w="38100">
            <a:solidFill>
              <a:srgbClr val="00B05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3DC026E-697D-464D-B3BD-1290F72DADF8}"/>
              </a:ext>
            </a:extLst>
          </p:cNvPr>
          <p:cNvCxnSpPr>
            <a:cxnSpLocks/>
          </p:cNvCxnSpPr>
          <p:nvPr/>
        </p:nvCxnSpPr>
        <p:spPr>
          <a:xfrm>
            <a:off x="3000789" y="816062"/>
            <a:ext cx="216024" cy="208800"/>
          </a:xfrm>
          <a:prstGeom prst="line">
            <a:avLst/>
          </a:prstGeom>
          <a:ln w="38100">
            <a:solidFill>
              <a:schemeClr val="tx2">
                <a:lumMod val="60000"/>
                <a:lumOff val="40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C8332F19-D8BE-4245-8E30-9EF9CEEA8322}"/>
              </a:ext>
            </a:extLst>
          </p:cNvPr>
          <p:cNvCxnSpPr>
            <a:cxnSpLocks/>
          </p:cNvCxnSpPr>
          <p:nvPr/>
        </p:nvCxnSpPr>
        <p:spPr>
          <a:xfrm>
            <a:off x="3019173" y="612567"/>
            <a:ext cx="216024" cy="213021"/>
          </a:xfrm>
          <a:prstGeom prst="line">
            <a:avLst/>
          </a:prstGeom>
          <a:ln w="38100">
            <a:solidFill>
              <a:srgbClr val="8EB4E3"/>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7" name="TextBox 86">
            <a:extLst>
              <a:ext uri="{FF2B5EF4-FFF2-40B4-BE49-F238E27FC236}">
                <a16:creationId xmlns:a16="http://schemas.microsoft.com/office/drawing/2014/main" id="{92ACD09E-E97C-0C44-AADE-2A4DA6D6665F}"/>
              </a:ext>
            </a:extLst>
          </p:cNvPr>
          <p:cNvSpPr txBox="1"/>
          <p:nvPr/>
        </p:nvSpPr>
        <p:spPr>
          <a:xfrm>
            <a:off x="322985" y="565974"/>
            <a:ext cx="728084" cy="261610"/>
          </a:xfrm>
          <a:prstGeom prst="rect">
            <a:avLst/>
          </a:prstGeom>
          <a:noFill/>
        </p:spPr>
        <p:txBody>
          <a:bodyPr wrap="none" rtlCol="0">
            <a:spAutoFit/>
          </a:bodyPr>
          <a:lstStyle/>
          <a:p>
            <a:pPr algn="ctr"/>
            <a:r>
              <a:rPr lang="en-US" sz="1100" dirty="0" err="1">
                <a:latin typeface="Arial" panose="020B0604020202020204" pitchFamily="34" charset="0"/>
                <a:cs typeface="Arial" panose="020B0604020202020204" pitchFamily="34" charset="0"/>
              </a:rPr>
              <a:t>dDNA_F</a:t>
            </a:r>
            <a:endParaRPr lang="en-US" sz="1100" dirty="0">
              <a:latin typeface="Arial" panose="020B060402020202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03EFC5D2-F80B-2D41-B11C-6EA5E136948D}"/>
              </a:ext>
            </a:extLst>
          </p:cNvPr>
          <p:cNvSpPr txBox="1"/>
          <p:nvPr/>
        </p:nvSpPr>
        <p:spPr>
          <a:xfrm>
            <a:off x="4001651" y="579870"/>
            <a:ext cx="744114" cy="261610"/>
          </a:xfrm>
          <a:prstGeom prst="rect">
            <a:avLst/>
          </a:prstGeom>
          <a:noFill/>
        </p:spPr>
        <p:txBody>
          <a:bodyPr wrap="none" rtlCol="0">
            <a:spAutoFit/>
          </a:bodyPr>
          <a:lstStyle/>
          <a:p>
            <a:pPr algn="ctr"/>
            <a:r>
              <a:rPr lang="en-US" sz="1100" dirty="0" err="1">
                <a:latin typeface="Arial" panose="020B0604020202020204" pitchFamily="34" charset="0"/>
                <a:cs typeface="Arial" panose="020B0604020202020204" pitchFamily="34" charset="0"/>
              </a:rPr>
              <a:t>dDNA_R</a:t>
            </a:r>
            <a:endParaRPr lang="en-US" sz="1100" dirty="0">
              <a:latin typeface="Arial" panose="020B0604020202020204" pitchFamily="34" charset="0"/>
              <a:cs typeface="Arial" panose="020B0604020202020204" pitchFamily="34" charset="0"/>
            </a:endParaRPr>
          </a:p>
        </p:txBody>
      </p:sp>
      <p:sp>
        <p:nvSpPr>
          <p:cNvPr id="89" name="TextBox 88">
            <a:extLst>
              <a:ext uri="{FF2B5EF4-FFF2-40B4-BE49-F238E27FC236}">
                <a16:creationId xmlns:a16="http://schemas.microsoft.com/office/drawing/2014/main" id="{EC120D1A-5F98-8B4E-B5D9-C5DB351CF500}"/>
              </a:ext>
            </a:extLst>
          </p:cNvPr>
          <p:cNvSpPr txBox="1"/>
          <p:nvPr/>
        </p:nvSpPr>
        <p:spPr>
          <a:xfrm>
            <a:off x="3070807" y="531251"/>
            <a:ext cx="830677" cy="261610"/>
          </a:xfrm>
          <a:prstGeom prst="rect">
            <a:avLst/>
          </a:prstGeom>
          <a:noFill/>
        </p:spPr>
        <p:txBody>
          <a:bodyPr wrap="none" rtlCol="0">
            <a:spAutoFit/>
          </a:bodyPr>
          <a:lstStyle/>
          <a:p>
            <a:pPr algn="ctr"/>
            <a:r>
              <a:rPr lang="en-US" sz="1100" dirty="0" err="1">
                <a:latin typeface="Arial" panose="020B0604020202020204" pitchFamily="34" charset="0"/>
                <a:cs typeface="Arial" panose="020B0604020202020204" pitchFamily="34" charset="0"/>
              </a:rPr>
              <a:t>dDNA_HF</a:t>
            </a:r>
            <a:endParaRPr lang="en-US" sz="1100" dirty="0">
              <a:latin typeface="Arial" panose="020B0604020202020204" pitchFamily="34" charset="0"/>
              <a:cs typeface="Arial" panose="020B0604020202020204" pitchFamily="34" charset="0"/>
            </a:endParaRPr>
          </a:p>
        </p:txBody>
      </p:sp>
      <p:sp>
        <p:nvSpPr>
          <p:cNvPr id="90" name="TextBox 89">
            <a:extLst>
              <a:ext uri="{FF2B5EF4-FFF2-40B4-BE49-F238E27FC236}">
                <a16:creationId xmlns:a16="http://schemas.microsoft.com/office/drawing/2014/main" id="{A621976D-9B8A-A141-91DF-84EBFAB7AD6E}"/>
              </a:ext>
            </a:extLst>
          </p:cNvPr>
          <p:cNvSpPr txBox="1"/>
          <p:nvPr/>
        </p:nvSpPr>
        <p:spPr>
          <a:xfrm>
            <a:off x="2361146" y="818515"/>
            <a:ext cx="846707" cy="261610"/>
          </a:xfrm>
          <a:prstGeom prst="rect">
            <a:avLst/>
          </a:prstGeom>
          <a:noFill/>
        </p:spPr>
        <p:txBody>
          <a:bodyPr wrap="none" rtlCol="0">
            <a:spAutoFit/>
          </a:bodyPr>
          <a:lstStyle/>
          <a:p>
            <a:pPr algn="ctr"/>
            <a:r>
              <a:rPr lang="en-US" sz="1100" dirty="0" err="1">
                <a:latin typeface="Arial" panose="020B0604020202020204" pitchFamily="34" charset="0"/>
                <a:cs typeface="Arial" panose="020B0604020202020204" pitchFamily="34" charset="0"/>
              </a:rPr>
              <a:t>dDNA_HR</a:t>
            </a:r>
            <a:endParaRPr lang="en-US" sz="1100" dirty="0">
              <a:latin typeface="Arial" panose="020B0604020202020204" pitchFamily="34" charset="0"/>
              <a:cs typeface="Arial" panose="020B0604020202020204" pitchFamily="34" charset="0"/>
            </a:endParaRPr>
          </a:p>
        </p:txBody>
      </p:sp>
      <p:cxnSp>
        <p:nvCxnSpPr>
          <p:cNvPr id="40" name="Straight Arrow Connector 39">
            <a:extLst>
              <a:ext uri="{FF2B5EF4-FFF2-40B4-BE49-F238E27FC236}">
                <a16:creationId xmlns:a16="http://schemas.microsoft.com/office/drawing/2014/main" id="{E0BF28CD-A433-5D43-968C-285F8882ED16}"/>
              </a:ext>
            </a:extLst>
          </p:cNvPr>
          <p:cNvCxnSpPr>
            <a:cxnSpLocks/>
          </p:cNvCxnSpPr>
          <p:nvPr/>
        </p:nvCxnSpPr>
        <p:spPr>
          <a:xfrm flipH="1">
            <a:off x="2722314" y="822412"/>
            <a:ext cx="288000" cy="0"/>
          </a:xfrm>
          <a:prstGeom prst="straightConnector1">
            <a:avLst/>
          </a:prstGeom>
          <a:ln w="38100">
            <a:solidFill>
              <a:srgbClr val="00B05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96C4B86C-6A60-174D-9601-D9C80DD0DDBC}"/>
              </a:ext>
            </a:extLst>
          </p:cNvPr>
          <p:cNvCxnSpPr>
            <a:cxnSpLocks/>
          </p:cNvCxnSpPr>
          <p:nvPr/>
        </p:nvCxnSpPr>
        <p:spPr>
          <a:xfrm>
            <a:off x="3221958" y="822412"/>
            <a:ext cx="288000" cy="0"/>
          </a:xfrm>
          <a:prstGeom prst="straightConnector1">
            <a:avLst/>
          </a:prstGeom>
          <a:ln w="38100">
            <a:solidFill>
              <a:srgbClr val="00B050"/>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7F422542-1205-AA40-9A46-9BEF25104778}"/>
              </a:ext>
            </a:extLst>
          </p:cNvPr>
          <p:cNvGrpSpPr/>
          <p:nvPr/>
        </p:nvGrpSpPr>
        <p:grpSpPr>
          <a:xfrm>
            <a:off x="116632" y="3851920"/>
            <a:ext cx="5193634" cy="446276"/>
            <a:chOff x="116632" y="4659351"/>
            <a:chExt cx="5193634" cy="446276"/>
          </a:xfrm>
        </p:grpSpPr>
        <p:sp>
          <p:nvSpPr>
            <p:cNvPr id="99" name="TextBox 98">
              <a:extLst>
                <a:ext uri="{FF2B5EF4-FFF2-40B4-BE49-F238E27FC236}">
                  <a16:creationId xmlns:a16="http://schemas.microsoft.com/office/drawing/2014/main" id="{09D8BBE3-70B9-E34E-9AC0-063F741CC8DE}"/>
                </a:ext>
              </a:extLst>
            </p:cNvPr>
            <p:cNvSpPr txBox="1"/>
            <p:nvPr/>
          </p:nvSpPr>
          <p:spPr>
            <a:xfrm>
              <a:off x="116632" y="4736295"/>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E</a:t>
              </a:r>
            </a:p>
          </p:txBody>
        </p:sp>
        <p:cxnSp>
          <p:nvCxnSpPr>
            <p:cNvPr id="80" name="Straight Connector 79">
              <a:extLst>
                <a:ext uri="{FF2B5EF4-FFF2-40B4-BE49-F238E27FC236}">
                  <a16:creationId xmlns:a16="http://schemas.microsoft.com/office/drawing/2014/main" id="{4B3873FE-98C6-974B-958B-E1507C2BC940}"/>
                </a:ext>
              </a:extLst>
            </p:cNvPr>
            <p:cNvCxnSpPr>
              <a:cxnSpLocks/>
            </p:cNvCxnSpPr>
            <p:nvPr/>
          </p:nvCxnSpPr>
          <p:spPr>
            <a:xfrm>
              <a:off x="595157" y="4922021"/>
              <a:ext cx="1512000" cy="0"/>
            </a:xfrm>
            <a:prstGeom prst="line">
              <a:avLst/>
            </a:prstGeom>
            <a:ln w="38100">
              <a:solidFill>
                <a:schemeClr val="accent6">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3" name="Straight Connector 92">
              <a:extLst>
                <a:ext uri="{FF2B5EF4-FFF2-40B4-BE49-F238E27FC236}">
                  <a16:creationId xmlns:a16="http://schemas.microsoft.com/office/drawing/2014/main" id="{3749843E-0FDF-9A44-8A06-D25434A2DB18}"/>
                </a:ext>
              </a:extLst>
            </p:cNvPr>
            <p:cNvCxnSpPr>
              <a:cxnSpLocks/>
            </p:cNvCxnSpPr>
            <p:nvPr/>
          </p:nvCxnSpPr>
          <p:spPr>
            <a:xfrm>
              <a:off x="2636912" y="4922021"/>
              <a:ext cx="330414" cy="0"/>
            </a:xfrm>
            <a:prstGeom prst="line">
              <a:avLst/>
            </a:prstGeom>
            <a:ln w="38100">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39B1915E-7E5A-5E4F-B424-246E47CD2032}"/>
                </a:ext>
              </a:extLst>
            </p:cNvPr>
            <p:cNvCxnSpPr/>
            <p:nvPr/>
          </p:nvCxnSpPr>
          <p:spPr>
            <a:xfrm flipV="1">
              <a:off x="2060848" y="4922021"/>
              <a:ext cx="666000" cy="0"/>
            </a:xfrm>
            <a:prstGeom prst="line">
              <a:avLst/>
            </a:prstGeom>
            <a:ln w="38100">
              <a:solidFill>
                <a:srgbClr val="FF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01" name="TextBox 100">
              <a:extLst>
                <a:ext uri="{FF2B5EF4-FFF2-40B4-BE49-F238E27FC236}">
                  <a16:creationId xmlns:a16="http://schemas.microsoft.com/office/drawing/2014/main" id="{60E4878F-A907-AA43-B706-1E3AA3CE2616}"/>
                </a:ext>
              </a:extLst>
            </p:cNvPr>
            <p:cNvSpPr txBox="1"/>
            <p:nvPr/>
          </p:nvSpPr>
          <p:spPr>
            <a:xfrm>
              <a:off x="2503088" y="4659351"/>
              <a:ext cx="1141659" cy="261610"/>
            </a:xfrm>
            <a:prstGeom prst="rect">
              <a:avLst/>
            </a:prstGeom>
            <a:noFill/>
          </p:spPr>
          <p:txBody>
            <a:bodyPr wrap="none" rtlCol="0">
              <a:spAutoFit/>
            </a:bodyPr>
            <a:lstStyle/>
            <a:p>
              <a:pPr algn="ctr"/>
              <a:r>
                <a:rPr lang="en-GB" sz="1100" dirty="0">
                  <a:solidFill>
                    <a:schemeClr val="bg1">
                      <a:lumMod val="50000"/>
                    </a:schemeClr>
                  </a:solidFill>
                  <a:latin typeface="Arial" panose="020B0604020202020204" pitchFamily="34" charset="0"/>
                  <a:cs typeface="Arial" panose="020B0604020202020204" pitchFamily="34" charset="0"/>
                </a:rPr>
                <a:t>Construct 1 + 3</a:t>
              </a:r>
            </a:p>
          </p:txBody>
        </p:sp>
        <p:cxnSp>
          <p:nvCxnSpPr>
            <p:cNvPr id="104" name="Straight Connector 103">
              <a:extLst>
                <a:ext uri="{FF2B5EF4-FFF2-40B4-BE49-F238E27FC236}">
                  <a16:creationId xmlns:a16="http://schemas.microsoft.com/office/drawing/2014/main" id="{AC87167E-12A7-3143-9BB5-D2794F60C9B3}"/>
                </a:ext>
              </a:extLst>
            </p:cNvPr>
            <p:cNvCxnSpPr>
              <a:cxnSpLocks/>
            </p:cNvCxnSpPr>
            <p:nvPr/>
          </p:nvCxnSpPr>
          <p:spPr>
            <a:xfrm flipV="1">
              <a:off x="2964571" y="4922021"/>
              <a:ext cx="1174157" cy="0"/>
            </a:xfrm>
            <a:prstGeom prst="line">
              <a:avLst/>
            </a:prstGeom>
            <a:ln w="38100">
              <a:solidFill>
                <a:schemeClr val="tx2">
                  <a:lumMod val="60000"/>
                  <a:lumOff val="40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5" name="Straight Connector 104">
              <a:extLst>
                <a:ext uri="{FF2B5EF4-FFF2-40B4-BE49-F238E27FC236}">
                  <a16:creationId xmlns:a16="http://schemas.microsoft.com/office/drawing/2014/main" id="{70F464B6-579F-8342-B48D-FA303EB70538}"/>
                </a:ext>
              </a:extLst>
            </p:cNvPr>
            <p:cNvCxnSpPr>
              <a:cxnSpLocks/>
            </p:cNvCxnSpPr>
            <p:nvPr/>
          </p:nvCxnSpPr>
          <p:spPr>
            <a:xfrm>
              <a:off x="4136666" y="4922021"/>
              <a:ext cx="1173600" cy="0"/>
            </a:xfrm>
            <a:prstGeom prst="line">
              <a:avLst/>
            </a:prstGeom>
            <a:ln w="38100">
              <a:solidFill>
                <a:srgbClr val="8EB4E3"/>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15" name="Group 14">
            <a:extLst>
              <a:ext uri="{FF2B5EF4-FFF2-40B4-BE49-F238E27FC236}">
                <a16:creationId xmlns:a16="http://schemas.microsoft.com/office/drawing/2014/main" id="{C1017D95-D9C3-B641-BB3A-6732797AAB7F}"/>
              </a:ext>
            </a:extLst>
          </p:cNvPr>
          <p:cNvGrpSpPr/>
          <p:nvPr/>
        </p:nvGrpSpPr>
        <p:grpSpPr>
          <a:xfrm>
            <a:off x="116632" y="4360142"/>
            <a:ext cx="6458572" cy="449914"/>
            <a:chOff x="116632" y="5439190"/>
            <a:chExt cx="6458572" cy="449914"/>
          </a:xfrm>
        </p:grpSpPr>
        <p:grpSp>
          <p:nvGrpSpPr>
            <p:cNvPr id="106" name="Group 105">
              <a:extLst>
                <a:ext uri="{FF2B5EF4-FFF2-40B4-BE49-F238E27FC236}">
                  <a16:creationId xmlns:a16="http://schemas.microsoft.com/office/drawing/2014/main" id="{15448EBD-6D15-E04D-B608-B2A1CC935124}"/>
                </a:ext>
              </a:extLst>
            </p:cNvPr>
            <p:cNvGrpSpPr/>
            <p:nvPr/>
          </p:nvGrpSpPr>
          <p:grpSpPr>
            <a:xfrm>
              <a:off x="2997539" y="5439190"/>
              <a:ext cx="2346192" cy="276932"/>
              <a:chOff x="5134888" y="1506450"/>
              <a:chExt cx="2346192" cy="276932"/>
            </a:xfrm>
          </p:grpSpPr>
          <p:sp>
            <p:nvSpPr>
              <p:cNvPr id="107" name="TextBox 106">
                <a:extLst>
                  <a:ext uri="{FF2B5EF4-FFF2-40B4-BE49-F238E27FC236}">
                    <a16:creationId xmlns:a16="http://schemas.microsoft.com/office/drawing/2014/main" id="{3A953093-4612-8B44-B9B8-A0877B046A79}"/>
                  </a:ext>
                </a:extLst>
              </p:cNvPr>
              <p:cNvSpPr txBox="1"/>
              <p:nvPr/>
            </p:nvSpPr>
            <p:spPr>
              <a:xfrm>
                <a:off x="6339421" y="1506450"/>
                <a:ext cx="1141659" cy="261610"/>
              </a:xfrm>
              <a:prstGeom prst="rect">
                <a:avLst/>
              </a:prstGeom>
              <a:noFill/>
            </p:spPr>
            <p:txBody>
              <a:bodyPr wrap="none" rtlCol="0">
                <a:spAutoFit/>
              </a:bodyPr>
              <a:lstStyle/>
              <a:p>
                <a:pPr algn="ctr"/>
                <a:r>
                  <a:rPr lang="en-GB" sz="1100" dirty="0">
                    <a:solidFill>
                      <a:schemeClr val="bg1">
                        <a:lumMod val="50000"/>
                      </a:schemeClr>
                    </a:solidFill>
                    <a:latin typeface="Arial" panose="020B0604020202020204" pitchFamily="34" charset="0"/>
                    <a:cs typeface="Arial" panose="020B0604020202020204" pitchFamily="34" charset="0"/>
                  </a:rPr>
                  <a:t>Construct 2 + 3</a:t>
                </a:r>
              </a:p>
            </p:txBody>
          </p:sp>
          <p:cxnSp>
            <p:nvCxnSpPr>
              <p:cNvPr id="108" name="Straight Connector 107">
                <a:extLst>
                  <a:ext uri="{FF2B5EF4-FFF2-40B4-BE49-F238E27FC236}">
                    <a16:creationId xmlns:a16="http://schemas.microsoft.com/office/drawing/2014/main" id="{A5B61F28-CB2E-0B41-AFD4-E979860D7771}"/>
                  </a:ext>
                </a:extLst>
              </p:cNvPr>
              <p:cNvCxnSpPr>
                <a:cxnSpLocks/>
              </p:cNvCxnSpPr>
              <p:nvPr/>
            </p:nvCxnSpPr>
            <p:spPr>
              <a:xfrm flipV="1">
                <a:off x="5134888" y="1782932"/>
                <a:ext cx="1174157" cy="0"/>
              </a:xfrm>
              <a:prstGeom prst="line">
                <a:avLst/>
              </a:prstGeom>
              <a:ln w="38100">
                <a:solidFill>
                  <a:schemeClr val="tx2">
                    <a:lumMod val="60000"/>
                    <a:lumOff val="40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9" name="Straight Connector 108">
                <a:extLst>
                  <a:ext uri="{FF2B5EF4-FFF2-40B4-BE49-F238E27FC236}">
                    <a16:creationId xmlns:a16="http://schemas.microsoft.com/office/drawing/2014/main" id="{2940BE43-1038-D349-AA3E-379B15D66611}"/>
                  </a:ext>
                </a:extLst>
              </p:cNvPr>
              <p:cNvCxnSpPr>
                <a:cxnSpLocks/>
              </p:cNvCxnSpPr>
              <p:nvPr/>
            </p:nvCxnSpPr>
            <p:spPr>
              <a:xfrm>
                <a:off x="6257589" y="1783382"/>
                <a:ext cx="1173600" cy="0"/>
              </a:xfrm>
              <a:prstGeom prst="line">
                <a:avLst/>
              </a:prstGeom>
              <a:ln w="38100">
                <a:solidFill>
                  <a:srgbClr val="8EB4E3"/>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grpSp>
        <p:cxnSp>
          <p:nvCxnSpPr>
            <p:cNvPr id="111" name="Straight Connector 110">
              <a:extLst>
                <a:ext uri="{FF2B5EF4-FFF2-40B4-BE49-F238E27FC236}">
                  <a16:creationId xmlns:a16="http://schemas.microsoft.com/office/drawing/2014/main" id="{B30ABD4D-3D47-0344-BB5C-1505B1779B26}"/>
                </a:ext>
              </a:extLst>
            </p:cNvPr>
            <p:cNvCxnSpPr>
              <a:cxnSpLocks/>
            </p:cNvCxnSpPr>
            <p:nvPr/>
          </p:nvCxnSpPr>
          <p:spPr>
            <a:xfrm flipV="1">
              <a:off x="5260748" y="5715423"/>
              <a:ext cx="1314456" cy="0"/>
            </a:xfrm>
            <a:prstGeom prst="line">
              <a:avLst/>
            </a:prstGeom>
            <a:ln w="38100">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33" name="TextBox 132">
              <a:extLst>
                <a:ext uri="{FF2B5EF4-FFF2-40B4-BE49-F238E27FC236}">
                  <a16:creationId xmlns:a16="http://schemas.microsoft.com/office/drawing/2014/main" id="{9253075D-C5CA-5648-94E8-29FF61F81DB8}"/>
                </a:ext>
              </a:extLst>
            </p:cNvPr>
            <p:cNvSpPr txBox="1"/>
            <p:nvPr/>
          </p:nvSpPr>
          <p:spPr>
            <a:xfrm>
              <a:off x="116632" y="5519772"/>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F</a:t>
              </a:r>
            </a:p>
          </p:txBody>
        </p:sp>
      </p:grpSp>
      <p:sp>
        <p:nvSpPr>
          <p:cNvPr id="123" name="TextBox 122">
            <a:extLst>
              <a:ext uri="{FF2B5EF4-FFF2-40B4-BE49-F238E27FC236}">
                <a16:creationId xmlns:a16="http://schemas.microsoft.com/office/drawing/2014/main" id="{99BAAE56-C4EC-1C48-895C-5BBEEBBF5CA3}"/>
              </a:ext>
            </a:extLst>
          </p:cNvPr>
          <p:cNvSpPr txBox="1"/>
          <p:nvPr/>
        </p:nvSpPr>
        <p:spPr>
          <a:xfrm>
            <a:off x="2838822" y="5364088"/>
            <a:ext cx="1492716" cy="261610"/>
          </a:xfrm>
          <a:prstGeom prst="rect">
            <a:avLst/>
          </a:prstGeom>
          <a:noFill/>
        </p:spPr>
        <p:txBody>
          <a:bodyPr wrap="none" rtlCol="0">
            <a:spAutoFit/>
          </a:bodyPr>
          <a:lstStyle/>
          <a:p>
            <a:pPr algn="ctr"/>
            <a:r>
              <a:rPr lang="en-GB" sz="1100" dirty="0">
                <a:latin typeface="Arial" panose="020B0604020202020204" pitchFamily="34" charset="0"/>
                <a:cs typeface="Arial" panose="020B0604020202020204" pitchFamily="34" charset="0"/>
              </a:rPr>
              <a:t>Full Length construct</a:t>
            </a:r>
          </a:p>
        </p:txBody>
      </p:sp>
      <p:cxnSp>
        <p:nvCxnSpPr>
          <p:cNvPr id="119" name="Straight Connector 118">
            <a:extLst>
              <a:ext uri="{FF2B5EF4-FFF2-40B4-BE49-F238E27FC236}">
                <a16:creationId xmlns:a16="http://schemas.microsoft.com/office/drawing/2014/main" id="{79CE79D2-55E8-A249-9DB1-8549CA164039}"/>
              </a:ext>
            </a:extLst>
          </p:cNvPr>
          <p:cNvCxnSpPr>
            <a:cxnSpLocks/>
          </p:cNvCxnSpPr>
          <p:nvPr/>
        </p:nvCxnSpPr>
        <p:spPr>
          <a:xfrm>
            <a:off x="595157" y="5612200"/>
            <a:ext cx="1512000" cy="0"/>
          </a:xfrm>
          <a:prstGeom prst="line">
            <a:avLst/>
          </a:prstGeom>
          <a:ln w="38100">
            <a:solidFill>
              <a:schemeClr val="accent6">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0" name="Straight Connector 119">
            <a:extLst>
              <a:ext uri="{FF2B5EF4-FFF2-40B4-BE49-F238E27FC236}">
                <a16:creationId xmlns:a16="http://schemas.microsoft.com/office/drawing/2014/main" id="{26FD360E-C34E-B040-A57E-BA3583A8D44B}"/>
              </a:ext>
            </a:extLst>
          </p:cNvPr>
          <p:cNvCxnSpPr>
            <a:cxnSpLocks/>
          </p:cNvCxnSpPr>
          <p:nvPr/>
        </p:nvCxnSpPr>
        <p:spPr>
          <a:xfrm>
            <a:off x="2636912" y="5612200"/>
            <a:ext cx="330414" cy="0"/>
          </a:xfrm>
          <a:prstGeom prst="line">
            <a:avLst/>
          </a:prstGeom>
          <a:ln w="38100">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1" name="Straight Connector 120">
            <a:extLst>
              <a:ext uri="{FF2B5EF4-FFF2-40B4-BE49-F238E27FC236}">
                <a16:creationId xmlns:a16="http://schemas.microsoft.com/office/drawing/2014/main" id="{2F28F5E9-15EF-CA40-9EFC-7C670BAFAB62}"/>
              </a:ext>
            </a:extLst>
          </p:cNvPr>
          <p:cNvCxnSpPr/>
          <p:nvPr/>
        </p:nvCxnSpPr>
        <p:spPr>
          <a:xfrm flipV="1">
            <a:off x="2060848" y="5612200"/>
            <a:ext cx="666000" cy="0"/>
          </a:xfrm>
          <a:prstGeom prst="line">
            <a:avLst/>
          </a:prstGeom>
          <a:ln w="38100">
            <a:solidFill>
              <a:srgbClr val="FF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17" name="Straight Connector 116">
            <a:extLst>
              <a:ext uri="{FF2B5EF4-FFF2-40B4-BE49-F238E27FC236}">
                <a16:creationId xmlns:a16="http://schemas.microsoft.com/office/drawing/2014/main" id="{FCBEB11A-D273-D84B-BFAC-1F27470807E3}"/>
              </a:ext>
            </a:extLst>
          </p:cNvPr>
          <p:cNvCxnSpPr>
            <a:cxnSpLocks/>
          </p:cNvCxnSpPr>
          <p:nvPr/>
        </p:nvCxnSpPr>
        <p:spPr>
          <a:xfrm flipV="1">
            <a:off x="2964571" y="5612200"/>
            <a:ext cx="1174157" cy="0"/>
          </a:xfrm>
          <a:prstGeom prst="line">
            <a:avLst/>
          </a:prstGeom>
          <a:ln w="38100">
            <a:solidFill>
              <a:schemeClr val="tx2">
                <a:lumMod val="60000"/>
                <a:lumOff val="40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1" name="Straight Connector 130">
            <a:extLst>
              <a:ext uri="{FF2B5EF4-FFF2-40B4-BE49-F238E27FC236}">
                <a16:creationId xmlns:a16="http://schemas.microsoft.com/office/drawing/2014/main" id="{FCA52F91-1E43-7D4A-857F-A729F8BA773B}"/>
              </a:ext>
            </a:extLst>
          </p:cNvPr>
          <p:cNvCxnSpPr>
            <a:cxnSpLocks/>
          </p:cNvCxnSpPr>
          <p:nvPr/>
        </p:nvCxnSpPr>
        <p:spPr>
          <a:xfrm>
            <a:off x="4136666" y="5612200"/>
            <a:ext cx="1173600" cy="0"/>
          </a:xfrm>
          <a:prstGeom prst="line">
            <a:avLst/>
          </a:prstGeom>
          <a:ln w="38100">
            <a:solidFill>
              <a:srgbClr val="8EB4E3"/>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7" name="Straight Connector 126">
            <a:extLst>
              <a:ext uri="{FF2B5EF4-FFF2-40B4-BE49-F238E27FC236}">
                <a16:creationId xmlns:a16="http://schemas.microsoft.com/office/drawing/2014/main" id="{FFB8CFF3-19D1-464D-9613-23B0CA46A367}"/>
              </a:ext>
            </a:extLst>
          </p:cNvPr>
          <p:cNvCxnSpPr>
            <a:cxnSpLocks/>
          </p:cNvCxnSpPr>
          <p:nvPr/>
        </p:nvCxnSpPr>
        <p:spPr>
          <a:xfrm flipV="1">
            <a:off x="5260748" y="5612200"/>
            <a:ext cx="1314456" cy="0"/>
          </a:xfrm>
          <a:prstGeom prst="line">
            <a:avLst/>
          </a:prstGeom>
          <a:ln w="38100">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34" name="TextBox 133">
            <a:extLst>
              <a:ext uri="{FF2B5EF4-FFF2-40B4-BE49-F238E27FC236}">
                <a16:creationId xmlns:a16="http://schemas.microsoft.com/office/drawing/2014/main" id="{7BEF75B3-EF72-3445-AA06-1D2BB1558CD5}"/>
              </a:ext>
            </a:extLst>
          </p:cNvPr>
          <p:cNvSpPr txBox="1"/>
          <p:nvPr/>
        </p:nvSpPr>
        <p:spPr>
          <a:xfrm>
            <a:off x="116632" y="5426804"/>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G</a:t>
            </a:r>
          </a:p>
        </p:txBody>
      </p:sp>
      <p:sp>
        <p:nvSpPr>
          <p:cNvPr id="81" name="Rectangle 80">
            <a:extLst>
              <a:ext uri="{FF2B5EF4-FFF2-40B4-BE49-F238E27FC236}">
                <a16:creationId xmlns:a16="http://schemas.microsoft.com/office/drawing/2014/main" id="{70760F21-6F9E-0149-A64C-C97B329272D6}"/>
              </a:ext>
            </a:extLst>
          </p:cNvPr>
          <p:cNvSpPr/>
          <p:nvPr/>
        </p:nvSpPr>
        <p:spPr>
          <a:xfrm>
            <a:off x="102166" y="101721"/>
            <a:ext cx="6636335" cy="5694416"/>
          </a:xfrm>
          <a:prstGeom prst="rect">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305892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p:cNvSpPr txBox="1"/>
          <p:nvPr/>
        </p:nvSpPr>
        <p:spPr>
          <a:xfrm>
            <a:off x="153814" y="4995542"/>
            <a:ext cx="6545294" cy="1720086"/>
          </a:xfrm>
          <a:prstGeom prst="rect">
            <a:avLst/>
          </a:prstGeom>
          <a:noFill/>
        </p:spPr>
        <p:txBody>
          <a:bodyPr wrap="square" rtlCol="0">
            <a:spAutoFit/>
          </a:bodyPr>
          <a:lstStyle/>
          <a:p>
            <a:pPr algn="just">
              <a:lnSpc>
                <a:spcPct val="150000"/>
              </a:lnSpc>
            </a:pPr>
            <a:r>
              <a:rPr lang="en-GB" sz="1200" b="1" dirty="0">
                <a:latin typeface="Arial" panose="020B0604020202020204" pitchFamily="34" charset="0"/>
                <a:cs typeface="Arial" panose="020B0604020202020204" pitchFamily="34" charset="0"/>
              </a:rPr>
              <a:t>Fig. A.4: PCRs confirming the integration of the dDNA into the target region. </a:t>
            </a:r>
          </a:p>
          <a:p>
            <a:pPr algn="just">
              <a:lnSpc>
                <a:spcPct val="150000"/>
              </a:lnSpc>
            </a:pPr>
            <a:r>
              <a:rPr lang="en-GB" sz="1200" b="1" dirty="0">
                <a:latin typeface="Arial" panose="020B0604020202020204" pitchFamily="34" charset="0"/>
                <a:cs typeface="Arial" panose="020B0604020202020204" pitchFamily="34" charset="0"/>
              </a:rPr>
              <a:t>A) </a:t>
            </a:r>
            <a:r>
              <a:rPr lang="en-GB" sz="1200" dirty="0">
                <a:latin typeface="Arial" panose="020B0604020202020204" pitchFamily="34" charset="0"/>
                <a:cs typeface="Arial" panose="020B0604020202020204" pitchFamily="34" charset="0"/>
              </a:rPr>
              <a:t>In the wildtype isolate, the primers AF and BR can successfully produce a PCR product of approximately 2500bp. The same primer combination produces a much longer fragment of more than 4000bp in </a:t>
            </a:r>
            <a:r>
              <a:rPr lang="en-GB" sz="1200" b="1" dirty="0">
                <a:latin typeface="Arial" panose="020B0604020202020204" pitchFamily="34" charset="0"/>
                <a:cs typeface="Arial" panose="020B0604020202020204" pitchFamily="34" charset="0"/>
              </a:rPr>
              <a:t>B)</a:t>
            </a:r>
            <a:r>
              <a:rPr lang="en-GB" sz="1200" dirty="0">
                <a:latin typeface="Arial" panose="020B0604020202020204" pitchFamily="34" charset="0"/>
                <a:cs typeface="Arial" panose="020B0604020202020204" pitchFamily="34" charset="0"/>
              </a:rPr>
              <a:t> the mutant strains. Additionally, primers targeting the 5’ and 3’ integration regions only produce PCR products in the mutant strains, providing fragments of 1730 and 2981bp, respectively.  </a:t>
            </a:r>
          </a:p>
        </p:txBody>
      </p:sp>
      <p:sp>
        <p:nvSpPr>
          <p:cNvPr id="87" name="TextBox 86"/>
          <p:cNvSpPr txBox="1"/>
          <p:nvPr/>
        </p:nvSpPr>
        <p:spPr>
          <a:xfrm>
            <a:off x="98717" y="2166330"/>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B</a:t>
            </a:r>
          </a:p>
        </p:txBody>
      </p:sp>
      <p:sp>
        <p:nvSpPr>
          <p:cNvPr id="88" name="TextBox 87"/>
          <p:cNvSpPr txBox="1"/>
          <p:nvPr/>
        </p:nvSpPr>
        <p:spPr>
          <a:xfrm>
            <a:off x="121709" y="478395"/>
            <a:ext cx="365800"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A</a:t>
            </a:r>
          </a:p>
        </p:txBody>
      </p:sp>
      <p:cxnSp>
        <p:nvCxnSpPr>
          <p:cNvPr id="3" name="Straight Connector 2">
            <a:extLst>
              <a:ext uri="{FF2B5EF4-FFF2-40B4-BE49-F238E27FC236}">
                <a16:creationId xmlns:a16="http://schemas.microsoft.com/office/drawing/2014/main" id="{E05C7557-4208-CB44-ADF1-8AE81BEE9450}"/>
              </a:ext>
            </a:extLst>
          </p:cNvPr>
          <p:cNvCxnSpPr>
            <a:cxnSpLocks/>
          </p:cNvCxnSpPr>
          <p:nvPr/>
        </p:nvCxnSpPr>
        <p:spPr>
          <a:xfrm>
            <a:off x="464517" y="990700"/>
            <a:ext cx="6128090"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Right Arrow 4"/>
          <p:cNvSpPr/>
          <p:nvPr/>
        </p:nvSpPr>
        <p:spPr>
          <a:xfrm>
            <a:off x="2388142" y="697004"/>
            <a:ext cx="2280841" cy="587393"/>
          </a:xfrm>
          <a:prstGeom prst="rightArrow">
            <a:avLst/>
          </a:prstGeom>
          <a:solidFill>
            <a:srgbClr val="8EB4E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i="1" dirty="0">
              <a:latin typeface="Arial" panose="020B0604020202020204" pitchFamily="34" charset="0"/>
              <a:cs typeface="Arial" panose="020B0604020202020204" pitchFamily="34" charset="0"/>
            </a:endParaRPr>
          </a:p>
        </p:txBody>
      </p:sp>
      <p:cxnSp>
        <p:nvCxnSpPr>
          <p:cNvPr id="86" name="Straight Arrow Connector 85">
            <a:extLst>
              <a:ext uri="{FF2B5EF4-FFF2-40B4-BE49-F238E27FC236}">
                <a16:creationId xmlns:a16="http://schemas.microsoft.com/office/drawing/2014/main" id="{4A97047C-283F-9040-AC11-DDFBEDC6C1D4}"/>
              </a:ext>
            </a:extLst>
          </p:cNvPr>
          <p:cNvCxnSpPr/>
          <p:nvPr/>
        </p:nvCxnSpPr>
        <p:spPr>
          <a:xfrm>
            <a:off x="743353" y="1181376"/>
            <a:ext cx="618428"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075777AA-0910-454E-86EC-3A6C4F100A71}"/>
              </a:ext>
            </a:extLst>
          </p:cNvPr>
          <p:cNvCxnSpPr>
            <a:cxnSpLocks/>
          </p:cNvCxnSpPr>
          <p:nvPr/>
        </p:nvCxnSpPr>
        <p:spPr>
          <a:xfrm flipH="1">
            <a:off x="5711905" y="1181376"/>
            <a:ext cx="618428"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702EA6A7-CB84-894A-9965-BBFB91E0F3C3}"/>
              </a:ext>
            </a:extLst>
          </p:cNvPr>
          <p:cNvCxnSpPr>
            <a:cxnSpLocks/>
          </p:cNvCxnSpPr>
          <p:nvPr/>
        </p:nvCxnSpPr>
        <p:spPr>
          <a:xfrm>
            <a:off x="464517" y="2580541"/>
            <a:ext cx="6128090" cy="0"/>
          </a:xfrm>
          <a:prstGeom prst="line">
            <a:avLst/>
          </a:prstGeom>
        </p:spPr>
        <p:style>
          <a:lnRef idx="1">
            <a:schemeClr val="accent1"/>
          </a:lnRef>
          <a:fillRef idx="0">
            <a:schemeClr val="accent1"/>
          </a:fillRef>
          <a:effectRef idx="0">
            <a:schemeClr val="accent1"/>
          </a:effectRef>
          <a:fontRef idx="minor">
            <a:schemeClr val="tx1"/>
          </a:fontRef>
        </p:style>
      </p:cxnSp>
      <p:sp>
        <p:nvSpPr>
          <p:cNvPr id="103" name="Right Arrow 102">
            <a:extLst>
              <a:ext uri="{FF2B5EF4-FFF2-40B4-BE49-F238E27FC236}">
                <a16:creationId xmlns:a16="http://schemas.microsoft.com/office/drawing/2014/main" id="{37F9A756-32C5-724C-80AF-5FCDC142F98F}"/>
              </a:ext>
            </a:extLst>
          </p:cNvPr>
          <p:cNvSpPr/>
          <p:nvPr/>
        </p:nvSpPr>
        <p:spPr>
          <a:xfrm>
            <a:off x="2615562" y="2294594"/>
            <a:ext cx="1837397" cy="587393"/>
          </a:xfrm>
          <a:prstGeom prst="rightArrow">
            <a:avLst/>
          </a:prstGeom>
          <a:solidFill>
            <a:schemeClr val="accent3">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i="1" dirty="0">
              <a:latin typeface="Arial" panose="020B0604020202020204" pitchFamily="34" charset="0"/>
              <a:cs typeface="Arial" panose="020B0604020202020204" pitchFamily="34" charset="0"/>
            </a:endParaRPr>
          </a:p>
        </p:txBody>
      </p:sp>
      <p:cxnSp>
        <p:nvCxnSpPr>
          <p:cNvPr id="104" name="Straight Arrow Connector 103">
            <a:extLst>
              <a:ext uri="{FF2B5EF4-FFF2-40B4-BE49-F238E27FC236}">
                <a16:creationId xmlns:a16="http://schemas.microsoft.com/office/drawing/2014/main" id="{20147F06-2D5C-874D-BFBA-539F10E751A3}"/>
              </a:ext>
            </a:extLst>
          </p:cNvPr>
          <p:cNvCxnSpPr/>
          <p:nvPr/>
        </p:nvCxnSpPr>
        <p:spPr>
          <a:xfrm>
            <a:off x="743353" y="2772435"/>
            <a:ext cx="618428"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8E438021-BB16-9546-B056-88A0851D48C3}"/>
              </a:ext>
            </a:extLst>
          </p:cNvPr>
          <p:cNvCxnSpPr>
            <a:cxnSpLocks/>
          </p:cNvCxnSpPr>
          <p:nvPr/>
        </p:nvCxnSpPr>
        <p:spPr>
          <a:xfrm flipH="1">
            <a:off x="5711905" y="2772435"/>
            <a:ext cx="618428"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7F351A1-9552-EC49-9B96-4486B6DEC6DB}"/>
              </a:ext>
            </a:extLst>
          </p:cNvPr>
          <p:cNvSpPr/>
          <p:nvPr/>
        </p:nvSpPr>
        <p:spPr>
          <a:xfrm>
            <a:off x="2183514" y="2444684"/>
            <a:ext cx="432048" cy="288018"/>
          </a:xfrm>
          <a:prstGeom prst="rect">
            <a:avLst/>
          </a:prstGeom>
          <a:solidFill>
            <a:srgbClr val="8EB4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6" name="Right Arrow 105">
            <a:extLst>
              <a:ext uri="{FF2B5EF4-FFF2-40B4-BE49-F238E27FC236}">
                <a16:creationId xmlns:a16="http://schemas.microsoft.com/office/drawing/2014/main" id="{0E3EF22E-ACA1-164F-83A7-B0335C9AB1DB}"/>
              </a:ext>
            </a:extLst>
          </p:cNvPr>
          <p:cNvSpPr/>
          <p:nvPr/>
        </p:nvSpPr>
        <p:spPr>
          <a:xfrm>
            <a:off x="4439175" y="2275516"/>
            <a:ext cx="480642" cy="587393"/>
          </a:xfrm>
          <a:prstGeom prst="rightArrow">
            <a:avLst/>
          </a:prstGeom>
          <a:solidFill>
            <a:srgbClr val="8EB4E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i="1" dirty="0">
              <a:latin typeface="Arial" panose="020B0604020202020204" pitchFamily="34" charset="0"/>
              <a:cs typeface="Arial" panose="020B0604020202020204" pitchFamily="34" charset="0"/>
            </a:endParaRPr>
          </a:p>
        </p:txBody>
      </p:sp>
      <p:cxnSp>
        <p:nvCxnSpPr>
          <p:cNvPr id="107" name="Straight Connector 106">
            <a:extLst>
              <a:ext uri="{FF2B5EF4-FFF2-40B4-BE49-F238E27FC236}">
                <a16:creationId xmlns:a16="http://schemas.microsoft.com/office/drawing/2014/main" id="{8FF0808D-1C28-7D4E-A1AF-13E02D06B44D}"/>
              </a:ext>
            </a:extLst>
          </p:cNvPr>
          <p:cNvCxnSpPr>
            <a:cxnSpLocks/>
            <a:endCxn id="6" idx="1"/>
          </p:cNvCxnSpPr>
          <p:nvPr/>
        </p:nvCxnSpPr>
        <p:spPr>
          <a:xfrm flipH="1">
            <a:off x="2183514" y="1000127"/>
            <a:ext cx="202564" cy="1588566"/>
          </a:xfrm>
          <a:prstGeom prst="line">
            <a:avLst/>
          </a:prstGeom>
          <a:ln w="19050">
            <a:solidFill>
              <a:schemeClr val="tx1"/>
            </a:solidFill>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8" name="Straight Connector 107">
            <a:extLst>
              <a:ext uri="{FF2B5EF4-FFF2-40B4-BE49-F238E27FC236}">
                <a16:creationId xmlns:a16="http://schemas.microsoft.com/office/drawing/2014/main" id="{4A66341C-8BFA-9048-90C8-7A64A2C3FE95}"/>
              </a:ext>
            </a:extLst>
          </p:cNvPr>
          <p:cNvCxnSpPr>
            <a:cxnSpLocks/>
            <a:stCxn id="5" idx="3"/>
          </p:cNvCxnSpPr>
          <p:nvPr/>
        </p:nvCxnSpPr>
        <p:spPr>
          <a:xfrm>
            <a:off x="4668983" y="990701"/>
            <a:ext cx="250834" cy="1607643"/>
          </a:xfrm>
          <a:prstGeom prst="line">
            <a:avLst/>
          </a:prstGeom>
          <a:ln w="19050">
            <a:solidFill>
              <a:schemeClr val="tx1"/>
            </a:solidFill>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09" name="TextBox 108">
            <a:extLst>
              <a:ext uri="{FF2B5EF4-FFF2-40B4-BE49-F238E27FC236}">
                <a16:creationId xmlns:a16="http://schemas.microsoft.com/office/drawing/2014/main" id="{17270AAA-3DE7-224A-BC7E-CDAC5FCB4DBB}"/>
              </a:ext>
            </a:extLst>
          </p:cNvPr>
          <p:cNvSpPr txBox="1"/>
          <p:nvPr/>
        </p:nvSpPr>
        <p:spPr>
          <a:xfrm>
            <a:off x="2817964" y="812044"/>
            <a:ext cx="1222072" cy="369332"/>
          </a:xfrm>
          <a:prstGeom prst="rect">
            <a:avLst/>
          </a:prstGeom>
          <a:noFill/>
        </p:spPr>
        <p:txBody>
          <a:bodyPr wrap="square" rtlCol="0">
            <a:spAutoFit/>
          </a:bodyPr>
          <a:lstStyle/>
          <a:p>
            <a:pPr algn="ctr"/>
            <a:r>
              <a:rPr lang="en-GB" i="1" dirty="0">
                <a:latin typeface="Arial" panose="020B0604020202020204" pitchFamily="34" charset="0"/>
                <a:cs typeface="Arial" panose="020B0604020202020204" pitchFamily="34" charset="0"/>
              </a:rPr>
              <a:t>MAT1-2-7</a:t>
            </a:r>
          </a:p>
        </p:txBody>
      </p:sp>
      <p:sp>
        <p:nvSpPr>
          <p:cNvPr id="110" name="TextBox 109">
            <a:extLst>
              <a:ext uri="{FF2B5EF4-FFF2-40B4-BE49-F238E27FC236}">
                <a16:creationId xmlns:a16="http://schemas.microsoft.com/office/drawing/2014/main" id="{A4654628-96B5-714F-B779-9A412967702F}"/>
              </a:ext>
            </a:extLst>
          </p:cNvPr>
          <p:cNvSpPr txBox="1"/>
          <p:nvPr/>
        </p:nvSpPr>
        <p:spPr>
          <a:xfrm>
            <a:off x="2817964" y="2403103"/>
            <a:ext cx="1222072" cy="369332"/>
          </a:xfrm>
          <a:prstGeom prst="rect">
            <a:avLst/>
          </a:prstGeom>
          <a:noFill/>
        </p:spPr>
        <p:txBody>
          <a:bodyPr wrap="square" rtlCol="0">
            <a:spAutoFit/>
          </a:bodyPr>
          <a:lstStyle/>
          <a:p>
            <a:pPr algn="ctr"/>
            <a:r>
              <a:rPr lang="en-GB" i="1" dirty="0">
                <a:latin typeface="Arial" panose="020B0604020202020204" pitchFamily="34" charset="0"/>
                <a:cs typeface="Arial" panose="020B0604020202020204" pitchFamily="34" charset="0"/>
              </a:rPr>
              <a:t>HygR</a:t>
            </a:r>
          </a:p>
        </p:txBody>
      </p:sp>
      <p:cxnSp>
        <p:nvCxnSpPr>
          <p:cNvPr id="111" name="Straight Arrow Connector 110">
            <a:extLst>
              <a:ext uri="{FF2B5EF4-FFF2-40B4-BE49-F238E27FC236}">
                <a16:creationId xmlns:a16="http://schemas.microsoft.com/office/drawing/2014/main" id="{E2140433-EFFD-344A-8B42-09BBA00C2145}"/>
              </a:ext>
            </a:extLst>
          </p:cNvPr>
          <p:cNvCxnSpPr/>
          <p:nvPr/>
        </p:nvCxnSpPr>
        <p:spPr>
          <a:xfrm>
            <a:off x="2615562" y="3078933"/>
            <a:ext cx="618428" cy="0"/>
          </a:xfrm>
          <a:prstGeom prst="straightConnector1">
            <a:avLst/>
          </a:prstGeom>
          <a:ln w="762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5CB07174-AC62-F74B-86C0-2C8BDD4AF06E}"/>
              </a:ext>
            </a:extLst>
          </p:cNvPr>
          <p:cNvCxnSpPr>
            <a:cxnSpLocks/>
          </p:cNvCxnSpPr>
          <p:nvPr/>
        </p:nvCxnSpPr>
        <p:spPr>
          <a:xfrm flipH="1">
            <a:off x="3820747" y="3078933"/>
            <a:ext cx="618428" cy="0"/>
          </a:xfrm>
          <a:prstGeom prst="straightConnector1">
            <a:avLst/>
          </a:prstGeom>
          <a:ln w="762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606341BF-CA32-D545-B27E-6238A9D4B8F6}"/>
              </a:ext>
            </a:extLst>
          </p:cNvPr>
          <p:cNvSpPr txBox="1"/>
          <p:nvPr/>
        </p:nvSpPr>
        <p:spPr>
          <a:xfrm>
            <a:off x="799176" y="1226466"/>
            <a:ext cx="381835"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AF</a:t>
            </a:r>
          </a:p>
        </p:txBody>
      </p:sp>
      <p:sp>
        <p:nvSpPr>
          <p:cNvPr id="114" name="TextBox 113">
            <a:extLst>
              <a:ext uri="{FF2B5EF4-FFF2-40B4-BE49-F238E27FC236}">
                <a16:creationId xmlns:a16="http://schemas.microsoft.com/office/drawing/2014/main" id="{F9B96C49-050D-D749-9E8E-64F0F0FA2F32}"/>
              </a:ext>
            </a:extLst>
          </p:cNvPr>
          <p:cNvSpPr txBox="1"/>
          <p:nvPr/>
        </p:nvSpPr>
        <p:spPr>
          <a:xfrm>
            <a:off x="799355" y="2816306"/>
            <a:ext cx="381835"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AF</a:t>
            </a:r>
          </a:p>
        </p:txBody>
      </p:sp>
      <p:sp>
        <p:nvSpPr>
          <p:cNvPr id="115" name="TextBox 114">
            <a:extLst>
              <a:ext uri="{FF2B5EF4-FFF2-40B4-BE49-F238E27FC236}">
                <a16:creationId xmlns:a16="http://schemas.microsoft.com/office/drawing/2014/main" id="{B58F8D5C-4B18-6D43-97EC-ADD2541F1B9F}"/>
              </a:ext>
            </a:extLst>
          </p:cNvPr>
          <p:cNvSpPr txBox="1"/>
          <p:nvPr/>
        </p:nvSpPr>
        <p:spPr>
          <a:xfrm>
            <a:off x="5909853" y="1226466"/>
            <a:ext cx="397866"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BR</a:t>
            </a:r>
          </a:p>
        </p:txBody>
      </p:sp>
      <p:sp>
        <p:nvSpPr>
          <p:cNvPr id="116" name="TextBox 115">
            <a:extLst>
              <a:ext uri="{FF2B5EF4-FFF2-40B4-BE49-F238E27FC236}">
                <a16:creationId xmlns:a16="http://schemas.microsoft.com/office/drawing/2014/main" id="{9DC1F7B9-DD8D-064A-9942-FE8FEA877425}"/>
              </a:ext>
            </a:extLst>
          </p:cNvPr>
          <p:cNvSpPr txBox="1"/>
          <p:nvPr/>
        </p:nvSpPr>
        <p:spPr>
          <a:xfrm>
            <a:off x="5910031" y="2816306"/>
            <a:ext cx="397866"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BR</a:t>
            </a:r>
          </a:p>
        </p:txBody>
      </p:sp>
      <p:sp>
        <p:nvSpPr>
          <p:cNvPr id="117" name="TextBox 116">
            <a:extLst>
              <a:ext uri="{FF2B5EF4-FFF2-40B4-BE49-F238E27FC236}">
                <a16:creationId xmlns:a16="http://schemas.microsoft.com/office/drawing/2014/main" id="{4ACA925F-4F69-9E4B-9C29-600925C00CDA}"/>
              </a:ext>
            </a:extLst>
          </p:cNvPr>
          <p:cNvSpPr txBox="1"/>
          <p:nvPr/>
        </p:nvSpPr>
        <p:spPr>
          <a:xfrm>
            <a:off x="2597391" y="3124083"/>
            <a:ext cx="441146" cy="276999"/>
          </a:xfrm>
          <a:prstGeom prst="rect">
            <a:avLst/>
          </a:prstGeom>
          <a:noFill/>
        </p:spPr>
        <p:txBody>
          <a:bodyPr wrap="none" rtlCol="0">
            <a:spAutoFit/>
          </a:bodyPr>
          <a:lstStyle/>
          <a:p>
            <a:pPr algn="ctr"/>
            <a:r>
              <a:rPr lang="en-US" sz="1200" dirty="0" err="1">
                <a:latin typeface="Arial" panose="020B0604020202020204" pitchFamily="34" charset="0"/>
                <a:cs typeface="Arial" panose="020B0604020202020204" pitchFamily="34" charset="0"/>
              </a:rPr>
              <a:t>ygF</a:t>
            </a:r>
            <a:endParaRPr lang="en-US" sz="1200" dirty="0">
              <a:latin typeface="Arial" panose="020B0604020202020204" pitchFamily="34" charset="0"/>
              <a:cs typeface="Arial" panose="020B0604020202020204" pitchFamily="34" charset="0"/>
            </a:endParaRPr>
          </a:p>
        </p:txBody>
      </p:sp>
      <p:sp>
        <p:nvSpPr>
          <p:cNvPr id="118" name="TextBox 117">
            <a:extLst>
              <a:ext uri="{FF2B5EF4-FFF2-40B4-BE49-F238E27FC236}">
                <a16:creationId xmlns:a16="http://schemas.microsoft.com/office/drawing/2014/main" id="{553C38B7-DACD-7D4C-989E-5A855683C413}"/>
              </a:ext>
            </a:extLst>
          </p:cNvPr>
          <p:cNvSpPr txBox="1"/>
          <p:nvPr/>
        </p:nvSpPr>
        <p:spPr>
          <a:xfrm>
            <a:off x="3955816" y="3115391"/>
            <a:ext cx="482824" cy="276999"/>
          </a:xfrm>
          <a:prstGeom prst="rect">
            <a:avLst/>
          </a:prstGeom>
          <a:noFill/>
        </p:spPr>
        <p:txBody>
          <a:bodyPr wrap="none" rtlCol="0">
            <a:spAutoFit/>
          </a:bodyPr>
          <a:lstStyle/>
          <a:p>
            <a:pPr algn="ctr"/>
            <a:r>
              <a:rPr lang="en-US" sz="1200" dirty="0" err="1">
                <a:latin typeface="Arial" panose="020B0604020202020204" pitchFamily="34" charset="0"/>
                <a:cs typeface="Arial" panose="020B0604020202020204" pitchFamily="34" charset="0"/>
              </a:rPr>
              <a:t>HyR</a:t>
            </a:r>
            <a:endParaRPr lang="en-US" sz="1200" dirty="0">
              <a:latin typeface="Arial" panose="020B0604020202020204" pitchFamily="34" charset="0"/>
              <a:cs typeface="Arial" panose="020B0604020202020204" pitchFamily="34" charset="0"/>
            </a:endParaRPr>
          </a:p>
        </p:txBody>
      </p:sp>
      <p:cxnSp>
        <p:nvCxnSpPr>
          <p:cNvPr id="119" name="Straight Connector 118">
            <a:extLst>
              <a:ext uri="{FF2B5EF4-FFF2-40B4-BE49-F238E27FC236}">
                <a16:creationId xmlns:a16="http://schemas.microsoft.com/office/drawing/2014/main" id="{E11CD299-4888-914A-B0E5-313E7B859694}"/>
              </a:ext>
            </a:extLst>
          </p:cNvPr>
          <p:cNvCxnSpPr>
            <a:cxnSpLocks/>
          </p:cNvCxnSpPr>
          <p:nvPr/>
        </p:nvCxnSpPr>
        <p:spPr>
          <a:xfrm flipH="1">
            <a:off x="743354" y="386879"/>
            <a:ext cx="5555548" cy="0"/>
          </a:xfrm>
          <a:prstGeom prst="line">
            <a:avLst/>
          </a:prstGeom>
          <a:ln w="28575">
            <a:solidFill>
              <a:srgbClr val="FF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0" name="Straight Connector 119">
            <a:extLst>
              <a:ext uri="{FF2B5EF4-FFF2-40B4-BE49-F238E27FC236}">
                <a16:creationId xmlns:a16="http://schemas.microsoft.com/office/drawing/2014/main" id="{3C4B51ED-ED65-0241-A0DD-A374E1039D7E}"/>
              </a:ext>
            </a:extLst>
          </p:cNvPr>
          <p:cNvCxnSpPr>
            <a:cxnSpLocks/>
          </p:cNvCxnSpPr>
          <p:nvPr/>
        </p:nvCxnSpPr>
        <p:spPr>
          <a:xfrm flipH="1">
            <a:off x="756487" y="4707359"/>
            <a:ext cx="5555548" cy="0"/>
          </a:xfrm>
          <a:prstGeom prst="line">
            <a:avLst/>
          </a:prstGeom>
          <a:ln w="28575">
            <a:solidFill>
              <a:srgbClr val="FF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grpSp>
        <p:nvGrpSpPr>
          <p:cNvPr id="37" name="Group 36">
            <a:extLst>
              <a:ext uri="{FF2B5EF4-FFF2-40B4-BE49-F238E27FC236}">
                <a16:creationId xmlns:a16="http://schemas.microsoft.com/office/drawing/2014/main" id="{FEB738F3-5FDE-774C-A674-A18BB2E4CA72}"/>
              </a:ext>
            </a:extLst>
          </p:cNvPr>
          <p:cNvGrpSpPr/>
          <p:nvPr/>
        </p:nvGrpSpPr>
        <p:grpSpPr>
          <a:xfrm>
            <a:off x="774785" y="4226288"/>
            <a:ext cx="3678174" cy="0"/>
            <a:chOff x="774785" y="4524752"/>
            <a:chExt cx="3678174" cy="0"/>
          </a:xfrm>
        </p:grpSpPr>
        <p:cxnSp>
          <p:nvCxnSpPr>
            <p:cNvPr id="121" name="Straight Connector 120">
              <a:extLst>
                <a:ext uri="{FF2B5EF4-FFF2-40B4-BE49-F238E27FC236}">
                  <a16:creationId xmlns:a16="http://schemas.microsoft.com/office/drawing/2014/main" id="{F3DC1E26-871D-E547-950E-5779D4FFB751}"/>
                </a:ext>
              </a:extLst>
            </p:cNvPr>
            <p:cNvCxnSpPr>
              <a:cxnSpLocks/>
            </p:cNvCxnSpPr>
            <p:nvPr/>
          </p:nvCxnSpPr>
          <p:spPr>
            <a:xfrm flipH="1">
              <a:off x="774785" y="4524752"/>
              <a:ext cx="1611293" cy="0"/>
            </a:xfrm>
            <a:prstGeom prst="line">
              <a:avLst/>
            </a:prstGeom>
            <a:ln w="28575" cap="rnd">
              <a:solidFill>
                <a:srgbClr val="FF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3" name="Straight Connector 122">
              <a:extLst>
                <a:ext uri="{FF2B5EF4-FFF2-40B4-BE49-F238E27FC236}">
                  <a16:creationId xmlns:a16="http://schemas.microsoft.com/office/drawing/2014/main" id="{90B1E061-DB82-1B46-8F1F-33C697C40492}"/>
                </a:ext>
              </a:extLst>
            </p:cNvPr>
            <p:cNvCxnSpPr>
              <a:cxnSpLocks/>
            </p:cNvCxnSpPr>
            <p:nvPr/>
          </p:nvCxnSpPr>
          <p:spPr>
            <a:xfrm flipH="1">
              <a:off x="2386079" y="4524752"/>
              <a:ext cx="2066880" cy="0"/>
            </a:xfrm>
            <a:prstGeom prst="line">
              <a:avLst/>
            </a:prstGeom>
            <a:ln w="28575">
              <a:solidFill>
                <a:schemeClr val="accent6">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30" name="Group 29">
            <a:extLst>
              <a:ext uri="{FF2B5EF4-FFF2-40B4-BE49-F238E27FC236}">
                <a16:creationId xmlns:a16="http://schemas.microsoft.com/office/drawing/2014/main" id="{8372BACE-2655-3945-923E-BFDEF44C7D33}"/>
              </a:ext>
            </a:extLst>
          </p:cNvPr>
          <p:cNvGrpSpPr/>
          <p:nvPr/>
        </p:nvGrpSpPr>
        <p:grpSpPr>
          <a:xfrm>
            <a:off x="2615562" y="3777735"/>
            <a:ext cx="3690774" cy="0"/>
            <a:chOff x="2615562" y="4146432"/>
            <a:chExt cx="3690774" cy="0"/>
          </a:xfrm>
        </p:grpSpPr>
        <p:cxnSp>
          <p:nvCxnSpPr>
            <p:cNvPr id="122" name="Straight Connector 121">
              <a:extLst>
                <a:ext uri="{FF2B5EF4-FFF2-40B4-BE49-F238E27FC236}">
                  <a16:creationId xmlns:a16="http://schemas.microsoft.com/office/drawing/2014/main" id="{8F315B00-0867-F043-B4A2-68E5299096A6}"/>
                </a:ext>
              </a:extLst>
            </p:cNvPr>
            <p:cNvCxnSpPr>
              <a:cxnSpLocks/>
            </p:cNvCxnSpPr>
            <p:nvPr/>
          </p:nvCxnSpPr>
          <p:spPr>
            <a:xfrm flipH="1">
              <a:off x="4695043" y="4146432"/>
              <a:ext cx="1611293" cy="0"/>
            </a:xfrm>
            <a:prstGeom prst="line">
              <a:avLst/>
            </a:prstGeom>
            <a:ln w="28575">
              <a:solidFill>
                <a:srgbClr val="FF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4" name="Straight Connector 123">
              <a:extLst>
                <a:ext uri="{FF2B5EF4-FFF2-40B4-BE49-F238E27FC236}">
                  <a16:creationId xmlns:a16="http://schemas.microsoft.com/office/drawing/2014/main" id="{44267045-CA9D-A349-B1C3-A0CC4A2BD761}"/>
                </a:ext>
              </a:extLst>
            </p:cNvPr>
            <p:cNvCxnSpPr>
              <a:cxnSpLocks/>
            </p:cNvCxnSpPr>
            <p:nvPr/>
          </p:nvCxnSpPr>
          <p:spPr>
            <a:xfrm flipH="1">
              <a:off x="2615562" y="4146432"/>
              <a:ext cx="2079482" cy="0"/>
            </a:xfrm>
            <a:prstGeom prst="line">
              <a:avLst/>
            </a:prstGeom>
            <a:ln w="28575">
              <a:solidFill>
                <a:schemeClr val="accent6">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125" name="TextBox 124">
            <a:extLst>
              <a:ext uri="{FF2B5EF4-FFF2-40B4-BE49-F238E27FC236}">
                <a16:creationId xmlns:a16="http://schemas.microsoft.com/office/drawing/2014/main" id="{DF5096A1-9E70-F24B-B35F-E18B8E973D65}"/>
              </a:ext>
            </a:extLst>
          </p:cNvPr>
          <p:cNvSpPr txBox="1"/>
          <p:nvPr/>
        </p:nvSpPr>
        <p:spPr>
          <a:xfrm>
            <a:off x="3112274" y="79102"/>
            <a:ext cx="737701"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2581 bp</a:t>
            </a:r>
          </a:p>
        </p:txBody>
      </p:sp>
      <p:sp>
        <p:nvSpPr>
          <p:cNvPr id="126" name="TextBox 125">
            <a:extLst>
              <a:ext uri="{FF2B5EF4-FFF2-40B4-BE49-F238E27FC236}">
                <a16:creationId xmlns:a16="http://schemas.microsoft.com/office/drawing/2014/main" id="{956AEC60-CAEF-F646-BC93-69F7B82F1257}"/>
              </a:ext>
            </a:extLst>
          </p:cNvPr>
          <p:cNvSpPr txBox="1"/>
          <p:nvPr/>
        </p:nvSpPr>
        <p:spPr>
          <a:xfrm>
            <a:off x="3112275" y="3517854"/>
            <a:ext cx="737701"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2981 bp</a:t>
            </a:r>
          </a:p>
        </p:txBody>
      </p:sp>
      <p:sp>
        <p:nvSpPr>
          <p:cNvPr id="127" name="TextBox 126">
            <a:extLst>
              <a:ext uri="{FF2B5EF4-FFF2-40B4-BE49-F238E27FC236}">
                <a16:creationId xmlns:a16="http://schemas.microsoft.com/office/drawing/2014/main" id="{2C3411DD-D813-4342-AADC-40F0867493C5}"/>
              </a:ext>
            </a:extLst>
          </p:cNvPr>
          <p:cNvSpPr txBox="1"/>
          <p:nvPr/>
        </p:nvSpPr>
        <p:spPr>
          <a:xfrm>
            <a:off x="3112275" y="3969647"/>
            <a:ext cx="737701"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1730 bp</a:t>
            </a:r>
          </a:p>
        </p:txBody>
      </p:sp>
      <p:sp>
        <p:nvSpPr>
          <p:cNvPr id="128" name="TextBox 127">
            <a:extLst>
              <a:ext uri="{FF2B5EF4-FFF2-40B4-BE49-F238E27FC236}">
                <a16:creationId xmlns:a16="http://schemas.microsoft.com/office/drawing/2014/main" id="{C023469C-52CF-7742-BCBC-824EA5E348F2}"/>
              </a:ext>
            </a:extLst>
          </p:cNvPr>
          <p:cNvSpPr txBox="1"/>
          <p:nvPr/>
        </p:nvSpPr>
        <p:spPr>
          <a:xfrm>
            <a:off x="3112275" y="4452872"/>
            <a:ext cx="737701"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4359 bp</a:t>
            </a:r>
          </a:p>
        </p:txBody>
      </p:sp>
      <p:sp>
        <p:nvSpPr>
          <p:cNvPr id="39" name="Rectangle 38">
            <a:extLst>
              <a:ext uri="{FF2B5EF4-FFF2-40B4-BE49-F238E27FC236}">
                <a16:creationId xmlns:a16="http://schemas.microsoft.com/office/drawing/2014/main" id="{6124A845-7A9A-7145-8D11-2249D1208274}"/>
              </a:ext>
            </a:extLst>
          </p:cNvPr>
          <p:cNvSpPr/>
          <p:nvPr/>
        </p:nvSpPr>
        <p:spPr>
          <a:xfrm>
            <a:off x="116632" y="77875"/>
            <a:ext cx="6619659" cy="4773500"/>
          </a:xfrm>
          <a:prstGeom prst="rect">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9256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921C6D-456E-544B-86DC-35866989109F}"/>
              </a:ext>
            </a:extLst>
          </p:cNvPr>
          <p:cNvSpPr txBox="1"/>
          <p:nvPr/>
        </p:nvSpPr>
        <p:spPr>
          <a:xfrm>
            <a:off x="156353" y="2523946"/>
            <a:ext cx="6545294" cy="1443087"/>
          </a:xfrm>
          <a:prstGeom prst="rect">
            <a:avLst/>
          </a:prstGeom>
          <a:noFill/>
        </p:spPr>
        <p:txBody>
          <a:bodyPr wrap="square" rtlCol="0">
            <a:spAutoFit/>
          </a:bodyPr>
          <a:lstStyle/>
          <a:p>
            <a:pPr algn="just">
              <a:lnSpc>
                <a:spcPct val="150000"/>
              </a:lnSpc>
            </a:pPr>
            <a:r>
              <a:rPr lang="en-GB" sz="1200" b="1" dirty="0">
                <a:latin typeface="Arial" panose="020B0604020202020204" pitchFamily="34" charset="0"/>
                <a:cs typeface="Arial" panose="020B0604020202020204" pitchFamily="34" charset="0"/>
              </a:rPr>
              <a:t>Fig. A.5: Assessing the stability of the integration of the hygromycin resistance cassette and the disruption of the </a:t>
            </a:r>
            <a:r>
              <a:rPr lang="en-GB" sz="1200" b="1" i="1" dirty="0">
                <a:latin typeface="Arial" panose="020B0604020202020204" pitchFamily="34" charset="0"/>
                <a:cs typeface="Arial" panose="020B0604020202020204" pitchFamily="34" charset="0"/>
              </a:rPr>
              <a:t>MAT1-2-7</a:t>
            </a:r>
            <a:r>
              <a:rPr lang="en-GB" sz="1200" b="1" dirty="0">
                <a:latin typeface="Arial" panose="020B0604020202020204" pitchFamily="34" charset="0"/>
                <a:cs typeface="Arial" panose="020B0604020202020204" pitchFamily="34" charset="0"/>
              </a:rPr>
              <a:t> gene. </a:t>
            </a:r>
            <a:r>
              <a:rPr lang="en-GB" sz="1200" dirty="0">
                <a:latin typeface="Arial" panose="020B0604020202020204" pitchFamily="34" charset="0"/>
                <a:cs typeface="Arial" panose="020B0604020202020204" pitchFamily="34" charset="0"/>
              </a:rPr>
              <a:t>Confirmed knockout strains were transferred from MEA-50 media to MEA-ST media and back again three times to whether these strains would maintain the hygromycin resistance cassette when cultured in the absence of antibiotic. </a:t>
            </a:r>
          </a:p>
        </p:txBody>
      </p:sp>
      <p:grpSp>
        <p:nvGrpSpPr>
          <p:cNvPr id="20" name="Group 19">
            <a:extLst>
              <a:ext uri="{FF2B5EF4-FFF2-40B4-BE49-F238E27FC236}">
                <a16:creationId xmlns:a16="http://schemas.microsoft.com/office/drawing/2014/main" id="{4DF5497A-1800-3C4B-87CD-A55C0DFC9910}"/>
              </a:ext>
            </a:extLst>
          </p:cNvPr>
          <p:cNvGrpSpPr/>
          <p:nvPr/>
        </p:nvGrpSpPr>
        <p:grpSpPr>
          <a:xfrm>
            <a:off x="359160" y="1631049"/>
            <a:ext cx="1093944" cy="564687"/>
            <a:chOff x="1614976" y="827584"/>
            <a:chExt cx="1093944" cy="564687"/>
          </a:xfrm>
        </p:grpSpPr>
        <p:sp>
          <p:nvSpPr>
            <p:cNvPr id="9" name="Oval 8">
              <a:extLst>
                <a:ext uri="{FF2B5EF4-FFF2-40B4-BE49-F238E27FC236}">
                  <a16:creationId xmlns:a16="http://schemas.microsoft.com/office/drawing/2014/main" id="{6A0F2F24-4824-D747-9F5A-75776BFA79DB}"/>
                </a:ext>
              </a:extLst>
            </p:cNvPr>
            <p:cNvSpPr/>
            <p:nvPr/>
          </p:nvSpPr>
          <p:spPr>
            <a:xfrm>
              <a:off x="1614976" y="1001916"/>
              <a:ext cx="1093944" cy="390355"/>
            </a:xfrm>
            <a:prstGeom prst="ellipse">
              <a:avLst/>
            </a:prstGeom>
            <a:solidFill>
              <a:srgbClr val="FFC000">
                <a:alpha val="50980"/>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7A8274FB-D88F-0F44-8752-189CB7EDBFC8}"/>
                </a:ext>
              </a:extLst>
            </p:cNvPr>
            <p:cNvSpPr/>
            <p:nvPr/>
          </p:nvSpPr>
          <p:spPr>
            <a:xfrm>
              <a:off x="1614976" y="827584"/>
              <a:ext cx="1093944" cy="39035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4E619DCB-F401-0842-BA53-E10ABC1D563B}"/>
                </a:ext>
              </a:extLst>
            </p:cNvPr>
            <p:cNvCxnSpPr>
              <a:cxnSpLocks/>
              <a:stCxn id="10" idx="2"/>
              <a:endCxn id="9" idx="2"/>
            </p:cNvCxnSpPr>
            <p:nvPr/>
          </p:nvCxnSpPr>
          <p:spPr>
            <a:xfrm>
              <a:off x="1614976"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D3C1A8A-35CC-EF40-823D-4EC161BE80DA}"/>
                </a:ext>
              </a:extLst>
            </p:cNvPr>
            <p:cNvCxnSpPr>
              <a:cxnSpLocks/>
              <a:stCxn id="10" idx="6"/>
              <a:endCxn id="9" idx="6"/>
            </p:cNvCxnSpPr>
            <p:nvPr/>
          </p:nvCxnSpPr>
          <p:spPr>
            <a:xfrm>
              <a:off x="2708920"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Picture 2" descr="Image result for branching hyphae">
              <a:extLst>
                <a:ext uri="{FF2B5EF4-FFF2-40B4-BE49-F238E27FC236}">
                  <a16:creationId xmlns:a16="http://schemas.microsoft.com/office/drawing/2014/main" id="{599B6551-C287-A546-B7A1-12EC8FF56F61}"/>
                </a:ext>
              </a:extLst>
            </p:cNvPr>
            <p:cNvPicPr>
              <a:picLocks noChangeAspect="1" noChangeArrowheads="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60151" t="1070" r="3606" b="-491"/>
            <a:stretch/>
          </p:blipFill>
          <p:spPr bwMode="auto">
            <a:xfrm flipH="1">
              <a:off x="1769698" y="1023591"/>
              <a:ext cx="765759" cy="360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Group 20">
            <a:extLst>
              <a:ext uri="{FF2B5EF4-FFF2-40B4-BE49-F238E27FC236}">
                <a16:creationId xmlns:a16="http://schemas.microsoft.com/office/drawing/2014/main" id="{3D73650B-221F-EC47-BAE2-7F517EDCE306}"/>
              </a:ext>
            </a:extLst>
          </p:cNvPr>
          <p:cNvGrpSpPr/>
          <p:nvPr/>
        </p:nvGrpSpPr>
        <p:grpSpPr>
          <a:xfrm>
            <a:off x="1626600" y="1631049"/>
            <a:ext cx="1093944" cy="564687"/>
            <a:chOff x="1614976" y="827584"/>
            <a:chExt cx="1093944" cy="564687"/>
          </a:xfrm>
        </p:grpSpPr>
        <p:sp>
          <p:nvSpPr>
            <p:cNvPr id="22" name="Oval 21">
              <a:extLst>
                <a:ext uri="{FF2B5EF4-FFF2-40B4-BE49-F238E27FC236}">
                  <a16:creationId xmlns:a16="http://schemas.microsoft.com/office/drawing/2014/main" id="{9E214EA9-6DC5-6041-8172-3B0BE9EE5F95}"/>
                </a:ext>
              </a:extLst>
            </p:cNvPr>
            <p:cNvSpPr/>
            <p:nvPr/>
          </p:nvSpPr>
          <p:spPr>
            <a:xfrm>
              <a:off x="1614976" y="1001916"/>
              <a:ext cx="1093944" cy="390355"/>
            </a:xfrm>
            <a:prstGeom prst="ellipse">
              <a:avLst/>
            </a:prstGeom>
            <a:solidFill>
              <a:srgbClr val="FF0000">
                <a:alpha val="50980"/>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9FAC45F7-10AE-8044-96B7-0E47CF01CBF4}"/>
                </a:ext>
              </a:extLst>
            </p:cNvPr>
            <p:cNvSpPr/>
            <p:nvPr/>
          </p:nvSpPr>
          <p:spPr>
            <a:xfrm>
              <a:off x="1614976" y="827584"/>
              <a:ext cx="1093944" cy="39035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81CB3117-AD5E-754B-AD54-798E8F5549BE}"/>
                </a:ext>
              </a:extLst>
            </p:cNvPr>
            <p:cNvCxnSpPr>
              <a:cxnSpLocks/>
              <a:stCxn id="23" idx="2"/>
              <a:endCxn id="22" idx="2"/>
            </p:cNvCxnSpPr>
            <p:nvPr/>
          </p:nvCxnSpPr>
          <p:spPr>
            <a:xfrm>
              <a:off x="1614976"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289B8BB-4C60-7845-83FC-D30BBFC63777}"/>
                </a:ext>
              </a:extLst>
            </p:cNvPr>
            <p:cNvCxnSpPr>
              <a:cxnSpLocks/>
              <a:stCxn id="23" idx="6"/>
              <a:endCxn id="22" idx="6"/>
            </p:cNvCxnSpPr>
            <p:nvPr/>
          </p:nvCxnSpPr>
          <p:spPr>
            <a:xfrm>
              <a:off x="2708920"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26" name="Picture 2" descr="Image result for branching hyphae">
              <a:extLst>
                <a:ext uri="{FF2B5EF4-FFF2-40B4-BE49-F238E27FC236}">
                  <a16:creationId xmlns:a16="http://schemas.microsoft.com/office/drawing/2014/main" id="{8A1D67F4-8A69-F847-8EF5-749463F37528}"/>
                </a:ext>
              </a:extLst>
            </p:cNvPr>
            <p:cNvPicPr>
              <a:picLocks noChangeAspect="1" noChangeArrowheads="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60151" t="1070" r="3606" b="-491"/>
            <a:stretch/>
          </p:blipFill>
          <p:spPr bwMode="auto">
            <a:xfrm flipH="1">
              <a:off x="1769698" y="1023591"/>
              <a:ext cx="765759" cy="360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 name="Group 26">
            <a:extLst>
              <a:ext uri="{FF2B5EF4-FFF2-40B4-BE49-F238E27FC236}">
                <a16:creationId xmlns:a16="http://schemas.microsoft.com/office/drawing/2014/main" id="{307A597C-6AE8-2F41-B73D-BA9B0BB9F62A}"/>
              </a:ext>
            </a:extLst>
          </p:cNvPr>
          <p:cNvGrpSpPr/>
          <p:nvPr/>
        </p:nvGrpSpPr>
        <p:grpSpPr>
          <a:xfrm>
            <a:off x="2894040" y="1631049"/>
            <a:ext cx="1093944" cy="564687"/>
            <a:chOff x="1614976" y="827584"/>
            <a:chExt cx="1093944" cy="564687"/>
          </a:xfrm>
        </p:grpSpPr>
        <p:sp>
          <p:nvSpPr>
            <p:cNvPr id="28" name="Oval 27">
              <a:extLst>
                <a:ext uri="{FF2B5EF4-FFF2-40B4-BE49-F238E27FC236}">
                  <a16:creationId xmlns:a16="http://schemas.microsoft.com/office/drawing/2014/main" id="{182C459B-075E-6240-8BBA-1EDB044B6A3D}"/>
                </a:ext>
              </a:extLst>
            </p:cNvPr>
            <p:cNvSpPr/>
            <p:nvPr/>
          </p:nvSpPr>
          <p:spPr>
            <a:xfrm>
              <a:off x="1614976" y="1001916"/>
              <a:ext cx="1093944" cy="390355"/>
            </a:xfrm>
            <a:prstGeom prst="ellipse">
              <a:avLst/>
            </a:prstGeom>
            <a:solidFill>
              <a:srgbClr val="FFC000">
                <a:alpha val="50980"/>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78BA8FCB-C430-1A43-9DC4-D936CCAFE7BA}"/>
                </a:ext>
              </a:extLst>
            </p:cNvPr>
            <p:cNvSpPr/>
            <p:nvPr/>
          </p:nvSpPr>
          <p:spPr>
            <a:xfrm>
              <a:off x="1614976" y="827584"/>
              <a:ext cx="1093944" cy="39035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Connector 29">
              <a:extLst>
                <a:ext uri="{FF2B5EF4-FFF2-40B4-BE49-F238E27FC236}">
                  <a16:creationId xmlns:a16="http://schemas.microsoft.com/office/drawing/2014/main" id="{56ABC9E0-58A7-DE47-88BF-29E9E0A2B15A}"/>
                </a:ext>
              </a:extLst>
            </p:cNvPr>
            <p:cNvCxnSpPr>
              <a:cxnSpLocks/>
              <a:stCxn id="29" idx="2"/>
              <a:endCxn id="28" idx="2"/>
            </p:cNvCxnSpPr>
            <p:nvPr/>
          </p:nvCxnSpPr>
          <p:spPr>
            <a:xfrm>
              <a:off x="1614976"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27C4D1F-B5A9-E64A-9CB5-839E9554BC3C}"/>
                </a:ext>
              </a:extLst>
            </p:cNvPr>
            <p:cNvCxnSpPr>
              <a:cxnSpLocks/>
              <a:stCxn id="29" idx="6"/>
              <a:endCxn id="28" idx="6"/>
            </p:cNvCxnSpPr>
            <p:nvPr/>
          </p:nvCxnSpPr>
          <p:spPr>
            <a:xfrm>
              <a:off x="2708920"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32" name="Picture 2" descr="Image result for branching hyphae">
              <a:extLst>
                <a:ext uri="{FF2B5EF4-FFF2-40B4-BE49-F238E27FC236}">
                  <a16:creationId xmlns:a16="http://schemas.microsoft.com/office/drawing/2014/main" id="{2B751960-0A94-F246-B231-820433662FD8}"/>
                </a:ext>
              </a:extLst>
            </p:cNvPr>
            <p:cNvPicPr>
              <a:picLocks noChangeAspect="1" noChangeArrowheads="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60151" t="1070" r="3606" b="-491"/>
            <a:stretch/>
          </p:blipFill>
          <p:spPr bwMode="auto">
            <a:xfrm flipH="1">
              <a:off x="1769698" y="1023591"/>
              <a:ext cx="765759" cy="360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32">
            <a:extLst>
              <a:ext uri="{FF2B5EF4-FFF2-40B4-BE49-F238E27FC236}">
                <a16:creationId xmlns:a16="http://schemas.microsoft.com/office/drawing/2014/main" id="{978208F2-D294-5F4B-B16A-49C09D56F091}"/>
              </a:ext>
            </a:extLst>
          </p:cNvPr>
          <p:cNvGrpSpPr/>
          <p:nvPr/>
        </p:nvGrpSpPr>
        <p:grpSpPr>
          <a:xfrm>
            <a:off x="4161480" y="1631049"/>
            <a:ext cx="1093944" cy="564687"/>
            <a:chOff x="1614976" y="827584"/>
            <a:chExt cx="1093944" cy="564687"/>
          </a:xfrm>
        </p:grpSpPr>
        <p:sp>
          <p:nvSpPr>
            <p:cNvPr id="34" name="Oval 33">
              <a:extLst>
                <a:ext uri="{FF2B5EF4-FFF2-40B4-BE49-F238E27FC236}">
                  <a16:creationId xmlns:a16="http://schemas.microsoft.com/office/drawing/2014/main" id="{FF947B16-3A5A-C74B-95A1-1012F424BB2D}"/>
                </a:ext>
              </a:extLst>
            </p:cNvPr>
            <p:cNvSpPr/>
            <p:nvPr/>
          </p:nvSpPr>
          <p:spPr>
            <a:xfrm>
              <a:off x="1614976" y="1001916"/>
              <a:ext cx="1093944" cy="390355"/>
            </a:xfrm>
            <a:prstGeom prst="ellipse">
              <a:avLst/>
            </a:prstGeom>
            <a:solidFill>
              <a:srgbClr val="FF0000">
                <a:alpha val="50980"/>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BA4AC8F8-A013-5741-A13A-C097BEAB05E1}"/>
                </a:ext>
              </a:extLst>
            </p:cNvPr>
            <p:cNvSpPr/>
            <p:nvPr/>
          </p:nvSpPr>
          <p:spPr>
            <a:xfrm>
              <a:off x="1614976" y="827584"/>
              <a:ext cx="1093944" cy="39035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Connector 35">
              <a:extLst>
                <a:ext uri="{FF2B5EF4-FFF2-40B4-BE49-F238E27FC236}">
                  <a16:creationId xmlns:a16="http://schemas.microsoft.com/office/drawing/2014/main" id="{BCF05E1E-CBB3-094B-9CB0-F68353E03122}"/>
                </a:ext>
              </a:extLst>
            </p:cNvPr>
            <p:cNvCxnSpPr>
              <a:cxnSpLocks/>
              <a:stCxn id="35" idx="2"/>
              <a:endCxn id="34" idx="2"/>
            </p:cNvCxnSpPr>
            <p:nvPr/>
          </p:nvCxnSpPr>
          <p:spPr>
            <a:xfrm>
              <a:off x="1614976"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16ACE0-6050-6746-B972-C99461CEDECF}"/>
                </a:ext>
              </a:extLst>
            </p:cNvPr>
            <p:cNvCxnSpPr>
              <a:cxnSpLocks/>
              <a:stCxn id="35" idx="6"/>
              <a:endCxn id="34" idx="6"/>
            </p:cNvCxnSpPr>
            <p:nvPr/>
          </p:nvCxnSpPr>
          <p:spPr>
            <a:xfrm>
              <a:off x="2708920"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38" name="Picture 2" descr="Image result for branching hyphae">
              <a:extLst>
                <a:ext uri="{FF2B5EF4-FFF2-40B4-BE49-F238E27FC236}">
                  <a16:creationId xmlns:a16="http://schemas.microsoft.com/office/drawing/2014/main" id="{B2B0E108-C8E7-6E48-AACD-740143AC83E6}"/>
                </a:ext>
              </a:extLst>
            </p:cNvPr>
            <p:cNvPicPr>
              <a:picLocks noChangeAspect="1" noChangeArrowheads="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60151" t="1070" r="3606" b="-491"/>
            <a:stretch/>
          </p:blipFill>
          <p:spPr bwMode="auto">
            <a:xfrm flipH="1">
              <a:off x="1769698" y="1023591"/>
              <a:ext cx="765759" cy="360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oup 38">
            <a:extLst>
              <a:ext uri="{FF2B5EF4-FFF2-40B4-BE49-F238E27FC236}">
                <a16:creationId xmlns:a16="http://schemas.microsoft.com/office/drawing/2014/main" id="{261DE90A-DC3C-9B43-B42C-CF477328949C}"/>
              </a:ext>
            </a:extLst>
          </p:cNvPr>
          <p:cNvGrpSpPr/>
          <p:nvPr/>
        </p:nvGrpSpPr>
        <p:grpSpPr>
          <a:xfrm>
            <a:off x="5428922" y="1631049"/>
            <a:ext cx="1093944" cy="564687"/>
            <a:chOff x="1614976" y="827584"/>
            <a:chExt cx="1093944" cy="564687"/>
          </a:xfrm>
        </p:grpSpPr>
        <p:sp>
          <p:nvSpPr>
            <p:cNvPr id="40" name="Oval 39">
              <a:extLst>
                <a:ext uri="{FF2B5EF4-FFF2-40B4-BE49-F238E27FC236}">
                  <a16:creationId xmlns:a16="http://schemas.microsoft.com/office/drawing/2014/main" id="{8AE810F8-2656-F645-AA1F-BCCC0886CDAC}"/>
                </a:ext>
              </a:extLst>
            </p:cNvPr>
            <p:cNvSpPr/>
            <p:nvPr/>
          </p:nvSpPr>
          <p:spPr>
            <a:xfrm>
              <a:off x="1614976" y="1001916"/>
              <a:ext cx="1093944" cy="390355"/>
            </a:xfrm>
            <a:prstGeom prst="ellipse">
              <a:avLst/>
            </a:prstGeom>
            <a:solidFill>
              <a:srgbClr val="FFC000">
                <a:alpha val="50980"/>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C2B62CF6-C208-9540-A999-3D11DA5CE781}"/>
                </a:ext>
              </a:extLst>
            </p:cNvPr>
            <p:cNvSpPr/>
            <p:nvPr/>
          </p:nvSpPr>
          <p:spPr>
            <a:xfrm>
              <a:off x="1614976" y="827584"/>
              <a:ext cx="1093944" cy="39035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Connector 41">
              <a:extLst>
                <a:ext uri="{FF2B5EF4-FFF2-40B4-BE49-F238E27FC236}">
                  <a16:creationId xmlns:a16="http://schemas.microsoft.com/office/drawing/2014/main" id="{78EBBC6C-056C-5449-8718-EA2B22D44547}"/>
                </a:ext>
              </a:extLst>
            </p:cNvPr>
            <p:cNvCxnSpPr>
              <a:cxnSpLocks/>
              <a:stCxn id="41" idx="2"/>
              <a:endCxn id="40" idx="2"/>
            </p:cNvCxnSpPr>
            <p:nvPr/>
          </p:nvCxnSpPr>
          <p:spPr>
            <a:xfrm>
              <a:off x="1614976"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E20804B-C0E4-574C-BD0F-0D458EC556F0}"/>
                </a:ext>
              </a:extLst>
            </p:cNvPr>
            <p:cNvCxnSpPr>
              <a:cxnSpLocks/>
              <a:stCxn id="41" idx="6"/>
              <a:endCxn id="40" idx="6"/>
            </p:cNvCxnSpPr>
            <p:nvPr/>
          </p:nvCxnSpPr>
          <p:spPr>
            <a:xfrm>
              <a:off x="2708920"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44" name="Picture 2" descr="Image result for branching hyphae">
              <a:extLst>
                <a:ext uri="{FF2B5EF4-FFF2-40B4-BE49-F238E27FC236}">
                  <a16:creationId xmlns:a16="http://schemas.microsoft.com/office/drawing/2014/main" id="{5D21F6C9-9783-6B44-A053-0E73F49A8F83}"/>
                </a:ext>
              </a:extLst>
            </p:cNvPr>
            <p:cNvPicPr>
              <a:picLocks noChangeAspect="1" noChangeArrowheads="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60151" t="1070" r="3606" b="-491"/>
            <a:stretch/>
          </p:blipFill>
          <p:spPr bwMode="auto">
            <a:xfrm flipH="1">
              <a:off x="1769698" y="1023591"/>
              <a:ext cx="765759" cy="360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Group 44">
            <a:extLst>
              <a:ext uri="{FF2B5EF4-FFF2-40B4-BE49-F238E27FC236}">
                <a16:creationId xmlns:a16="http://schemas.microsoft.com/office/drawing/2014/main" id="{177449C5-17F5-1646-9CF5-9852D72B7CDD}"/>
              </a:ext>
            </a:extLst>
          </p:cNvPr>
          <p:cNvGrpSpPr/>
          <p:nvPr/>
        </p:nvGrpSpPr>
        <p:grpSpPr>
          <a:xfrm>
            <a:off x="391868" y="251520"/>
            <a:ext cx="1093944" cy="564687"/>
            <a:chOff x="1614976" y="827584"/>
            <a:chExt cx="1093944" cy="564687"/>
          </a:xfrm>
        </p:grpSpPr>
        <p:sp>
          <p:nvSpPr>
            <p:cNvPr id="46" name="Oval 45">
              <a:extLst>
                <a:ext uri="{FF2B5EF4-FFF2-40B4-BE49-F238E27FC236}">
                  <a16:creationId xmlns:a16="http://schemas.microsoft.com/office/drawing/2014/main" id="{4450CD2D-93F9-5B4E-A852-308A1BCFADD6}"/>
                </a:ext>
              </a:extLst>
            </p:cNvPr>
            <p:cNvSpPr/>
            <p:nvPr/>
          </p:nvSpPr>
          <p:spPr>
            <a:xfrm>
              <a:off x="1614976" y="1001916"/>
              <a:ext cx="1093944" cy="390355"/>
            </a:xfrm>
            <a:prstGeom prst="ellipse">
              <a:avLst/>
            </a:prstGeom>
            <a:solidFill>
              <a:srgbClr val="FF0000">
                <a:alpha val="50980"/>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7855B113-D464-E54C-B5C8-D239202AA973}"/>
                </a:ext>
              </a:extLst>
            </p:cNvPr>
            <p:cNvSpPr/>
            <p:nvPr/>
          </p:nvSpPr>
          <p:spPr>
            <a:xfrm>
              <a:off x="1614976" y="827584"/>
              <a:ext cx="1093944" cy="39035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Connector 47">
              <a:extLst>
                <a:ext uri="{FF2B5EF4-FFF2-40B4-BE49-F238E27FC236}">
                  <a16:creationId xmlns:a16="http://schemas.microsoft.com/office/drawing/2014/main" id="{C00282B9-03F5-784F-99D8-EEA9AB38B559}"/>
                </a:ext>
              </a:extLst>
            </p:cNvPr>
            <p:cNvCxnSpPr>
              <a:cxnSpLocks/>
              <a:stCxn id="47" idx="2"/>
              <a:endCxn id="46" idx="2"/>
            </p:cNvCxnSpPr>
            <p:nvPr/>
          </p:nvCxnSpPr>
          <p:spPr>
            <a:xfrm>
              <a:off x="1614976"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C6EF8A8-910A-4A43-92A1-22C9E0F8E7C3}"/>
                </a:ext>
              </a:extLst>
            </p:cNvPr>
            <p:cNvCxnSpPr>
              <a:cxnSpLocks/>
              <a:stCxn id="47" idx="6"/>
              <a:endCxn id="46" idx="6"/>
            </p:cNvCxnSpPr>
            <p:nvPr/>
          </p:nvCxnSpPr>
          <p:spPr>
            <a:xfrm>
              <a:off x="2708920"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0" name="Picture 2" descr="Image result for branching hyphae">
              <a:extLst>
                <a:ext uri="{FF2B5EF4-FFF2-40B4-BE49-F238E27FC236}">
                  <a16:creationId xmlns:a16="http://schemas.microsoft.com/office/drawing/2014/main" id="{C4A391E9-9FD4-8041-A0BA-805CD707049F}"/>
                </a:ext>
              </a:extLst>
            </p:cNvPr>
            <p:cNvPicPr>
              <a:picLocks noChangeAspect="1" noChangeArrowheads="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60151" t="1070" r="3606" b="-491"/>
            <a:stretch/>
          </p:blipFill>
          <p:spPr bwMode="auto">
            <a:xfrm flipH="1">
              <a:off x="1769698" y="1023591"/>
              <a:ext cx="765759" cy="360000"/>
            </a:xfrm>
            <a:prstGeom prst="rect">
              <a:avLst/>
            </a:prstGeom>
            <a:noFill/>
            <a:extLst>
              <a:ext uri="{909E8E84-426E-40DD-AFC4-6F175D3DCCD1}">
                <a14:hiddenFill xmlns:a14="http://schemas.microsoft.com/office/drawing/2010/main">
                  <a:solidFill>
                    <a:srgbClr val="FFFFFF"/>
                  </a:solidFill>
                </a14:hiddenFill>
              </a:ext>
            </a:extLst>
          </p:spPr>
        </p:pic>
      </p:grpSp>
      <p:sp>
        <p:nvSpPr>
          <p:cNvPr id="51" name="Curved Down Arrow 50">
            <a:extLst>
              <a:ext uri="{FF2B5EF4-FFF2-40B4-BE49-F238E27FC236}">
                <a16:creationId xmlns:a16="http://schemas.microsoft.com/office/drawing/2014/main" id="{D8F60B26-8ECD-3B43-8EEC-37E1E630D7A6}"/>
              </a:ext>
            </a:extLst>
          </p:cNvPr>
          <p:cNvSpPr/>
          <p:nvPr/>
        </p:nvSpPr>
        <p:spPr>
          <a:xfrm>
            <a:off x="2361035" y="1172875"/>
            <a:ext cx="864096" cy="360040"/>
          </a:xfrm>
          <a:prstGeom prst="curved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Curved Down Arrow 51">
            <a:extLst>
              <a:ext uri="{FF2B5EF4-FFF2-40B4-BE49-F238E27FC236}">
                <a16:creationId xmlns:a16="http://schemas.microsoft.com/office/drawing/2014/main" id="{766A3B32-08E8-4144-9CE3-774F5388AC67}"/>
              </a:ext>
            </a:extLst>
          </p:cNvPr>
          <p:cNvSpPr/>
          <p:nvPr/>
        </p:nvSpPr>
        <p:spPr>
          <a:xfrm>
            <a:off x="4917362" y="1172875"/>
            <a:ext cx="864096" cy="360040"/>
          </a:xfrm>
          <a:prstGeom prst="curved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urved Down Arrow 54">
            <a:extLst>
              <a:ext uri="{FF2B5EF4-FFF2-40B4-BE49-F238E27FC236}">
                <a16:creationId xmlns:a16="http://schemas.microsoft.com/office/drawing/2014/main" id="{D3843258-474D-2846-B056-37DBB8808D42}"/>
              </a:ext>
            </a:extLst>
          </p:cNvPr>
          <p:cNvSpPr/>
          <p:nvPr/>
        </p:nvSpPr>
        <p:spPr>
          <a:xfrm>
            <a:off x="1082872" y="1167732"/>
            <a:ext cx="864096" cy="360040"/>
          </a:xfrm>
          <a:prstGeom prst="curved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urved Down Arrow 55">
            <a:extLst>
              <a:ext uri="{FF2B5EF4-FFF2-40B4-BE49-F238E27FC236}">
                <a16:creationId xmlns:a16="http://schemas.microsoft.com/office/drawing/2014/main" id="{E093F59A-88CE-5D42-87A8-DAD7DF7B6A28}"/>
              </a:ext>
            </a:extLst>
          </p:cNvPr>
          <p:cNvSpPr/>
          <p:nvPr/>
        </p:nvSpPr>
        <p:spPr>
          <a:xfrm>
            <a:off x="3639198" y="1167732"/>
            <a:ext cx="864096" cy="360040"/>
          </a:xfrm>
          <a:prstGeom prst="curved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Down Arrow 56">
            <a:extLst>
              <a:ext uri="{FF2B5EF4-FFF2-40B4-BE49-F238E27FC236}">
                <a16:creationId xmlns:a16="http://schemas.microsoft.com/office/drawing/2014/main" id="{3AD1F0ED-3556-A54C-A0C6-B457E173EE29}"/>
              </a:ext>
            </a:extLst>
          </p:cNvPr>
          <p:cNvSpPr/>
          <p:nvPr/>
        </p:nvSpPr>
        <p:spPr>
          <a:xfrm>
            <a:off x="830828" y="915585"/>
            <a:ext cx="216024" cy="627225"/>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oup 57">
            <a:extLst>
              <a:ext uri="{FF2B5EF4-FFF2-40B4-BE49-F238E27FC236}">
                <a16:creationId xmlns:a16="http://schemas.microsoft.com/office/drawing/2014/main" id="{881523C0-34A9-8144-894B-489878D81ED9}"/>
              </a:ext>
            </a:extLst>
          </p:cNvPr>
          <p:cNvGrpSpPr/>
          <p:nvPr/>
        </p:nvGrpSpPr>
        <p:grpSpPr>
          <a:xfrm>
            <a:off x="5428922" y="249106"/>
            <a:ext cx="495162" cy="270678"/>
            <a:chOff x="1614976" y="827584"/>
            <a:chExt cx="1093944" cy="564687"/>
          </a:xfrm>
        </p:grpSpPr>
        <p:sp>
          <p:nvSpPr>
            <p:cNvPr id="59" name="Oval 58">
              <a:extLst>
                <a:ext uri="{FF2B5EF4-FFF2-40B4-BE49-F238E27FC236}">
                  <a16:creationId xmlns:a16="http://schemas.microsoft.com/office/drawing/2014/main" id="{FDF4CAB5-26F6-FF47-BE16-FD0A52B52105}"/>
                </a:ext>
              </a:extLst>
            </p:cNvPr>
            <p:cNvSpPr/>
            <p:nvPr/>
          </p:nvSpPr>
          <p:spPr>
            <a:xfrm>
              <a:off x="1614976" y="1001916"/>
              <a:ext cx="1093944" cy="390355"/>
            </a:xfrm>
            <a:prstGeom prst="ellipse">
              <a:avLst/>
            </a:prstGeom>
            <a:solidFill>
              <a:srgbClr val="FF0000">
                <a:alpha val="50980"/>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E2860AC0-0CB0-8143-A189-2F1FAF475794}"/>
                </a:ext>
              </a:extLst>
            </p:cNvPr>
            <p:cNvSpPr/>
            <p:nvPr/>
          </p:nvSpPr>
          <p:spPr>
            <a:xfrm>
              <a:off x="1614976" y="827584"/>
              <a:ext cx="1093944" cy="39035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1" name="Straight Connector 60">
              <a:extLst>
                <a:ext uri="{FF2B5EF4-FFF2-40B4-BE49-F238E27FC236}">
                  <a16:creationId xmlns:a16="http://schemas.microsoft.com/office/drawing/2014/main" id="{4DA74552-981A-7649-91F5-37B1FFB211B3}"/>
                </a:ext>
              </a:extLst>
            </p:cNvPr>
            <p:cNvCxnSpPr>
              <a:cxnSpLocks/>
              <a:stCxn id="60" idx="2"/>
              <a:endCxn id="59" idx="2"/>
            </p:cNvCxnSpPr>
            <p:nvPr/>
          </p:nvCxnSpPr>
          <p:spPr>
            <a:xfrm>
              <a:off x="1614976"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17D3FA9-80B1-4841-BDA7-6A4DCB1F8692}"/>
                </a:ext>
              </a:extLst>
            </p:cNvPr>
            <p:cNvCxnSpPr>
              <a:cxnSpLocks/>
              <a:stCxn id="60" idx="6"/>
              <a:endCxn id="59" idx="6"/>
            </p:cNvCxnSpPr>
            <p:nvPr/>
          </p:nvCxnSpPr>
          <p:spPr>
            <a:xfrm>
              <a:off x="2708920"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2C46020A-1691-DB43-BED3-9124D25B95EF}"/>
              </a:ext>
            </a:extLst>
          </p:cNvPr>
          <p:cNvGrpSpPr/>
          <p:nvPr/>
        </p:nvGrpSpPr>
        <p:grpSpPr>
          <a:xfrm>
            <a:off x="5428922" y="565767"/>
            <a:ext cx="495162" cy="270678"/>
            <a:chOff x="1614976" y="827584"/>
            <a:chExt cx="1093944" cy="564687"/>
          </a:xfrm>
        </p:grpSpPr>
        <p:sp>
          <p:nvSpPr>
            <p:cNvPr id="65" name="Oval 64">
              <a:extLst>
                <a:ext uri="{FF2B5EF4-FFF2-40B4-BE49-F238E27FC236}">
                  <a16:creationId xmlns:a16="http://schemas.microsoft.com/office/drawing/2014/main" id="{EBDCEC67-E232-6C40-96D8-706663CA4DD1}"/>
                </a:ext>
              </a:extLst>
            </p:cNvPr>
            <p:cNvSpPr/>
            <p:nvPr/>
          </p:nvSpPr>
          <p:spPr>
            <a:xfrm>
              <a:off x="1614976" y="1001916"/>
              <a:ext cx="1093944" cy="390355"/>
            </a:xfrm>
            <a:prstGeom prst="ellipse">
              <a:avLst/>
            </a:prstGeom>
            <a:solidFill>
              <a:srgbClr val="FFC000">
                <a:alpha val="50980"/>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B219939F-8A68-A54A-A685-7A08A37FEF5D}"/>
                </a:ext>
              </a:extLst>
            </p:cNvPr>
            <p:cNvSpPr/>
            <p:nvPr/>
          </p:nvSpPr>
          <p:spPr>
            <a:xfrm>
              <a:off x="1614976" y="827584"/>
              <a:ext cx="1093944" cy="39035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7" name="Straight Connector 66">
              <a:extLst>
                <a:ext uri="{FF2B5EF4-FFF2-40B4-BE49-F238E27FC236}">
                  <a16:creationId xmlns:a16="http://schemas.microsoft.com/office/drawing/2014/main" id="{72689401-401C-B347-A981-AC7B53978DF0}"/>
                </a:ext>
              </a:extLst>
            </p:cNvPr>
            <p:cNvCxnSpPr>
              <a:cxnSpLocks/>
              <a:stCxn id="66" idx="2"/>
              <a:endCxn id="65" idx="2"/>
            </p:cNvCxnSpPr>
            <p:nvPr/>
          </p:nvCxnSpPr>
          <p:spPr>
            <a:xfrm>
              <a:off x="1614976"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CFEE330-6E0E-DD4A-A142-615E06F01E0E}"/>
                </a:ext>
              </a:extLst>
            </p:cNvPr>
            <p:cNvCxnSpPr>
              <a:cxnSpLocks/>
              <a:stCxn id="66" idx="6"/>
              <a:endCxn id="65" idx="6"/>
            </p:cNvCxnSpPr>
            <p:nvPr/>
          </p:nvCxnSpPr>
          <p:spPr>
            <a:xfrm>
              <a:off x="2708920" y="1022762"/>
              <a:ext cx="0" cy="174332"/>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9" name="TextBox 68">
            <a:extLst>
              <a:ext uri="{FF2B5EF4-FFF2-40B4-BE49-F238E27FC236}">
                <a16:creationId xmlns:a16="http://schemas.microsoft.com/office/drawing/2014/main" id="{2A18EF78-565C-8245-A3A6-041D0F9901D8}"/>
              </a:ext>
            </a:extLst>
          </p:cNvPr>
          <p:cNvSpPr txBox="1"/>
          <p:nvPr/>
        </p:nvSpPr>
        <p:spPr>
          <a:xfrm>
            <a:off x="5893349" y="582611"/>
            <a:ext cx="766557"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MEA-ST</a:t>
            </a:r>
          </a:p>
        </p:txBody>
      </p:sp>
      <p:sp>
        <p:nvSpPr>
          <p:cNvPr id="70" name="TextBox 69">
            <a:extLst>
              <a:ext uri="{FF2B5EF4-FFF2-40B4-BE49-F238E27FC236}">
                <a16:creationId xmlns:a16="http://schemas.microsoft.com/office/drawing/2014/main" id="{5CCB72E5-09CD-CA4E-A09B-4F91EE86EEE1}"/>
              </a:ext>
            </a:extLst>
          </p:cNvPr>
          <p:cNvSpPr txBox="1"/>
          <p:nvPr/>
        </p:nvSpPr>
        <p:spPr>
          <a:xfrm>
            <a:off x="5893349" y="257652"/>
            <a:ext cx="73930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MEA-50</a:t>
            </a:r>
          </a:p>
        </p:txBody>
      </p:sp>
      <p:sp>
        <p:nvSpPr>
          <p:cNvPr id="63" name="Rectangle 62">
            <a:extLst>
              <a:ext uri="{FF2B5EF4-FFF2-40B4-BE49-F238E27FC236}">
                <a16:creationId xmlns:a16="http://schemas.microsoft.com/office/drawing/2014/main" id="{7D43522D-65D6-3848-8308-5B4D5FB1357D}"/>
              </a:ext>
            </a:extLst>
          </p:cNvPr>
          <p:cNvSpPr/>
          <p:nvPr/>
        </p:nvSpPr>
        <p:spPr>
          <a:xfrm>
            <a:off x="116632" y="86532"/>
            <a:ext cx="6624736" cy="2325228"/>
          </a:xfrm>
          <a:prstGeom prst="rect">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77758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4B28FE-5576-9A4F-B52E-722D27C04D03}"/>
              </a:ext>
            </a:extLst>
          </p:cNvPr>
          <p:cNvSpPr txBox="1"/>
          <p:nvPr/>
        </p:nvSpPr>
        <p:spPr>
          <a:xfrm>
            <a:off x="57144" y="5679835"/>
            <a:ext cx="6743714" cy="1443087"/>
          </a:xfrm>
          <a:prstGeom prst="rect">
            <a:avLst/>
          </a:prstGeom>
          <a:noFill/>
        </p:spPr>
        <p:txBody>
          <a:bodyPr wrap="square" rtlCol="0">
            <a:spAutoFit/>
          </a:bodyPr>
          <a:lstStyle/>
          <a:p>
            <a:pPr algn="just">
              <a:lnSpc>
                <a:spcPct val="150000"/>
              </a:lnSpc>
            </a:pPr>
            <a:r>
              <a:rPr lang="en-GB" sz="1200" b="1" dirty="0">
                <a:latin typeface="Arial" panose="020B0604020202020204" pitchFamily="34" charset="0"/>
                <a:cs typeface="Arial" panose="020B0604020202020204" pitchFamily="34" charset="0"/>
              </a:rPr>
              <a:t>Fig. A.6: RT-PCR primers targeting the </a:t>
            </a:r>
            <a:r>
              <a:rPr lang="en-GB" sz="1200" b="1" i="1" dirty="0">
                <a:latin typeface="Arial" panose="020B0604020202020204" pitchFamily="34" charset="0"/>
                <a:cs typeface="Arial" panose="020B0604020202020204" pitchFamily="34" charset="0"/>
              </a:rPr>
              <a:t>MAT</a:t>
            </a:r>
            <a:r>
              <a:rPr lang="en-GB" sz="1200" b="1" dirty="0">
                <a:latin typeface="Arial" panose="020B0604020202020204" pitchFamily="34" charset="0"/>
                <a:cs typeface="Arial" panose="020B0604020202020204" pitchFamily="34" charset="0"/>
              </a:rPr>
              <a:t> and pheromone genes. </a:t>
            </a:r>
            <a:r>
              <a:rPr lang="en-GB" sz="1200" dirty="0">
                <a:latin typeface="Arial" panose="020B0604020202020204" pitchFamily="34" charset="0"/>
                <a:cs typeface="Arial" panose="020B0604020202020204" pitchFamily="34" charset="0"/>
              </a:rPr>
              <a:t>The </a:t>
            </a:r>
            <a:r>
              <a:rPr lang="en-GB" sz="1200" i="1" dirty="0">
                <a:latin typeface="Arial" panose="020B0604020202020204" pitchFamily="34" charset="0"/>
                <a:cs typeface="Arial" panose="020B0604020202020204" pitchFamily="34" charset="0"/>
              </a:rPr>
              <a:t>MAT1-2-1, </a:t>
            </a:r>
            <a:r>
              <a:rPr lang="en-US" sz="1200" dirty="0">
                <a:latin typeface="Arial" panose="020B0604020202020204" pitchFamily="34" charset="0"/>
                <a:cs typeface="Arial" panose="020B0604020202020204" pitchFamily="34" charset="0"/>
                <a:sym typeface="Symbol" pitchFamily="2" charset="2"/>
              </a:rPr>
              <a:t></a:t>
            </a:r>
            <a:r>
              <a:rPr lang="en-ZA" sz="1200" dirty="0">
                <a:latin typeface="Arial" panose="020B0604020202020204" pitchFamily="34" charset="0"/>
                <a:cs typeface="Arial" panose="020B0604020202020204" pitchFamily="34" charset="0"/>
              </a:rPr>
              <a:t> pheromone receptor and a pheromone receptor</a:t>
            </a:r>
            <a:r>
              <a:rPr lang="en-GB" sz="1200" dirty="0">
                <a:latin typeface="Arial" panose="020B0604020202020204" pitchFamily="34" charset="0"/>
                <a:cs typeface="Arial" panose="020B0604020202020204" pitchFamily="34" charset="0"/>
              </a:rPr>
              <a:t> primers were designed to flank these genes’ introns so that gDNA contamination could be identified if it was present. In each case, the number indicated above the green line is the length of the PCR product produced from a cDNA template and thus does not include the intronic sequence.  Gene structure diagrams are not to scale. </a:t>
            </a:r>
          </a:p>
        </p:txBody>
      </p:sp>
      <p:cxnSp>
        <p:nvCxnSpPr>
          <p:cNvPr id="88" name="Straight Connector 87">
            <a:extLst>
              <a:ext uri="{FF2B5EF4-FFF2-40B4-BE49-F238E27FC236}">
                <a16:creationId xmlns:a16="http://schemas.microsoft.com/office/drawing/2014/main" id="{BCE0EEA9-464C-1341-BCED-FC4D9A5F0845}"/>
              </a:ext>
            </a:extLst>
          </p:cNvPr>
          <p:cNvCxnSpPr>
            <a:cxnSpLocks/>
          </p:cNvCxnSpPr>
          <p:nvPr/>
        </p:nvCxnSpPr>
        <p:spPr>
          <a:xfrm flipV="1">
            <a:off x="1907824" y="517155"/>
            <a:ext cx="287298" cy="112774"/>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79253E40-618C-864D-8C14-C917718BFB0E}"/>
              </a:ext>
            </a:extLst>
          </p:cNvPr>
          <p:cNvCxnSpPr>
            <a:cxnSpLocks/>
          </p:cNvCxnSpPr>
          <p:nvPr/>
        </p:nvCxnSpPr>
        <p:spPr>
          <a:xfrm>
            <a:off x="2188772" y="517155"/>
            <a:ext cx="282575" cy="10113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B24693E-57FD-9548-80E2-92FBEE61D02B}"/>
              </a:ext>
            </a:extLst>
          </p:cNvPr>
          <p:cNvCxnSpPr>
            <a:cxnSpLocks/>
          </p:cNvCxnSpPr>
          <p:nvPr/>
        </p:nvCxnSpPr>
        <p:spPr>
          <a:xfrm flipV="1">
            <a:off x="4341669" y="517155"/>
            <a:ext cx="287298" cy="112774"/>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5FA9C39-AD74-2E4B-9B7D-3ABD4CB489C5}"/>
              </a:ext>
            </a:extLst>
          </p:cNvPr>
          <p:cNvCxnSpPr>
            <a:cxnSpLocks/>
          </p:cNvCxnSpPr>
          <p:nvPr/>
        </p:nvCxnSpPr>
        <p:spPr>
          <a:xfrm>
            <a:off x="4622617" y="517155"/>
            <a:ext cx="282575" cy="10113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2" name="Rectangle 81">
            <a:extLst>
              <a:ext uri="{FF2B5EF4-FFF2-40B4-BE49-F238E27FC236}">
                <a16:creationId xmlns:a16="http://schemas.microsoft.com/office/drawing/2014/main" id="{2B7EBADA-8529-1B44-A51B-6806AAA8FD87}"/>
              </a:ext>
            </a:extLst>
          </p:cNvPr>
          <p:cNvSpPr/>
          <p:nvPr/>
        </p:nvSpPr>
        <p:spPr>
          <a:xfrm>
            <a:off x="980714" y="582813"/>
            <a:ext cx="1014304" cy="11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F748765A-3BCF-874F-9F22-1AE39F3D9845}"/>
              </a:ext>
            </a:extLst>
          </p:cNvPr>
          <p:cNvSpPr/>
          <p:nvPr/>
        </p:nvSpPr>
        <p:spPr>
          <a:xfrm>
            <a:off x="2451304" y="603965"/>
            <a:ext cx="1935351" cy="11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307B4197-7575-4E40-B3AB-35564C404737}"/>
              </a:ext>
            </a:extLst>
          </p:cNvPr>
          <p:cNvSpPr/>
          <p:nvPr/>
        </p:nvSpPr>
        <p:spPr>
          <a:xfrm>
            <a:off x="4876522" y="597584"/>
            <a:ext cx="1288782" cy="1143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riangle 90">
            <a:extLst>
              <a:ext uri="{FF2B5EF4-FFF2-40B4-BE49-F238E27FC236}">
                <a16:creationId xmlns:a16="http://schemas.microsoft.com/office/drawing/2014/main" id="{59CFDC95-1127-9741-A605-CE9E93178620}"/>
              </a:ext>
            </a:extLst>
          </p:cNvPr>
          <p:cNvSpPr/>
          <p:nvPr/>
        </p:nvSpPr>
        <p:spPr>
          <a:xfrm rot="5400000">
            <a:off x="6130041" y="513243"/>
            <a:ext cx="307697" cy="257939"/>
          </a:xfrm>
          <a:prstGeom prst="triangle">
            <a:avLst/>
          </a:prstGeom>
          <a:solidFill>
            <a:srgbClr val="C14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Arrow Connector 92">
            <a:extLst>
              <a:ext uri="{FF2B5EF4-FFF2-40B4-BE49-F238E27FC236}">
                <a16:creationId xmlns:a16="http://schemas.microsoft.com/office/drawing/2014/main" id="{3379A101-4255-7441-ACD8-371201629DA1}"/>
              </a:ext>
            </a:extLst>
          </p:cNvPr>
          <p:cNvCxnSpPr>
            <a:cxnSpLocks/>
          </p:cNvCxnSpPr>
          <p:nvPr/>
        </p:nvCxnSpPr>
        <p:spPr>
          <a:xfrm>
            <a:off x="1700808" y="517155"/>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3F7BFD84-550A-E145-90FE-6158C6E7AE77}"/>
              </a:ext>
            </a:extLst>
          </p:cNvPr>
          <p:cNvCxnSpPr>
            <a:cxnSpLocks/>
          </p:cNvCxnSpPr>
          <p:nvPr/>
        </p:nvCxnSpPr>
        <p:spPr>
          <a:xfrm flipH="1" flipV="1">
            <a:off x="4905192" y="517815"/>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6E49A8CD-1591-214D-AAD0-98A25F66CF82}"/>
              </a:ext>
            </a:extLst>
          </p:cNvPr>
          <p:cNvSpPr txBox="1"/>
          <p:nvPr/>
        </p:nvSpPr>
        <p:spPr>
          <a:xfrm>
            <a:off x="79073" y="500845"/>
            <a:ext cx="856132" cy="276999"/>
          </a:xfrm>
          <a:prstGeom prst="rect">
            <a:avLst/>
          </a:prstGeom>
          <a:noFill/>
        </p:spPr>
        <p:txBody>
          <a:bodyPr wrap="none" rtlCol="0">
            <a:spAutoFit/>
          </a:bodyPr>
          <a:lstStyle/>
          <a:p>
            <a:pPr algn="ctr"/>
            <a:r>
              <a:rPr lang="en-US" sz="1200" i="1" dirty="0">
                <a:latin typeface="Arial" panose="020B0604020202020204" pitchFamily="34" charset="0"/>
                <a:cs typeface="Arial" panose="020B0604020202020204" pitchFamily="34" charset="0"/>
              </a:rPr>
              <a:t>MAT1-2-1</a:t>
            </a:r>
          </a:p>
        </p:txBody>
      </p:sp>
      <p:cxnSp>
        <p:nvCxnSpPr>
          <p:cNvPr id="102" name="Straight Connector 101">
            <a:extLst>
              <a:ext uri="{FF2B5EF4-FFF2-40B4-BE49-F238E27FC236}">
                <a16:creationId xmlns:a16="http://schemas.microsoft.com/office/drawing/2014/main" id="{F7128443-0C84-2C48-839E-05CD22FC794A}"/>
              </a:ext>
            </a:extLst>
          </p:cNvPr>
          <p:cNvCxnSpPr>
            <a:cxnSpLocks/>
          </p:cNvCxnSpPr>
          <p:nvPr/>
        </p:nvCxnSpPr>
        <p:spPr>
          <a:xfrm flipH="1">
            <a:off x="1700808" y="356250"/>
            <a:ext cx="3484988" cy="0"/>
          </a:xfrm>
          <a:prstGeom prst="line">
            <a:avLst/>
          </a:prstGeom>
          <a:ln w="28575">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05" name="TextBox 104">
            <a:extLst>
              <a:ext uri="{FF2B5EF4-FFF2-40B4-BE49-F238E27FC236}">
                <a16:creationId xmlns:a16="http://schemas.microsoft.com/office/drawing/2014/main" id="{4FF4863F-11D8-164C-8F41-7AEF066120DE}"/>
              </a:ext>
            </a:extLst>
          </p:cNvPr>
          <p:cNvSpPr txBox="1"/>
          <p:nvPr/>
        </p:nvSpPr>
        <p:spPr>
          <a:xfrm>
            <a:off x="3603018" y="78757"/>
            <a:ext cx="652743"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459 bp</a:t>
            </a:r>
          </a:p>
        </p:txBody>
      </p:sp>
      <p:grpSp>
        <p:nvGrpSpPr>
          <p:cNvPr id="5" name="Group 4">
            <a:extLst>
              <a:ext uri="{FF2B5EF4-FFF2-40B4-BE49-F238E27FC236}">
                <a16:creationId xmlns:a16="http://schemas.microsoft.com/office/drawing/2014/main" id="{3C03A5BF-F3FB-EE4E-BF64-11C4B25A1967}"/>
              </a:ext>
            </a:extLst>
          </p:cNvPr>
          <p:cNvGrpSpPr/>
          <p:nvPr/>
        </p:nvGrpSpPr>
        <p:grpSpPr>
          <a:xfrm>
            <a:off x="103790" y="1172728"/>
            <a:ext cx="4381953" cy="766758"/>
            <a:chOff x="-1002959" y="1739327"/>
            <a:chExt cx="4381953" cy="766758"/>
          </a:xfrm>
        </p:grpSpPr>
        <p:sp>
          <p:nvSpPr>
            <p:cNvPr id="24" name="Rectangle 23">
              <a:extLst>
                <a:ext uri="{FF2B5EF4-FFF2-40B4-BE49-F238E27FC236}">
                  <a16:creationId xmlns:a16="http://schemas.microsoft.com/office/drawing/2014/main" id="{A6DC71E6-5DC3-5042-820E-FDA2646738B6}"/>
                </a:ext>
              </a:extLst>
            </p:cNvPr>
            <p:cNvSpPr/>
            <p:nvPr/>
          </p:nvSpPr>
          <p:spPr>
            <a:xfrm>
              <a:off x="137866" y="2307926"/>
              <a:ext cx="2988000" cy="1143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25" name="Triangle 24">
              <a:extLst>
                <a:ext uri="{FF2B5EF4-FFF2-40B4-BE49-F238E27FC236}">
                  <a16:creationId xmlns:a16="http://schemas.microsoft.com/office/drawing/2014/main" id="{3B2E6F0E-0A2E-1A42-8C91-0877E63A25A5}"/>
                </a:ext>
              </a:extLst>
            </p:cNvPr>
            <p:cNvSpPr/>
            <p:nvPr/>
          </p:nvSpPr>
          <p:spPr>
            <a:xfrm rot="5400000">
              <a:off x="3096176" y="2223267"/>
              <a:ext cx="307697" cy="257939"/>
            </a:xfrm>
            <a:prstGeom prst="triangle">
              <a:avLst/>
            </a:prstGeom>
            <a:solidFill>
              <a:srgbClr val="C14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cxnSp>
          <p:nvCxnSpPr>
            <p:cNvPr id="28" name="Straight Arrow Connector 27">
              <a:extLst>
                <a:ext uri="{FF2B5EF4-FFF2-40B4-BE49-F238E27FC236}">
                  <a16:creationId xmlns:a16="http://schemas.microsoft.com/office/drawing/2014/main" id="{AF847175-441F-FE44-B902-0D3F293EAE8A}"/>
                </a:ext>
              </a:extLst>
            </p:cNvPr>
            <p:cNvCxnSpPr>
              <a:cxnSpLocks/>
            </p:cNvCxnSpPr>
            <p:nvPr/>
          </p:nvCxnSpPr>
          <p:spPr>
            <a:xfrm flipH="1" flipV="1">
              <a:off x="1690740" y="2200422"/>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5A3FE97A-8722-7348-9D91-2041A5EDAB55}"/>
                </a:ext>
              </a:extLst>
            </p:cNvPr>
            <p:cNvCxnSpPr>
              <a:cxnSpLocks/>
            </p:cNvCxnSpPr>
            <p:nvPr/>
          </p:nvCxnSpPr>
          <p:spPr>
            <a:xfrm>
              <a:off x="1114676" y="2200422"/>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9C7AA9C-336B-664D-A69D-DE05A6A0FF2E}"/>
                </a:ext>
              </a:extLst>
            </p:cNvPr>
            <p:cNvCxnSpPr>
              <a:cxnSpLocks/>
            </p:cNvCxnSpPr>
            <p:nvPr/>
          </p:nvCxnSpPr>
          <p:spPr>
            <a:xfrm flipH="1">
              <a:off x="1114676" y="2029310"/>
              <a:ext cx="856668" cy="0"/>
            </a:xfrm>
            <a:prstGeom prst="line">
              <a:avLst/>
            </a:prstGeom>
            <a:ln w="28575">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92551D25-D84B-564E-BE4E-41BB1ED9E05F}"/>
                </a:ext>
              </a:extLst>
            </p:cNvPr>
            <p:cNvSpPr txBox="1"/>
            <p:nvPr/>
          </p:nvSpPr>
          <p:spPr>
            <a:xfrm>
              <a:off x="1225322" y="1739327"/>
              <a:ext cx="652743"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188 bp</a:t>
              </a:r>
            </a:p>
          </p:txBody>
        </p:sp>
        <p:sp>
          <p:nvSpPr>
            <p:cNvPr id="36" name="TextBox 35">
              <a:extLst>
                <a:ext uri="{FF2B5EF4-FFF2-40B4-BE49-F238E27FC236}">
                  <a16:creationId xmlns:a16="http://schemas.microsoft.com/office/drawing/2014/main" id="{7E2FA42C-2A59-0348-8744-9AD1FEC5EA0C}"/>
                </a:ext>
              </a:extLst>
            </p:cNvPr>
            <p:cNvSpPr txBox="1"/>
            <p:nvPr/>
          </p:nvSpPr>
          <p:spPr>
            <a:xfrm>
              <a:off x="-1002959" y="2203601"/>
              <a:ext cx="1099980"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sym typeface="Symbol" pitchFamily="2" charset="2"/>
                </a:rPr>
                <a:t></a:t>
              </a:r>
              <a:r>
                <a:rPr lang="en-ZA" sz="1200" dirty="0">
                  <a:latin typeface="Arial" panose="020B0604020202020204" pitchFamily="34" charset="0"/>
                  <a:cs typeface="Arial" panose="020B0604020202020204" pitchFamily="34" charset="0"/>
                </a:rPr>
                <a:t> pheromone</a:t>
              </a:r>
              <a:endParaRPr lang="en-US" sz="1200" i="1"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A8ABD215-EA10-B047-9673-CCA00726030B}"/>
              </a:ext>
            </a:extLst>
          </p:cNvPr>
          <p:cNvGrpSpPr/>
          <p:nvPr/>
        </p:nvGrpSpPr>
        <p:grpSpPr>
          <a:xfrm>
            <a:off x="96577" y="2308885"/>
            <a:ext cx="2609433" cy="757821"/>
            <a:chOff x="-988724" y="2607905"/>
            <a:chExt cx="2609433" cy="757821"/>
          </a:xfrm>
        </p:grpSpPr>
        <p:sp>
          <p:nvSpPr>
            <p:cNvPr id="26" name="Rectangle 25">
              <a:extLst>
                <a:ext uri="{FF2B5EF4-FFF2-40B4-BE49-F238E27FC236}">
                  <a16:creationId xmlns:a16="http://schemas.microsoft.com/office/drawing/2014/main" id="{70DDD033-CD6C-DC46-92F8-CF0758684806}"/>
                </a:ext>
              </a:extLst>
            </p:cNvPr>
            <p:cNvSpPr/>
            <p:nvPr/>
          </p:nvSpPr>
          <p:spPr>
            <a:xfrm>
              <a:off x="137874" y="3167567"/>
              <a:ext cx="1260000" cy="1143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27" name="Triangle 26">
              <a:extLst>
                <a:ext uri="{FF2B5EF4-FFF2-40B4-BE49-F238E27FC236}">
                  <a16:creationId xmlns:a16="http://schemas.microsoft.com/office/drawing/2014/main" id="{D6263FED-3D26-6948-BD8A-DC7FDD53555B}"/>
                </a:ext>
              </a:extLst>
            </p:cNvPr>
            <p:cNvSpPr/>
            <p:nvPr/>
          </p:nvSpPr>
          <p:spPr>
            <a:xfrm rot="5400000">
              <a:off x="1337891" y="3082908"/>
              <a:ext cx="307697" cy="257939"/>
            </a:xfrm>
            <a:prstGeom prst="triangle">
              <a:avLst/>
            </a:prstGeom>
            <a:solidFill>
              <a:srgbClr val="C14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cxnSp>
          <p:nvCxnSpPr>
            <p:cNvPr id="32" name="Straight Arrow Connector 31">
              <a:extLst>
                <a:ext uri="{FF2B5EF4-FFF2-40B4-BE49-F238E27FC236}">
                  <a16:creationId xmlns:a16="http://schemas.microsoft.com/office/drawing/2014/main" id="{FC58A4D0-6BF3-2641-B621-EE828CF2A6A6}"/>
                </a:ext>
              </a:extLst>
            </p:cNvPr>
            <p:cNvCxnSpPr>
              <a:cxnSpLocks/>
            </p:cNvCxnSpPr>
            <p:nvPr/>
          </p:nvCxnSpPr>
          <p:spPr>
            <a:xfrm flipH="1" flipV="1">
              <a:off x="909717" y="3069000"/>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0B894F0A-1F1C-3846-9304-4AB91714AB85}"/>
                </a:ext>
              </a:extLst>
            </p:cNvPr>
            <p:cNvCxnSpPr>
              <a:cxnSpLocks/>
            </p:cNvCxnSpPr>
            <p:nvPr/>
          </p:nvCxnSpPr>
          <p:spPr>
            <a:xfrm>
              <a:off x="333653" y="3069000"/>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1EFF941-54F7-C34F-885A-2A7005757C8B}"/>
                </a:ext>
              </a:extLst>
            </p:cNvPr>
            <p:cNvCxnSpPr>
              <a:cxnSpLocks/>
            </p:cNvCxnSpPr>
            <p:nvPr/>
          </p:nvCxnSpPr>
          <p:spPr>
            <a:xfrm flipH="1">
              <a:off x="333653" y="2897888"/>
              <a:ext cx="856668" cy="0"/>
            </a:xfrm>
            <a:prstGeom prst="line">
              <a:avLst/>
            </a:prstGeom>
            <a:ln w="28575">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02BA8E43-EA04-5247-AD14-3187FFEEAA46}"/>
                </a:ext>
              </a:extLst>
            </p:cNvPr>
            <p:cNvSpPr txBox="1"/>
            <p:nvPr/>
          </p:nvSpPr>
          <p:spPr>
            <a:xfrm>
              <a:off x="444299" y="2607905"/>
              <a:ext cx="652743"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148 bp</a:t>
              </a:r>
            </a:p>
          </p:txBody>
        </p:sp>
        <p:sp>
          <p:nvSpPr>
            <p:cNvPr id="37" name="TextBox 36">
              <a:extLst>
                <a:ext uri="{FF2B5EF4-FFF2-40B4-BE49-F238E27FC236}">
                  <a16:creationId xmlns:a16="http://schemas.microsoft.com/office/drawing/2014/main" id="{2C25EC07-F7C8-D347-9C5D-58BE54EA0401}"/>
                </a:ext>
              </a:extLst>
            </p:cNvPr>
            <p:cNvSpPr txBox="1"/>
            <p:nvPr/>
          </p:nvSpPr>
          <p:spPr>
            <a:xfrm>
              <a:off x="-988724" y="3055696"/>
              <a:ext cx="1087157"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sym typeface="Symbol" pitchFamily="2" charset="2"/>
                </a:rPr>
                <a:t>a</a:t>
              </a:r>
              <a:r>
                <a:rPr lang="en-ZA" sz="1200" dirty="0">
                  <a:latin typeface="Arial" panose="020B0604020202020204" pitchFamily="34" charset="0"/>
                  <a:cs typeface="Arial" panose="020B0604020202020204" pitchFamily="34" charset="0"/>
                </a:rPr>
                <a:t> pheromone</a:t>
              </a:r>
              <a:endParaRPr lang="en-US" sz="1200" i="1" dirty="0">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E6FF4C63-98F3-BE46-B152-FADE2F6171BD}"/>
              </a:ext>
            </a:extLst>
          </p:cNvPr>
          <p:cNvGrpSpPr/>
          <p:nvPr/>
        </p:nvGrpSpPr>
        <p:grpSpPr>
          <a:xfrm>
            <a:off x="103790" y="3430812"/>
            <a:ext cx="4381953" cy="824544"/>
            <a:chOff x="-1002959" y="3480082"/>
            <a:chExt cx="4381953" cy="824544"/>
          </a:xfrm>
        </p:grpSpPr>
        <p:cxnSp>
          <p:nvCxnSpPr>
            <p:cNvPr id="52" name="Straight Connector 51">
              <a:extLst>
                <a:ext uri="{FF2B5EF4-FFF2-40B4-BE49-F238E27FC236}">
                  <a16:creationId xmlns:a16="http://schemas.microsoft.com/office/drawing/2014/main" id="{A6A423DA-89A2-D049-BA76-B082A7897C62}"/>
                </a:ext>
              </a:extLst>
            </p:cNvPr>
            <p:cNvCxnSpPr>
              <a:cxnSpLocks/>
            </p:cNvCxnSpPr>
            <p:nvPr/>
          </p:nvCxnSpPr>
          <p:spPr>
            <a:xfrm flipV="1">
              <a:off x="1391923" y="3987082"/>
              <a:ext cx="287298" cy="112774"/>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153BCBA2-FE08-AE4F-BDEC-17DC76B12831}"/>
                </a:ext>
              </a:extLst>
            </p:cNvPr>
            <p:cNvCxnSpPr>
              <a:cxnSpLocks/>
            </p:cNvCxnSpPr>
            <p:nvPr/>
          </p:nvCxnSpPr>
          <p:spPr>
            <a:xfrm>
              <a:off x="1672871" y="3987082"/>
              <a:ext cx="282575" cy="10113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9FBE429D-D2FB-D246-9FEB-E2933236A952}"/>
                </a:ext>
              </a:extLst>
            </p:cNvPr>
            <p:cNvSpPr/>
            <p:nvPr/>
          </p:nvSpPr>
          <p:spPr>
            <a:xfrm>
              <a:off x="137866" y="4048681"/>
              <a:ext cx="1346918" cy="1143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45" name="Triangle 44">
              <a:extLst>
                <a:ext uri="{FF2B5EF4-FFF2-40B4-BE49-F238E27FC236}">
                  <a16:creationId xmlns:a16="http://schemas.microsoft.com/office/drawing/2014/main" id="{7552D119-0271-F645-9055-1724F5DB9293}"/>
                </a:ext>
              </a:extLst>
            </p:cNvPr>
            <p:cNvSpPr/>
            <p:nvPr/>
          </p:nvSpPr>
          <p:spPr>
            <a:xfrm rot="5400000">
              <a:off x="3096176" y="3964022"/>
              <a:ext cx="307697" cy="257939"/>
            </a:xfrm>
            <a:prstGeom prst="triangle">
              <a:avLst/>
            </a:prstGeom>
            <a:solidFill>
              <a:srgbClr val="C14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cxnSp>
          <p:nvCxnSpPr>
            <p:cNvPr id="46" name="Straight Arrow Connector 45">
              <a:extLst>
                <a:ext uri="{FF2B5EF4-FFF2-40B4-BE49-F238E27FC236}">
                  <a16:creationId xmlns:a16="http://schemas.microsoft.com/office/drawing/2014/main" id="{25128461-2B8F-1041-AB46-CF9A97B19E7E}"/>
                </a:ext>
              </a:extLst>
            </p:cNvPr>
            <p:cNvCxnSpPr>
              <a:cxnSpLocks/>
            </p:cNvCxnSpPr>
            <p:nvPr/>
          </p:nvCxnSpPr>
          <p:spPr>
            <a:xfrm flipH="1" flipV="1">
              <a:off x="1924260" y="3939143"/>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0C6C2D0-7B6C-E145-B01A-D6D51682D92F}"/>
                </a:ext>
              </a:extLst>
            </p:cNvPr>
            <p:cNvCxnSpPr>
              <a:cxnSpLocks/>
            </p:cNvCxnSpPr>
            <p:nvPr/>
          </p:nvCxnSpPr>
          <p:spPr>
            <a:xfrm>
              <a:off x="1114676" y="3941177"/>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505000B-5F1A-DC40-9120-6D3E4DF93F71}"/>
                </a:ext>
              </a:extLst>
            </p:cNvPr>
            <p:cNvCxnSpPr>
              <a:cxnSpLocks/>
            </p:cNvCxnSpPr>
            <p:nvPr/>
          </p:nvCxnSpPr>
          <p:spPr>
            <a:xfrm flipH="1">
              <a:off x="1114676" y="3770065"/>
              <a:ext cx="1090188" cy="0"/>
            </a:xfrm>
            <a:prstGeom prst="line">
              <a:avLst/>
            </a:prstGeom>
            <a:ln w="28575">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3081F3F9-D7F5-124A-9036-1FE6D7A14D14}"/>
                </a:ext>
              </a:extLst>
            </p:cNvPr>
            <p:cNvSpPr txBox="1"/>
            <p:nvPr/>
          </p:nvSpPr>
          <p:spPr>
            <a:xfrm>
              <a:off x="1225322" y="3480082"/>
              <a:ext cx="652743"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302 bp</a:t>
              </a:r>
            </a:p>
          </p:txBody>
        </p:sp>
        <p:sp>
          <p:nvSpPr>
            <p:cNvPr id="50" name="TextBox 49">
              <a:extLst>
                <a:ext uri="{FF2B5EF4-FFF2-40B4-BE49-F238E27FC236}">
                  <a16:creationId xmlns:a16="http://schemas.microsoft.com/office/drawing/2014/main" id="{9AAB46E9-75DE-DA46-A157-0B44A3A7C2E5}"/>
                </a:ext>
              </a:extLst>
            </p:cNvPr>
            <p:cNvSpPr txBox="1"/>
            <p:nvPr/>
          </p:nvSpPr>
          <p:spPr>
            <a:xfrm>
              <a:off x="-1002959" y="3842961"/>
              <a:ext cx="1099980" cy="461665"/>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sym typeface="Symbol" pitchFamily="2" charset="2"/>
                </a:rPr>
                <a:t></a:t>
              </a:r>
              <a:r>
                <a:rPr lang="en-ZA" sz="1200" dirty="0">
                  <a:latin typeface="Arial" panose="020B0604020202020204" pitchFamily="34" charset="0"/>
                  <a:cs typeface="Arial" panose="020B0604020202020204" pitchFamily="34" charset="0"/>
                </a:rPr>
                <a:t> pheromone</a:t>
              </a:r>
            </a:p>
            <a:p>
              <a:pPr algn="ctr"/>
              <a:r>
                <a:rPr lang="en-US" sz="1200" dirty="0">
                  <a:latin typeface="Arial" panose="020B0604020202020204" pitchFamily="34" charset="0"/>
                  <a:cs typeface="Arial" panose="020B0604020202020204" pitchFamily="34" charset="0"/>
                </a:rPr>
                <a:t>receptor</a:t>
              </a:r>
            </a:p>
          </p:txBody>
        </p:sp>
        <p:sp>
          <p:nvSpPr>
            <p:cNvPr id="51" name="Rectangle 50">
              <a:extLst>
                <a:ext uri="{FF2B5EF4-FFF2-40B4-BE49-F238E27FC236}">
                  <a16:creationId xmlns:a16="http://schemas.microsoft.com/office/drawing/2014/main" id="{F64B898E-C50C-0640-9A4B-F24B291C15C8}"/>
                </a:ext>
              </a:extLst>
            </p:cNvPr>
            <p:cNvSpPr/>
            <p:nvPr/>
          </p:nvSpPr>
          <p:spPr>
            <a:xfrm>
              <a:off x="1872741" y="4048681"/>
              <a:ext cx="1346918" cy="1143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grpSp>
      <p:grpSp>
        <p:nvGrpSpPr>
          <p:cNvPr id="8" name="Group 7">
            <a:extLst>
              <a:ext uri="{FF2B5EF4-FFF2-40B4-BE49-F238E27FC236}">
                <a16:creationId xmlns:a16="http://schemas.microsoft.com/office/drawing/2014/main" id="{19DDC6A1-30B9-BC4E-ABE4-AE49302C4308}"/>
              </a:ext>
            </a:extLst>
          </p:cNvPr>
          <p:cNvGrpSpPr/>
          <p:nvPr/>
        </p:nvGrpSpPr>
        <p:grpSpPr>
          <a:xfrm>
            <a:off x="101385" y="4681015"/>
            <a:ext cx="4384358" cy="824544"/>
            <a:chOff x="-984155" y="4304005"/>
            <a:chExt cx="4384358" cy="824544"/>
          </a:xfrm>
        </p:grpSpPr>
        <p:cxnSp>
          <p:nvCxnSpPr>
            <p:cNvPr id="54" name="Straight Connector 53">
              <a:extLst>
                <a:ext uri="{FF2B5EF4-FFF2-40B4-BE49-F238E27FC236}">
                  <a16:creationId xmlns:a16="http://schemas.microsoft.com/office/drawing/2014/main" id="{6776EF18-084F-6B47-A71E-A87C76E1DD88}"/>
                </a:ext>
              </a:extLst>
            </p:cNvPr>
            <p:cNvCxnSpPr>
              <a:cxnSpLocks/>
            </p:cNvCxnSpPr>
            <p:nvPr/>
          </p:nvCxnSpPr>
          <p:spPr>
            <a:xfrm flipV="1">
              <a:off x="2122071" y="4811005"/>
              <a:ext cx="287298" cy="112774"/>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E18A640-2896-144E-8F68-76CCF2B950B5}"/>
                </a:ext>
              </a:extLst>
            </p:cNvPr>
            <p:cNvCxnSpPr>
              <a:cxnSpLocks/>
            </p:cNvCxnSpPr>
            <p:nvPr/>
          </p:nvCxnSpPr>
          <p:spPr>
            <a:xfrm>
              <a:off x="2403019" y="4811005"/>
              <a:ext cx="282575" cy="10113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6363B483-9D27-D448-B396-22AB80039F71}"/>
                </a:ext>
              </a:extLst>
            </p:cNvPr>
            <p:cNvSpPr/>
            <p:nvPr/>
          </p:nvSpPr>
          <p:spPr>
            <a:xfrm>
              <a:off x="159075" y="4872604"/>
              <a:ext cx="2084608" cy="1143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57" name="Triangle 56">
              <a:extLst>
                <a:ext uri="{FF2B5EF4-FFF2-40B4-BE49-F238E27FC236}">
                  <a16:creationId xmlns:a16="http://schemas.microsoft.com/office/drawing/2014/main" id="{C85C6704-74A4-E341-97FA-419D497E16B3}"/>
                </a:ext>
              </a:extLst>
            </p:cNvPr>
            <p:cNvSpPr/>
            <p:nvPr/>
          </p:nvSpPr>
          <p:spPr>
            <a:xfrm rot="5400000">
              <a:off x="3117385" y="4787945"/>
              <a:ext cx="307697" cy="257939"/>
            </a:xfrm>
            <a:prstGeom prst="triangle">
              <a:avLst/>
            </a:prstGeom>
            <a:solidFill>
              <a:srgbClr val="C14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cxnSp>
          <p:nvCxnSpPr>
            <p:cNvPr id="58" name="Straight Arrow Connector 57">
              <a:extLst>
                <a:ext uri="{FF2B5EF4-FFF2-40B4-BE49-F238E27FC236}">
                  <a16:creationId xmlns:a16="http://schemas.microsoft.com/office/drawing/2014/main" id="{D9BC9258-653C-684F-948E-C2572E606D1A}"/>
                </a:ext>
              </a:extLst>
            </p:cNvPr>
            <p:cNvCxnSpPr>
              <a:cxnSpLocks/>
            </p:cNvCxnSpPr>
            <p:nvPr/>
          </p:nvCxnSpPr>
          <p:spPr>
            <a:xfrm flipH="1" flipV="1">
              <a:off x="2654408" y="4763066"/>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0F66AB1E-4E13-8042-9091-1C5FBB3F240C}"/>
                </a:ext>
              </a:extLst>
            </p:cNvPr>
            <p:cNvCxnSpPr>
              <a:cxnSpLocks/>
            </p:cNvCxnSpPr>
            <p:nvPr/>
          </p:nvCxnSpPr>
          <p:spPr>
            <a:xfrm>
              <a:off x="1844824" y="4765100"/>
              <a:ext cx="28060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7227F8B7-F2D7-5344-8FD7-471C8EB45E77}"/>
                </a:ext>
              </a:extLst>
            </p:cNvPr>
            <p:cNvCxnSpPr>
              <a:cxnSpLocks/>
            </p:cNvCxnSpPr>
            <p:nvPr/>
          </p:nvCxnSpPr>
          <p:spPr>
            <a:xfrm flipH="1">
              <a:off x="1844824" y="4593988"/>
              <a:ext cx="1090188" cy="0"/>
            </a:xfrm>
            <a:prstGeom prst="line">
              <a:avLst/>
            </a:prstGeom>
            <a:ln w="28575">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61" name="TextBox 60">
              <a:extLst>
                <a:ext uri="{FF2B5EF4-FFF2-40B4-BE49-F238E27FC236}">
                  <a16:creationId xmlns:a16="http://schemas.microsoft.com/office/drawing/2014/main" id="{38DDC431-AED5-2C49-9E1E-6AC466A1935B}"/>
                </a:ext>
              </a:extLst>
            </p:cNvPr>
            <p:cNvSpPr txBox="1"/>
            <p:nvPr/>
          </p:nvSpPr>
          <p:spPr>
            <a:xfrm>
              <a:off x="1955470" y="4304005"/>
              <a:ext cx="652743"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180 bp</a:t>
              </a:r>
            </a:p>
          </p:txBody>
        </p:sp>
        <p:sp>
          <p:nvSpPr>
            <p:cNvPr id="62" name="TextBox 61">
              <a:extLst>
                <a:ext uri="{FF2B5EF4-FFF2-40B4-BE49-F238E27FC236}">
                  <a16:creationId xmlns:a16="http://schemas.microsoft.com/office/drawing/2014/main" id="{1DF56796-1390-2D4E-9240-A7C47E2F5000}"/>
                </a:ext>
              </a:extLst>
            </p:cNvPr>
            <p:cNvSpPr txBox="1"/>
            <p:nvPr/>
          </p:nvSpPr>
          <p:spPr>
            <a:xfrm>
              <a:off x="-984155" y="4666884"/>
              <a:ext cx="1104790" cy="461665"/>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sym typeface="Symbol" pitchFamily="2" charset="2"/>
                </a:rPr>
                <a:t>a</a:t>
              </a:r>
              <a:r>
                <a:rPr lang="en-ZA" sz="1200" dirty="0">
                  <a:latin typeface="Arial" panose="020B0604020202020204" pitchFamily="34" charset="0"/>
                  <a:cs typeface="Arial" panose="020B0604020202020204" pitchFamily="34" charset="0"/>
                </a:rPr>
                <a:t> Pheromone</a:t>
              </a:r>
            </a:p>
            <a:p>
              <a:pPr algn="ctr"/>
              <a:r>
                <a:rPr lang="en-US" sz="1200" dirty="0">
                  <a:latin typeface="Arial" panose="020B0604020202020204" pitchFamily="34" charset="0"/>
                  <a:cs typeface="Arial" panose="020B0604020202020204" pitchFamily="34" charset="0"/>
                </a:rPr>
                <a:t>receptor</a:t>
              </a:r>
            </a:p>
          </p:txBody>
        </p:sp>
        <p:sp>
          <p:nvSpPr>
            <p:cNvPr id="63" name="Rectangle 62">
              <a:extLst>
                <a:ext uri="{FF2B5EF4-FFF2-40B4-BE49-F238E27FC236}">
                  <a16:creationId xmlns:a16="http://schemas.microsoft.com/office/drawing/2014/main" id="{803391DB-BFFD-0147-AD38-5C0CAA8427F7}"/>
                </a:ext>
              </a:extLst>
            </p:cNvPr>
            <p:cNvSpPr/>
            <p:nvPr/>
          </p:nvSpPr>
          <p:spPr>
            <a:xfrm>
              <a:off x="2567408" y="4872604"/>
              <a:ext cx="673459" cy="1143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grpSp>
      <p:sp>
        <p:nvSpPr>
          <p:cNvPr id="64" name="Rectangle 63">
            <a:extLst>
              <a:ext uri="{FF2B5EF4-FFF2-40B4-BE49-F238E27FC236}">
                <a16:creationId xmlns:a16="http://schemas.microsoft.com/office/drawing/2014/main" id="{9E01C1AB-8E29-9F4B-9404-CB399A8692AF}"/>
              </a:ext>
            </a:extLst>
          </p:cNvPr>
          <p:cNvSpPr/>
          <p:nvPr/>
        </p:nvSpPr>
        <p:spPr>
          <a:xfrm>
            <a:off x="57143" y="78757"/>
            <a:ext cx="6743714" cy="5501354"/>
          </a:xfrm>
          <a:prstGeom prst="rect">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908153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CEB9479-7C82-834C-918C-240BA7846FED}"/>
              </a:ext>
            </a:extLst>
          </p:cNvPr>
          <p:cNvPicPr>
            <a:picLocks noChangeAspect="1"/>
          </p:cNvPicPr>
          <p:nvPr/>
        </p:nvPicPr>
        <p:blipFill rotWithShape="1">
          <a:blip r:embed="rId2"/>
          <a:srcRect l="11350" t="12320" r="15150" b="14414"/>
          <a:stretch/>
        </p:blipFill>
        <p:spPr>
          <a:xfrm>
            <a:off x="506729" y="251520"/>
            <a:ext cx="5904658" cy="2952329"/>
          </a:xfrm>
          <a:prstGeom prst="rect">
            <a:avLst/>
          </a:prstGeom>
        </p:spPr>
      </p:pic>
      <p:sp>
        <p:nvSpPr>
          <p:cNvPr id="3" name="Triangle 2">
            <a:extLst>
              <a:ext uri="{FF2B5EF4-FFF2-40B4-BE49-F238E27FC236}">
                <a16:creationId xmlns:a16="http://schemas.microsoft.com/office/drawing/2014/main" id="{0FB3CC92-9EBE-1F42-A1D4-14FA23DD018B}"/>
              </a:ext>
            </a:extLst>
          </p:cNvPr>
          <p:cNvSpPr/>
          <p:nvPr/>
        </p:nvSpPr>
        <p:spPr>
          <a:xfrm rot="8758241">
            <a:off x="2144743" y="1013549"/>
            <a:ext cx="216024" cy="216024"/>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iangle 3">
            <a:extLst>
              <a:ext uri="{FF2B5EF4-FFF2-40B4-BE49-F238E27FC236}">
                <a16:creationId xmlns:a16="http://schemas.microsoft.com/office/drawing/2014/main" id="{2CAE3DE3-AD1E-544E-A116-07E7EE394C0E}"/>
              </a:ext>
            </a:extLst>
          </p:cNvPr>
          <p:cNvSpPr/>
          <p:nvPr/>
        </p:nvSpPr>
        <p:spPr>
          <a:xfrm rot="8758241">
            <a:off x="5085182" y="1013549"/>
            <a:ext cx="216024" cy="216024"/>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8F65522-ECDF-D847-875A-3A9AE0BF66DB}"/>
              </a:ext>
            </a:extLst>
          </p:cNvPr>
          <p:cNvSpPr txBox="1"/>
          <p:nvPr/>
        </p:nvSpPr>
        <p:spPr>
          <a:xfrm>
            <a:off x="946047" y="2964540"/>
            <a:ext cx="365800" cy="369332"/>
          </a:xfrm>
          <a:prstGeom prst="rect">
            <a:avLst/>
          </a:prstGeom>
          <a:noFill/>
        </p:spPr>
        <p:txBody>
          <a:bodyPr wrap="square" rtlCol="0">
            <a:spAutoFit/>
          </a:bodyPr>
          <a:lstStyle/>
          <a:p>
            <a:pPr algn="ctr"/>
            <a:r>
              <a:rPr lang="en-GB" dirty="0"/>
              <a:t>A</a:t>
            </a:r>
          </a:p>
        </p:txBody>
      </p:sp>
      <p:sp>
        <p:nvSpPr>
          <p:cNvPr id="6" name="TextBox 5">
            <a:extLst>
              <a:ext uri="{FF2B5EF4-FFF2-40B4-BE49-F238E27FC236}">
                <a16:creationId xmlns:a16="http://schemas.microsoft.com/office/drawing/2014/main" id="{62EE8DB2-162D-6849-A574-0E4D50C8BE36}"/>
              </a:ext>
            </a:extLst>
          </p:cNvPr>
          <p:cNvSpPr txBox="1"/>
          <p:nvPr/>
        </p:nvSpPr>
        <p:spPr>
          <a:xfrm>
            <a:off x="3902995" y="2933400"/>
            <a:ext cx="365800" cy="369332"/>
          </a:xfrm>
          <a:prstGeom prst="rect">
            <a:avLst/>
          </a:prstGeom>
          <a:noFill/>
        </p:spPr>
        <p:txBody>
          <a:bodyPr wrap="square" rtlCol="0">
            <a:spAutoFit/>
          </a:bodyPr>
          <a:lstStyle/>
          <a:p>
            <a:pPr algn="ctr"/>
            <a:r>
              <a:rPr lang="en-GB" dirty="0"/>
              <a:t>B</a:t>
            </a:r>
          </a:p>
        </p:txBody>
      </p:sp>
      <p:sp>
        <p:nvSpPr>
          <p:cNvPr id="7" name="Rectangle 6">
            <a:extLst>
              <a:ext uri="{FF2B5EF4-FFF2-40B4-BE49-F238E27FC236}">
                <a16:creationId xmlns:a16="http://schemas.microsoft.com/office/drawing/2014/main" id="{D9E8CDB9-BC29-EA47-AF22-D6BE71A46B8C}"/>
              </a:ext>
            </a:extLst>
          </p:cNvPr>
          <p:cNvSpPr/>
          <p:nvPr/>
        </p:nvSpPr>
        <p:spPr>
          <a:xfrm>
            <a:off x="446612" y="251520"/>
            <a:ext cx="5964776" cy="3150095"/>
          </a:xfrm>
          <a:prstGeom prst="rect">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D77AB609-575D-7C40-A484-33B2B990B2BD}"/>
              </a:ext>
            </a:extLst>
          </p:cNvPr>
          <p:cNvSpPr txBox="1"/>
          <p:nvPr/>
        </p:nvSpPr>
        <p:spPr>
          <a:xfrm>
            <a:off x="57143" y="3532412"/>
            <a:ext cx="6743714" cy="2274084"/>
          </a:xfrm>
          <a:prstGeom prst="rect">
            <a:avLst/>
          </a:prstGeom>
          <a:noFill/>
        </p:spPr>
        <p:txBody>
          <a:bodyPr wrap="square" rtlCol="0">
            <a:spAutoFit/>
          </a:bodyPr>
          <a:lstStyle/>
          <a:p>
            <a:pPr algn="just">
              <a:lnSpc>
                <a:spcPct val="150000"/>
              </a:lnSpc>
            </a:pPr>
            <a:r>
              <a:rPr lang="en-GB" sz="1200" b="1" dirty="0">
                <a:latin typeface="Arial" panose="020B0604020202020204" pitchFamily="34" charset="0"/>
                <a:cs typeface="Arial" panose="020B0604020202020204" pitchFamily="34" charset="0"/>
              </a:rPr>
              <a:t>Fig. A.7: The secondary structures of sgRNA_2. </a:t>
            </a:r>
            <a:r>
              <a:rPr lang="en-GB" sz="1200" dirty="0">
                <a:latin typeface="Arial" panose="020B0604020202020204" pitchFamily="34" charset="0"/>
                <a:cs typeface="Arial" panose="020B0604020202020204" pitchFamily="34" charset="0"/>
              </a:rPr>
              <a:t>The predicted (A) minimal free energy and (B) centroid structures of sgRNA_2 are identical. In both structures, high binding probabilities are indicated by red and dark orange coloured nucleotides, while lower probabilities are indicated in light orange, yellow and green. Both structures also have three stem loop structures, with five ring structures in the major stem loop. The black arrows indicate the region encoding the protospacer with lower secondary structure binding probabilities, which allows it to interact with the target DNA.   </a:t>
            </a:r>
          </a:p>
          <a:p>
            <a:pPr algn="just">
              <a:lnSpc>
                <a:spcPct val="150000"/>
              </a:lnSpc>
            </a:pP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98784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678E43B-6ECE-5A46-80E2-4E25C664A9AF}"/>
              </a:ext>
            </a:extLst>
          </p:cNvPr>
          <p:cNvSpPr txBox="1"/>
          <p:nvPr/>
        </p:nvSpPr>
        <p:spPr>
          <a:xfrm>
            <a:off x="0" y="6072545"/>
            <a:ext cx="6857999" cy="3107967"/>
          </a:xfrm>
          <a:prstGeom prst="rect">
            <a:avLst/>
          </a:prstGeom>
          <a:noFill/>
        </p:spPr>
        <p:txBody>
          <a:bodyPr wrap="square" rtlCol="0">
            <a:spAutoFit/>
          </a:bodyPr>
          <a:lstStyle/>
          <a:p>
            <a:pPr algn="just">
              <a:lnSpc>
                <a:spcPct val="150000"/>
              </a:lnSpc>
            </a:pPr>
            <a:r>
              <a:rPr lang="en-US" sz="1100" b="1" dirty="0">
                <a:latin typeface="Arial" panose="020B0604020202020204" pitchFamily="34" charset="0"/>
                <a:cs typeface="Arial" panose="020B0604020202020204" pitchFamily="34" charset="0"/>
              </a:rPr>
              <a:t>Fig. A.8</a:t>
            </a:r>
            <a:r>
              <a:rPr lang="en-US" sz="1100" dirty="0">
                <a:latin typeface="Arial" panose="020B0604020202020204" pitchFamily="34" charset="0"/>
                <a:cs typeface="Arial" panose="020B0604020202020204" pitchFamily="34" charset="0"/>
              </a:rPr>
              <a:t> </a:t>
            </a:r>
            <a:r>
              <a:rPr lang="en-GB" sz="1100" b="1" dirty="0">
                <a:latin typeface="Arial" panose="020B0604020202020204" pitchFamily="34" charset="0"/>
                <a:cs typeface="Arial" panose="020B0604020202020204" pitchFamily="34" charset="0"/>
              </a:rPr>
              <a:t>Integration stability and copy number of the hygromycin resistance cassette. A)</a:t>
            </a:r>
            <a:r>
              <a:rPr lang="en-GB" sz="1100" dirty="0">
                <a:latin typeface="Arial" panose="020B0604020202020204" pitchFamily="34" charset="0"/>
                <a:cs typeface="Arial" panose="020B0604020202020204" pitchFamily="34" charset="0"/>
              </a:rPr>
              <a:t> The two mutant isolates, </a:t>
            </a:r>
            <a:r>
              <a:rPr lang="en-US" sz="1100" i="1" dirty="0">
                <a:latin typeface="Arial" panose="020B0604020202020204" pitchFamily="34" charset="0"/>
                <a:cs typeface="Arial" panose="020B0604020202020204" pitchFamily="34" charset="0"/>
                <a:sym typeface="Symbol" pitchFamily="2" charset="2"/>
              </a:rPr>
              <a:t></a:t>
            </a:r>
            <a:r>
              <a:rPr lang="en-US" sz="1100" i="1" dirty="0">
                <a:latin typeface="Arial" panose="020B0604020202020204" pitchFamily="34" charset="0"/>
                <a:cs typeface="Arial" panose="020B0604020202020204" pitchFamily="34" charset="0"/>
              </a:rPr>
              <a:t>MAT127-H1 </a:t>
            </a:r>
            <a:r>
              <a:rPr lang="en-US" sz="1100" dirty="0">
                <a:latin typeface="Arial" panose="020B0604020202020204" pitchFamily="34" charset="0"/>
                <a:cs typeface="Arial" panose="020B0604020202020204" pitchFamily="34" charset="0"/>
              </a:rPr>
              <a:t>and</a:t>
            </a:r>
            <a:r>
              <a:rPr lang="en-US" sz="1100" i="1" dirty="0">
                <a:latin typeface="Arial" panose="020B0604020202020204" pitchFamily="34" charset="0"/>
                <a:cs typeface="Arial" panose="020B0604020202020204" pitchFamily="34" charset="0"/>
              </a:rPr>
              <a:t> </a:t>
            </a:r>
            <a:r>
              <a:rPr lang="en-US" sz="1100" i="1" dirty="0">
                <a:latin typeface="Arial" panose="020B0604020202020204" pitchFamily="34" charset="0"/>
                <a:cs typeface="Arial" panose="020B0604020202020204" pitchFamily="34" charset="0"/>
                <a:sym typeface="Symbol" pitchFamily="2" charset="2"/>
              </a:rPr>
              <a:t></a:t>
            </a:r>
            <a:r>
              <a:rPr lang="en-US" sz="1100" i="1" dirty="0">
                <a:latin typeface="Arial" panose="020B0604020202020204" pitchFamily="34" charset="0"/>
                <a:cs typeface="Arial" panose="020B0604020202020204" pitchFamily="34" charset="0"/>
              </a:rPr>
              <a:t>MAT127-H4, </a:t>
            </a:r>
            <a:r>
              <a:rPr lang="en-US" sz="1100" dirty="0">
                <a:latin typeface="Arial" panose="020B0604020202020204" pitchFamily="34" charset="0"/>
                <a:cs typeface="Arial" panose="020B0604020202020204" pitchFamily="34" charset="0"/>
              </a:rPr>
              <a:t>were alternatively transferred between hygromycin B supplemented media (MEA-50) and unsupplemented media (MEA-ST) to assess the stability of the hygromycin resistance cassette’s integration in the </a:t>
            </a:r>
            <a:r>
              <a:rPr lang="en-US" sz="1100" i="1" dirty="0">
                <a:latin typeface="Arial" panose="020B0604020202020204" pitchFamily="34" charset="0"/>
                <a:cs typeface="Arial" panose="020B0604020202020204" pitchFamily="34" charset="0"/>
              </a:rPr>
              <a:t>H. omanensis</a:t>
            </a:r>
            <a:r>
              <a:rPr lang="en-US" sz="1100" dirty="0">
                <a:latin typeface="Arial" panose="020B0604020202020204" pitchFamily="34" charset="0"/>
                <a:cs typeface="Arial" panose="020B0604020202020204" pitchFamily="34" charset="0"/>
              </a:rPr>
              <a:t> genome. Sustained growth was observed on MEA-50 plates, subsequent to growth on MEA-ST plates, indicating that the cassette has been successfully integrated. </a:t>
            </a:r>
            <a:r>
              <a:rPr lang="en-US" sz="1100" b="1" dirty="0">
                <a:latin typeface="Arial" panose="020B0604020202020204" pitchFamily="34" charset="0"/>
                <a:cs typeface="Arial" panose="020B0604020202020204" pitchFamily="34" charset="0"/>
              </a:rPr>
              <a:t>B)</a:t>
            </a:r>
            <a:r>
              <a:rPr lang="en-US" sz="1100" dirty="0">
                <a:latin typeface="Arial" panose="020B0604020202020204" pitchFamily="34" charset="0"/>
                <a:cs typeface="Arial" panose="020B0604020202020204" pitchFamily="34" charset="0"/>
              </a:rPr>
              <a:t> In both mutant isolates, the hygromycin cassette was integrated only once into the genome. Lefthand panel: The digested gDNA from both mutant isolates on a 0.75% agarose gel. Righthand panel: The digested gDNA from both mutant isolates after being transferred to the nylon membrane and hybridized with the DIG-labelled probe. </a:t>
            </a:r>
            <a:endParaRPr lang="en-ZA" sz="1100" dirty="0">
              <a:latin typeface="Arial" panose="020B0604020202020204" pitchFamily="34" charset="0"/>
              <a:cs typeface="Arial" panose="020B0604020202020204" pitchFamily="34" charset="0"/>
            </a:endParaRPr>
          </a:p>
          <a:p>
            <a:pPr algn="just">
              <a:lnSpc>
                <a:spcPct val="150000"/>
              </a:lnSpc>
            </a:pPr>
            <a:r>
              <a:rPr lang="en-US" sz="1100" dirty="0">
                <a:latin typeface="Arial" panose="020B0604020202020204" pitchFamily="34" charset="0"/>
                <a:cs typeface="Arial" panose="020B0604020202020204" pitchFamily="34" charset="0"/>
              </a:rPr>
              <a:t>M: DIG-labeled DNA marker, H1: </a:t>
            </a:r>
            <a:r>
              <a:rPr lang="en-US" sz="1100" i="1" dirty="0">
                <a:latin typeface="Arial" panose="020B0604020202020204" pitchFamily="34" charset="0"/>
                <a:cs typeface="Arial" panose="020B0604020202020204" pitchFamily="34" charset="0"/>
                <a:sym typeface="Symbol" pitchFamily="2" charset="2"/>
              </a:rPr>
              <a:t></a:t>
            </a:r>
            <a:r>
              <a:rPr lang="en-US" sz="1100" i="1" dirty="0">
                <a:latin typeface="Arial" panose="020B0604020202020204" pitchFamily="34" charset="0"/>
                <a:cs typeface="Arial" panose="020B0604020202020204" pitchFamily="34" charset="0"/>
              </a:rPr>
              <a:t>MAT127-H1 </a:t>
            </a:r>
            <a:r>
              <a:rPr lang="en-US" sz="1100" dirty="0">
                <a:latin typeface="Arial" panose="020B0604020202020204" pitchFamily="34" charset="0"/>
                <a:cs typeface="Arial" panose="020B0604020202020204" pitchFamily="34" charset="0"/>
              </a:rPr>
              <a:t>DNA digested with HindIII, E1: </a:t>
            </a:r>
            <a:r>
              <a:rPr lang="en-US" sz="1100" i="1" dirty="0">
                <a:latin typeface="Arial" panose="020B0604020202020204" pitchFamily="34" charset="0"/>
                <a:cs typeface="Arial" panose="020B0604020202020204" pitchFamily="34" charset="0"/>
                <a:sym typeface="Symbol" pitchFamily="2" charset="2"/>
              </a:rPr>
              <a:t></a:t>
            </a:r>
            <a:r>
              <a:rPr lang="en-US" sz="1100" i="1" dirty="0">
                <a:latin typeface="Arial" panose="020B0604020202020204" pitchFamily="34" charset="0"/>
                <a:cs typeface="Arial" panose="020B0604020202020204" pitchFamily="34" charset="0"/>
              </a:rPr>
              <a:t>MAT127-H1 </a:t>
            </a:r>
            <a:r>
              <a:rPr lang="en-US" sz="1100" dirty="0">
                <a:latin typeface="Arial" panose="020B0604020202020204" pitchFamily="34" charset="0"/>
                <a:cs typeface="Arial" panose="020B0604020202020204" pitchFamily="34" charset="0"/>
              </a:rPr>
              <a:t>digested with EcoRI, H4: </a:t>
            </a:r>
            <a:r>
              <a:rPr lang="en-US" sz="1100" i="1" dirty="0">
                <a:latin typeface="Arial" panose="020B0604020202020204" pitchFamily="34" charset="0"/>
                <a:cs typeface="Arial" panose="020B0604020202020204" pitchFamily="34" charset="0"/>
                <a:sym typeface="Symbol" pitchFamily="2" charset="2"/>
              </a:rPr>
              <a:t></a:t>
            </a:r>
            <a:r>
              <a:rPr lang="en-US" sz="1100" i="1" dirty="0">
                <a:latin typeface="Arial" panose="020B0604020202020204" pitchFamily="34" charset="0"/>
                <a:cs typeface="Arial" panose="020B0604020202020204" pitchFamily="34" charset="0"/>
              </a:rPr>
              <a:t>MAT127-H4</a:t>
            </a:r>
            <a:r>
              <a:rPr lang="en-US" sz="1100" dirty="0">
                <a:latin typeface="Arial" panose="020B0604020202020204" pitchFamily="34" charset="0"/>
                <a:cs typeface="Arial" panose="020B0604020202020204" pitchFamily="34" charset="0"/>
              </a:rPr>
              <a:t> digested with HindIII, E4: </a:t>
            </a:r>
            <a:r>
              <a:rPr lang="en-US" sz="1100" i="1" dirty="0">
                <a:latin typeface="Arial" panose="020B0604020202020204" pitchFamily="34" charset="0"/>
                <a:cs typeface="Arial" panose="020B0604020202020204" pitchFamily="34" charset="0"/>
                <a:sym typeface="Symbol" pitchFamily="2" charset="2"/>
              </a:rPr>
              <a:t></a:t>
            </a:r>
            <a:r>
              <a:rPr lang="en-US" sz="1100" i="1" dirty="0">
                <a:latin typeface="Arial" panose="020B0604020202020204" pitchFamily="34" charset="0"/>
                <a:cs typeface="Arial" panose="020B0604020202020204" pitchFamily="34" charset="0"/>
              </a:rPr>
              <a:t>MAT127-H4</a:t>
            </a:r>
            <a:r>
              <a:rPr lang="en-US" sz="1100" dirty="0">
                <a:latin typeface="Arial" panose="020B0604020202020204" pitchFamily="34" charset="0"/>
                <a:cs typeface="Arial" panose="020B0604020202020204" pitchFamily="34" charset="0"/>
              </a:rPr>
              <a:t> digested with EcoRI, +: positive control, PCR product of the entire hygromycin cassette. </a:t>
            </a:r>
            <a:endParaRPr lang="en-ZA" sz="1100" dirty="0">
              <a:latin typeface="Arial" panose="020B0604020202020204" pitchFamily="34" charset="0"/>
              <a:cs typeface="Arial" panose="020B0604020202020204" pitchFamily="34" charset="0"/>
            </a:endParaRPr>
          </a:p>
        </p:txBody>
      </p:sp>
      <p:pic>
        <p:nvPicPr>
          <p:cNvPr id="59" name="Picture 58" descr="A picture containing indoor, sitting, black&#10;&#10;Description automatically generated">
            <a:extLst>
              <a:ext uri="{FF2B5EF4-FFF2-40B4-BE49-F238E27FC236}">
                <a16:creationId xmlns:a16="http://schemas.microsoft.com/office/drawing/2014/main" id="{7815B80B-7C1C-CF43-A3B8-5F7DC3C45531}"/>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l="6911" t="20293" r="8041" b="14683"/>
          <a:stretch/>
        </p:blipFill>
        <p:spPr>
          <a:xfrm rot="10800000">
            <a:off x="940504" y="364822"/>
            <a:ext cx="5184576" cy="2227196"/>
          </a:xfrm>
          <a:prstGeom prst="rect">
            <a:avLst/>
          </a:prstGeom>
        </p:spPr>
      </p:pic>
      <p:sp>
        <p:nvSpPr>
          <p:cNvPr id="60" name="TextBox 59">
            <a:extLst>
              <a:ext uri="{FF2B5EF4-FFF2-40B4-BE49-F238E27FC236}">
                <a16:creationId xmlns:a16="http://schemas.microsoft.com/office/drawing/2014/main" id="{F3F6404C-F2CB-D94D-B06C-0947849A75F7}"/>
              </a:ext>
            </a:extLst>
          </p:cNvPr>
          <p:cNvSpPr txBox="1"/>
          <p:nvPr/>
        </p:nvSpPr>
        <p:spPr>
          <a:xfrm rot="16200000">
            <a:off x="205949" y="790420"/>
            <a:ext cx="1158972" cy="307777"/>
          </a:xfrm>
          <a:prstGeom prst="rect">
            <a:avLst/>
          </a:prstGeom>
          <a:noFill/>
        </p:spPr>
        <p:txBody>
          <a:bodyPr wrap="none" rtlCol="0">
            <a:spAutoFit/>
          </a:bodyPr>
          <a:lstStyle/>
          <a:p>
            <a:pPr algn="ctr"/>
            <a:r>
              <a:rPr lang="en-US" sz="1400" i="1" dirty="0">
                <a:sym typeface="Symbol" pitchFamily="2" charset="2"/>
              </a:rPr>
              <a:t></a:t>
            </a:r>
            <a:r>
              <a:rPr lang="en-US" sz="1400" i="1" dirty="0"/>
              <a:t>MAT127-H1</a:t>
            </a:r>
            <a:endParaRPr lang="en-GB" sz="1400" dirty="0"/>
          </a:p>
        </p:txBody>
      </p:sp>
      <p:sp>
        <p:nvSpPr>
          <p:cNvPr id="61" name="TextBox 60">
            <a:extLst>
              <a:ext uri="{FF2B5EF4-FFF2-40B4-BE49-F238E27FC236}">
                <a16:creationId xmlns:a16="http://schemas.microsoft.com/office/drawing/2014/main" id="{81996BC4-E74B-934F-AD5C-98EA825FF5BE}"/>
              </a:ext>
            </a:extLst>
          </p:cNvPr>
          <p:cNvSpPr txBox="1"/>
          <p:nvPr/>
        </p:nvSpPr>
        <p:spPr>
          <a:xfrm rot="16200000">
            <a:off x="205949" y="1858644"/>
            <a:ext cx="1158972" cy="307777"/>
          </a:xfrm>
          <a:prstGeom prst="rect">
            <a:avLst/>
          </a:prstGeom>
          <a:noFill/>
        </p:spPr>
        <p:txBody>
          <a:bodyPr wrap="none" rtlCol="0">
            <a:spAutoFit/>
          </a:bodyPr>
          <a:lstStyle/>
          <a:p>
            <a:pPr algn="ctr"/>
            <a:r>
              <a:rPr lang="en-US" sz="1400" i="1" dirty="0">
                <a:sym typeface="Symbol" pitchFamily="2" charset="2"/>
              </a:rPr>
              <a:t></a:t>
            </a:r>
            <a:r>
              <a:rPr lang="en-US" sz="1400" i="1" dirty="0"/>
              <a:t>MAT127-H4</a:t>
            </a:r>
            <a:endParaRPr lang="en-GB" sz="1400" dirty="0"/>
          </a:p>
        </p:txBody>
      </p:sp>
      <p:sp>
        <p:nvSpPr>
          <p:cNvPr id="62" name="TextBox 61">
            <a:extLst>
              <a:ext uri="{FF2B5EF4-FFF2-40B4-BE49-F238E27FC236}">
                <a16:creationId xmlns:a16="http://schemas.microsoft.com/office/drawing/2014/main" id="{DF5371DC-DE0D-0948-94E8-FD236EE63080}"/>
              </a:ext>
            </a:extLst>
          </p:cNvPr>
          <p:cNvSpPr txBox="1"/>
          <p:nvPr/>
        </p:nvSpPr>
        <p:spPr>
          <a:xfrm>
            <a:off x="2170690" y="55556"/>
            <a:ext cx="750848" cy="307777"/>
          </a:xfrm>
          <a:prstGeom prst="rect">
            <a:avLst/>
          </a:prstGeom>
          <a:noFill/>
        </p:spPr>
        <p:txBody>
          <a:bodyPr wrap="none" rtlCol="0">
            <a:spAutoFit/>
          </a:bodyPr>
          <a:lstStyle/>
          <a:p>
            <a:pPr algn="ctr"/>
            <a:r>
              <a:rPr lang="en-US" sz="1400" dirty="0">
                <a:sym typeface="Symbol" pitchFamily="2" charset="2"/>
              </a:rPr>
              <a:t>MEA-ST</a:t>
            </a:r>
            <a:endParaRPr lang="en-GB" sz="1400" dirty="0"/>
          </a:p>
        </p:txBody>
      </p:sp>
      <p:sp>
        <p:nvSpPr>
          <p:cNvPr id="63" name="TextBox 62">
            <a:extLst>
              <a:ext uri="{FF2B5EF4-FFF2-40B4-BE49-F238E27FC236}">
                <a16:creationId xmlns:a16="http://schemas.microsoft.com/office/drawing/2014/main" id="{83D75747-877E-1444-89ED-1D43FE7F4EE8}"/>
              </a:ext>
            </a:extLst>
          </p:cNvPr>
          <p:cNvSpPr txBox="1"/>
          <p:nvPr/>
        </p:nvSpPr>
        <p:spPr>
          <a:xfrm>
            <a:off x="5192403" y="55556"/>
            <a:ext cx="761235" cy="307777"/>
          </a:xfrm>
          <a:prstGeom prst="rect">
            <a:avLst/>
          </a:prstGeom>
          <a:noFill/>
        </p:spPr>
        <p:txBody>
          <a:bodyPr wrap="none" rtlCol="0">
            <a:spAutoFit/>
          </a:bodyPr>
          <a:lstStyle/>
          <a:p>
            <a:pPr algn="ctr"/>
            <a:r>
              <a:rPr lang="en-US" sz="1400" dirty="0">
                <a:sym typeface="Symbol" pitchFamily="2" charset="2"/>
              </a:rPr>
              <a:t>MEA-50</a:t>
            </a:r>
            <a:endParaRPr lang="en-GB" sz="1400" dirty="0"/>
          </a:p>
        </p:txBody>
      </p:sp>
      <p:sp>
        <p:nvSpPr>
          <p:cNvPr id="64" name="TextBox 63">
            <a:extLst>
              <a:ext uri="{FF2B5EF4-FFF2-40B4-BE49-F238E27FC236}">
                <a16:creationId xmlns:a16="http://schemas.microsoft.com/office/drawing/2014/main" id="{040A6505-CD8C-3748-A7EB-8A791FA153A7}"/>
              </a:ext>
            </a:extLst>
          </p:cNvPr>
          <p:cNvSpPr txBox="1"/>
          <p:nvPr/>
        </p:nvSpPr>
        <p:spPr>
          <a:xfrm>
            <a:off x="1156528" y="55556"/>
            <a:ext cx="761235" cy="307777"/>
          </a:xfrm>
          <a:prstGeom prst="rect">
            <a:avLst/>
          </a:prstGeom>
          <a:noFill/>
        </p:spPr>
        <p:txBody>
          <a:bodyPr wrap="none" rtlCol="0">
            <a:spAutoFit/>
          </a:bodyPr>
          <a:lstStyle/>
          <a:p>
            <a:pPr algn="ctr"/>
            <a:r>
              <a:rPr lang="en-US" sz="1400" dirty="0">
                <a:sym typeface="Symbol" pitchFamily="2" charset="2"/>
              </a:rPr>
              <a:t>MEA-50</a:t>
            </a:r>
            <a:endParaRPr lang="en-GB" sz="1400" dirty="0"/>
          </a:p>
        </p:txBody>
      </p:sp>
      <p:sp>
        <p:nvSpPr>
          <p:cNvPr id="65" name="TextBox 64">
            <a:extLst>
              <a:ext uri="{FF2B5EF4-FFF2-40B4-BE49-F238E27FC236}">
                <a16:creationId xmlns:a16="http://schemas.microsoft.com/office/drawing/2014/main" id="{3B44ECFC-10A4-A345-B7C5-34A91812106A}"/>
              </a:ext>
            </a:extLst>
          </p:cNvPr>
          <p:cNvSpPr txBox="1"/>
          <p:nvPr/>
        </p:nvSpPr>
        <p:spPr>
          <a:xfrm>
            <a:off x="3174466" y="55556"/>
            <a:ext cx="761235" cy="307777"/>
          </a:xfrm>
          <a:prstGeom prst="rect">
            <a:avLst/>
          </a:prstGeom>
          <a:noFill/>
        </p:spPr>
        <p:txBody>
          <a:bodyPr wrap="none" rtlCol="0">
            <a:spAutoFit/>
          </a:bodyPr>
          <a:lstStyle/>
          <a:p>
            <a:pPr algn="ctr"/>
            <a:r>
              <a:rPr lang="en-US" sz="1400" dirty="0">
                <a:sym typeface="Symbol" pitchFamily="2" charset="2"/>
              </a:rPr>
              <a:t>MEA-50</a:t>
            </a:r>
            <a:endParaRPr lang="en-GB" sz="1400" dirty="0"/>
          </a:p>
        </p:txBody>
      </p:sp>
      <p:sp>
        <p:nvSpPr>
          <p:cNvPr id="66" name="TextBox 65">
            <a:extLst>
              <a:ext uri="{FF2B5EF4-FFF2-40B4-BE49-F238E27FC236}">
                <a16:creationId xmlns:a16="http://schemas.microsoft.com/office/drawing/2014/main" id="{21BAB14D-19B1-594A-83D1-235D985E73AB}"/>
              </a:ext>
            </a:extLst>
          </p:cNvPr>
          <p:cNvSpPr txBox="1"/>
          <p:nvPr/>
        </p:nvSpPr>
        <p:spPr>
          <a:xfrm>
            <a:off x="4188628" y="55556"/>
            <a:ext cx="750848" cy="307777"/>
          </a:xfrm>
          <a:prstGeom prst="rect">
            <a:avLst/>
          </a:prstGeom>
          <a:noFill/>
        </p:spPr>
        <p:txBody>
          <a:bodyPr wrap="none" rtlCol="0">
            <a:spAutoFit/>
          </a:bodyPr>
          <a:lstStyle/>
          <a:p>
            <a:pPr algn="ctr"/>
            <a:r>
              <a:rPr lang="en-US" sz="1400" dirty="0">
                <a:sym typeface="Symbol" pitchFamily="2" charset="2"/>
              </a:rPr>
              <a:t>MEA-ST</a:t>
            </a:r>
            <a:endParaRPr lang="en-GB" sz="1400" dirty="0"/>
          </a:p>
        </p:txBody>
      </p:sp>
      <p:sp>
        <p:nvSpPr>
          <p:cNvPr id="67" name="TextBox 66">
            <a:extLst>
              <a:ext uri="{FF2B5EF4-FFF2-40B4-BE49-F238E27FC236}">
                <a16:creationId xmlns:a16="http://schemas.microsoft.com/office/drawing/2014/main" id="{5FD826F5-6EBB-C048-A111-8713252C0484}"/>
              </a:ext>
            </a:extLst>
          </p:cNvPr>
          <p:cNvSpPr txBox="1"/>
          <p:nvPr/>
        </p:nvSpPr>
        <p:spPr>
          <a:xfrm>
            <a:off x="598266" y="35496"/>
            <a:ext cx="365800" cy="369332"/>
          </a:xfrm>
          <a:prstGeom prst="rect">
            <a:avLst/>
          </a:prstGeom>
          <a:noFill/>
        </p:spPr>
        <p:txBody>
          <a:bodyPr wrap="square" rtlCol="0">
            <a:spAutoFit/>
          </a:bodyPr>
          <a:lstStyle/>
          <a:p>
            <a:pPr algn="ctr"/>
            <a:r>
              <a:rPr lang="en-GB" dirty="0"/>
              <a:t>A</a:t>
            </a:r>
          </a:p>
        </p:txBody>
      </p:sp>
      <p:sp>
        <p:nvSpPr>
          <p:cNvPr id="68" name="TextBox 67">
            <a:extLst>
              <a:ext uri="{FF2B5EF4-FFF2-40B4-BE49-F238E27FC236}">
                <a16:creationId xmlns:a16="http://schemas.microsoft.com/office/drawing/2014/main" id="{74D3ABC1-9270-BD43-839A-0CA9394945BD}"/>
              </a:ext>
            </a:extLst>
          </p:cNvPr>
          <p:cNvSpPr txBox="1"/>
          <p:nvPr/>
        </p:nvSpPr>
        <p:spPr>
          <a:xfrm>
            <a:off x="596329" y="2555776"/>
            <a:ext cx="365800" cy="369332"/>
          </a:xfrm>
          <a:prstGeom prst="rect">
            <a:avLst/>
          </a:prstGeom>
          <a:noFill/>
        </p:spPr>
        <p:txBody>
          <a:bodyPr wrap="square" rtlCol="0">
            <a:spAutoFit/>
          </a:bodyPr>
          <a:lstStyle/>
          <a:p>
            <a:pPr algn="ctr"/>
            <a:r>
              <a:rPr lang="en-GB" dirty="0"/>
              <a:t>B</a:t>
            </a:r>
          </a:p>
        </p:txBody>
      </p:sp>
      <p:pic>
        <p:nvPicPr>
          <p:cNvPr id="69" name="Picture 68">
            <a:extLst>
              <a:ext uri="{FF2B5EF4-FFF2-40B4-BE49-F238E27FC236}">
                <a16:creationId xmlns:a16="http://schemas.microsoft.com/office/drawing/2014/main" id="{24497752-4C93-C748-A7A9-B13CCD901B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l="41405" t="27626" r="13763" b="30369"/>
          <a:stretch/>
        </p:blipFill>
        <p:spPr>
          <a:xfrm rot="5400000">
            <a:off x="3429238" y="3308640"/>
            <a:ext cx="3166536" cy="2225148"/>
          </a:xfrm>
          <a:prstGeom prst="rect">
            <a:avLst/>
          </a:prstGeom>
        </p:spPr>
      </p:pic>
      <p:sp>
        <p:nvSpPr>
          <p:cNvPr id="70" name="TextBox 69">
            <a:extLst>
              <a:ext uri="{FF2B5EF4-FFF2-40B4-BE49-F238E27FC236}">
                <a16:creationId xmlns:a16="http://schemas.microsoft.com/office/drawing/2014/main" id="{A2716BE7-79B2-C74C-AD22-A3B7755B798A}"/>
              </a:ext>
            </a:extLst>
          </p:cNvPr>
          <p:cNvSpPr txBox="1"/>
          <p:nvPr/>
        </p:nvSpPr>
        <p:spPr>
          <a:xfrm>
            <a:off x="962067" y="2807150"/>
            <a:ext cx="566244" cy="1338828"/>
          </a:xfrm>
          <a:prstGeom prst="rect">
            <a:avLst/>
          </a:prstGeom>
          <a:noFill/>
        </p:spPr>
        <p:txBody>
          <a:bodyPr wrap="none" rtlCol="0">
            <a:spAutoFit/>
          </a:bodyPr>
          <a:lstStyle/>
          <a:p>
            <a:pPr algn="r"/>
            <a:r>
              <a:rPr lang="en-US" sz="1200" dirty="0"/>
              <a:t>23kb</a:t>
            </a:r>
          </a:p>
          <a:p>
            <a:pPr algn="r"/>
            <a:r>
              <a:rPr lang="en-US" sz="1200" dirty="0"/>
              <a:t>9.4 kb</a:t>
            </a:r>
          </a:p>
          <a:p>
            <a:pPr algn="r"/>
            <a:r>
              <a:rPr lang="en-US" sz="1200" dirty="0"/>
              <a:t>6.5 kb</a:t>
            </a:r>
          </a:p>
          <a:p>
            <a:pPr algn="r"/>
            <a:r>
              <a:rPr lang="en-US" sz="1200" dirty="0"/>
              <a:t>4.3 kb</a:t>
            </a:r>
          </a:p>
          <a:p>
            <a:pPr algn="r"/>
            <a:endParaRPr lang="en-US" sz="900" dirty="0"/>
          </a:p>
          <a:p>
            <a:pPr algn="r"/>
            <a:r>
              <a:rPr lang="en-US" sz="1200" dirty="0"/>
              <a:t>2.3 kb</a:t>
            </a:r>
          </a:p>
          <a:p>
            <a:pPr algn="r"/>
            <a:r>
              <a:rPr lang="en-US" sz="1200" dirty="0"/>
              <a:t>2kb</a:t>
            </a:r>
          </a:p>
        </p:txBody>
      </p:sp>
      <p:sp>
        <p:nvSpPr>
          <p:cNvPr id="71" name="TextBox 70">
            <a:extLst>
              <a:ext uri="{FF2B5EF4-FFF2-40B4-BE49-F238E27FC236}">
                <a16:creationId xmlns:a16="http://schemas.microsoft.com/office/drawing/2014/main" id="{F39CA89A-0C9A-E244-AF5A-5056D8B7BCE5}"/>
              </a:ext>
            </a:extLst>
          </p:cNvPr>
          <p:cNvSpPr txBox="1"/>
          <p:nvPr/>
        </p:nvSpPr>
        <p:spPr>
          <a:xfrm>
            <a:off x="3946427" y="2528714"/>
            <a:ext cx="2218877" cy="369332"/>
          </a:xfrm>
          <a:prstGeom prst="rect">
            <a:avLst/>
          </a:prstGeom>
          <a:noFill/>
        </p:spPr>
        <p:txBody>
          <a:bodyPr wrap="none" rtlCol="0">
            <a:spAutoFit/>
          </a:bodyPr>
          <a:lstStyle/>
          <a:p>
            <a:r>
              <a:rPr lang="en-US" dirty="0"/>
              <a:t>M   H1  E1   H4  E4   +</a:t>
            </a:r>
          </a:p>
        </p:txBody>
      </p:sp>
      <p:pic>
        <p:nvPicPr>
          <p:cNvPr id="72" name="Picture 71" descr="A picture containing indoor&#10;&#10;Description automatically generated">
            <a:extLst>
              <a:ext uri="{FF2B5EF4-FFF2-40B4-BE49-F238E27FC236}">
                <a16:creationId xmlns:a16="http://schemas.microsoft.com/office/drawing/2014/main" id="{A55627D2-CC24-AA4B-9998-4ECA276C13E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1160" b="4676"/>
          <a:stretch/>
        </p:blipFill>
        <p:spPr>
          <a:xfrm>
            <a:off x="1628800" y="2837947"/>
            <a:ext cx="2218877" cy="3166535"/>
          </a:xfrm>
          <a:prstGeom prst="rect">
            <a:avLst/>
          </a:prstGeom>
        </p:spPr>
      </p:pic>
      <p:sp>
        <p:nvSpPr>
          <p:cNvPr id="73" name="TextBox 72">
            <a:extLst>
              <a:ext uri="{FF2B5EF4-FFF2-40B4-BE49-F238E27FC236}">
                <a16:creationId xmlns:a16="http://schemas.microsoft.com/office/drawing/2014/main" id="{B8311900-E000-2D46-9CFB-9752A257A3C5}"/>
              </a:ext>
            </a:extLst>
          </p:cNvPr>
          <p:cNvSpPr txBox="1"/>
          <p:nvPr/>
        </p:nvSpPr>
        <p:spPr>
          <a:xfrm>
            <a:off x="1628800" y="2528714"/>
            <a:ext cx="2218877" cy="369332"/>
          </a:xfrm>
          <a:prstGeom prst="rect">
            <a:avLst/>
          </a:prstGeom>
          <a:noFill/>
        </p:spPr>
        <p:txBody>
          <a:bodyPr wrap="none" rtlCol="0">
            <a:spAutoFit/>
          </a:bodyPr>
          <a:lstStyle/>
          <a:p>
            <a:r>
              <a:rPr lang="en-US" dirty="0"/>
              <a:t>M   H1  E1   H4  E4   +</a:t>
            </a:r>
          </a:p>
        </p:txBody>
      </p:sp>
      <p:cxnSp>
        <p:nvCxnSpPr>
          <p:cNvPr id="74" name="Straight Connector 73">
            <a:extLst>
              <a:ext uri="{FF2B5EF4-FFF2-40B4-BE49-F238E27FC236}">
                <a16:creationId xmlns:a16="http://schemas.microsoft.com/office/drawing/2014/main" id="{D0F0C152-6B8B-1247-9E01-6880CAC7DC4D}"/>
              </a:ext>
            </a:extLst>
          </p:cNvPr>
          <p:cNvCxnSpPr>
            <a:cxnSpLocks/>
          </p:cNvCxnSpPr>
          <p:nvPr/>
        </p:nvCxnSpPr>
        <p:spPr>
          <a:xfrm>
            <a:off x="1485491" y="2966109"/>
            <a:ext cx="180000" cy="0"/>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0B27B49D-3E53-EC4E-B3DD-0069ADE46549}"/>
              </a:ext>
            </a:extLst>
          </p:cNvPr>
          <p:cNvCxnSpPr>
            <a:cxnSpLocks/>
          </p:cNvCxnSpPr>
          <p:nvPr/>
        </p:nvCxnSpPr>
        <p:spPr>
          <a:xfrm flipV="1">
            <a:off x="1485491" y="3072992"/>
            <a:ext cx="180000" cy="37133"/>
          </a:xfrm>
          <a:prstGeom prst="line">
            <a:avLst/>
          </a:prstGeom>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5F54F1AC-D19C-7649-BEF7-3B7F3289BCC7}"/>
              </a:ext>
            </a:extLst>
          </p:cNvPr>
          <p:cNvCxnSpPr>
            <a:cxnSpLocks/>
          </p:cNvCxnSpPr>
          <p:nvPr/>
        </p:nvCxnSpPr>
        <p:spPr>
          <a:xfrm flipV="1">
            <a:off x="1485491" y="3199422"/>
            <a:ext cx="180000" cy="120229"/>
          </a:xfrm>
          <a:prstGeom prst="line">
            <a:avLst/>
          </a:prstGeom>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EA5C2269-C05D-5A49-9252-E739B357F9FE}"/>
              </a:ext>
            </a:extLst>
          </p:cNvPr>
          <p:cNvCxnSpPr>
            <a:cxnSpLocks/>
          </p:cNvCxnSpPr>
          <p:nvPr/>
        </p:nvCxnSpPr>
        <p:spPr>
          <a:xfrm flipV="1">
            <a:off x="1485491" y="3390042"/>
            <a:ext cx="180000" cy="123445"/>
          </a:xfrm>
          <a:prstGeom prst="line">
            <a:avLst/>
          </a:prstGeom>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FCC9BD13-DC93-E645-98BF-96824649C885}"/>
              </a:ext>
            </a:extLst>
          </p:cNvPr>
          <p:cNvCxnSpPr>
            <a:cxnSpLocks/>
          </p:cNvCxnSpPr>
          <p:nvPr/>
        </p:nvCxnSpPr>
        <p:spPr>
          <a:xfrm>
            <a:off x="1485491" y="3826330"/>
            <a:ext cx="180000" cy="0"/>
          </a:xfrm>
          <a:prstGeom prst="line">
            <a:avLst/>
          </a:prstGeom>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F606C501-63DB-D848-BAD5-44036FEA8C2A}"/>
              </a:ext>
            </a:extLst>
          </p:cNvPr>
          <p:cNvCxnSpPr>
            <a:cxnSpLocks/>
          </p:cNvCxnSpPr>
          <p:nvPr/>
        </p:nvCxnSpPr>
        <p:spPr>
          <a:xfrm flipV="1">
            <a:off x="1485491" y="3935471"/>
            <a:ext cx="180000" cy="72008"/>
          </a:xfrm>
          <a:prstGeom prst="line">
            <a:avLst/>
          </a:prstGeom>
        </p:spPr>
        <p:style>
          <a:lnRef idx="1">
            <a:schemeClr val="dk1"/>
          </a:lnRef>
          <a:fillRef idx="0">
            <a:schemeClr val="dk1"/>
          </a:fillRef>
          <a:effectRef idx="0">
            <a:schemeClr val="dk1"/>
          </a:effectRef>
          <a:fontRef idx="minor">
            <a:schemeClr val="tx1"/>
          </a:fontRef>
        </p:style>
      </p:cxnSp>
      <p:sp>
        <p:nvSpPr>
          <p:cNvPr id="80" name="Rectangle 79">
            <a:extLst>
              <a:ext uri="{FF2B5EF4-FFF2-40B4-BE49-F238E27FC236}">
                <a16:creationId xmlns:a16="http://schemas.microsoft.com/office/drawing/2014/main" id="{212734EB-9919-FB4F-AFC3-38977F66F949}"/>
              </a:ext>
            </a:extLst>
          </p:cNvPr>
          <p:cNvSpPr/>
          <p:nvPr/>
        </p:nvSpPr>
        <p:spPr>
          <a:xfrm>
            <a:off x="596329" y="71410"/>
            <a:ext cx="5630125" cy="5976000"/>
          </a:xfrm>
          <a:prstGeom prst="rect">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692131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8210</TotalTime>
  <Words>1199</Words>
  <Application>Microsoft Office PowerPoint</Application>
  <PresentationFormat>On-screen Show (4:3)</PresentationFormat>
  <Paragraphs>119</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Pretoria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Andi Wilson</dc:creator>
  <cp:lastModifiedBy>Hendrina Jansen van Vuuren, Mrs</cp:lastModifiedBy>
  <cp:revision>215</cp:revision>
  <dcterms:created xsi:type="dcterms:W3CDTF">2018-08-14T22:05:08Z</dcterms:created>
  <dcterms:modified xsi:type="dcterms:W3CDTF">2020-10-08T13:54:47Z</dcterms:modified>
</cp:coreProperties>
</file>