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1"/>
    <p:sldMasterId id="2147483681" r:id="rId2"/>
  </p:sldMasterIdLst>
  <p:notesMasterIdLst>
    <p:notesMasterId r:id="rId28"/>
  </p:notesMasterIdLst>
  <p:handoutMasterIdLst>
    <p:handoutMasterId r:id="rId29"/>
  </p:handoutMasterIdLst>
  <p:sldIdLst>
    <p:sldId id="315" r:id="rId3"/>
    <p:sldId id="298" r:id="rId4"/>
    <p:sldId id="317" r:id="rId5"/>
    <p:sldId id="318" r:id="rId6"/>
    <p:sldId id="319" r:id="rId7"/>
    <p:sldId id="339" r:id="rId8"/>
    <p:sldId id="338" r:id="rId9"/>
    <p:sldId id="320" r:id="rId10"/>
    <p:sldId id="34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9" r:id="rId19"/>
    <p:sldId id="331" r:id="rId20"/>
    <p:sldId id="328" r:id="rId21"/>
    <p:sldId id="332" r:id="rId22"/>
    <p:sldId id="334" r:id="rId23"/>
    <p:sldId id="335" r:id="rId24"/>
    <p:sldId id="336" r:id="rId25"/>
    <p:sldId id="337" r:id="rId26"/>
    <p:sldId id="29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0A2C"/>
    <a:srgbClr val="B16E30"/>
    <a:srgbClr val="002F87"/>
    <a:srgbClr val="009CAB"/>
    <a:srgbClr val="00A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48" autoAdjust="0"/>
  </p:normalViewPr>
  <p:slideViewPr>
    <p:cSldViewPr snapToGrid="0" snapToObjects="1">
      <p:cViewPr varScale="1">
        <p:scale>
          <a:sx n="56" d="100"/>
          <a:sy n="56" d="100"/>
        </p:scale>
        <p:origin x="-109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8E45B-CD45-DB43-B9CA-B0EA5A1A9A55}" type="datetimeFigureOut">
              <a:rPr lang="en-US" smtClean="0"/>
              <a:pPr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522AD-C32C-EC45-89BD-90F6C8C950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889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B6C66-2845-874B-8756-D93FA2E4F942}" type="datetimeFigureOut">
              <a:rPr lang="en-US" smtClean="0"/>
              <a:pPr/>
              <a:t>1/17/2017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8E049-3220-D446-94AA-4A1DA0AFD7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25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As set for UP vision 2025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8E049-3220-D446-94AA-4A1DA0AFD76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35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We</a:t>
            </a:r>
            <a:r>
              <a:rPr lang="en-ZA" baseline="0" dirty="0" smtClean="0"/>
              <a:t> interact a lot with Education and Innovation, researchers, individually or as a group in IRTs/FRTs</a:t>
            </a:r>
          </a:p>
          <a:p>
            <a:r>
              <a:rPr lang="en-ZA" baseline="0" dirty="0" smtClean="0"/>
              <a:t>Create profiles</a:t>
            </a:r>
          </a:p>
          <a:p>
            <a:r>
              <a:rPr lang="en-ZA" baseline="0" dirty="0" smtClean="0"/>
              <a:t>Provide </a:t>
            </a:r>
            <a:r>
              <a:rPr lang="en-ZA" baseline="0" dirty="0" err="1" smtClean="0"/>
              <a:t>bibliometrics</a:t>
            </a:r>
            <a:r>
              <a:rPr lang="en-ZA" baseline="0" dirty="0" smtClean="0"/>
              <a:t> information to enable them to see how they perform against their peers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8E049-3220-D446-94AA-4A1DA0AFD76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24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Under budget constraints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8E049-3220-D446-94AA-4A1DA0AFD76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35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Integration with researchers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8E049-3220-D446-94AA-4A1DA0AFD76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70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Helps with author </a:t>
            </a:r>
            <a:r>
              <a:rPr lang="en-ZA" dirty="0" err="1" smtClean="0"/>
              <a:t>indeces</a:t>
            </a:r>
            <a:endParaRPr lang="en-ZA" dirty="0" smtClean="0"/>
          </a:p>
          <a:p>
            <a:r>
              <a:rPr lang="en-ZA" dirty="0" smtClean="0"/>
              <a:t>Helps identifying collaborators</a:t>
            </a:r>
          </a:p>
          <a:p>
            <a:r>
              <a:rPr lang="en-ZA" dirty="0" smtClean="0"/>
              <a:t>Helps with journal impact factors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8E049-3220-D446-94AA-4A1DA0AFD76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84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8E049-3220-D446-94AA-4A1DA0AFD76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10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A520BD-5362-458C-8720-D636ECBD7E0D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805E0-BAB7-48F7-98F7-F2C27C0128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16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A040C7-8CD6-44A0-B0B5-7D5C80F90C29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6327D-7A30-41CB-AE9C-18CE0C2A05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0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5E9CEF-5B0F-4595-8171-C61564B6C51A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53A74-4621-4A72-9908-D9466CAD48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64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F8E0-B6CA-FF4A-9EF4-08F185FB4BAC}" type="datetime3">
              <a:rPr lang="en-ZA" smtClean="0"/>
              <a:pPr/>
              <a:t>17 January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F8E0-B6CA-FF4A-9EF4-08F185FB4BAC}" type="datetime3">
              <a:rPr lang="en-ZA" smtClean="0"/>
              <a:pPr/>
              <a:t>17 January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B5020-D592-B34E-9782-CD9202969B83}" type="datetime3">
              <a:rPr lang="en-ZA" smtClean="0"/>
              <a:pPr/>
              <a:t>17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E2A-F5BE-674D-95FE-BB7ADE71197D}" type="datetime3">
              <a:rPr lang="en-ZA" smtClean="0"/>
              <a:pPr/>
              <a:t>17 January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EBB8-C98C-504A-9C3D-878D01D381BF}" type="datetime3">
              <a:rPr lang="en-ZA" smtClean="0"/>
              <a:pPr/>
              <a:t>17 January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F8E0-B6CA-FF4A-9EF4-08F185FB4BAC}" type="datetime3">
              <a:rPr lang="en-ZA" smtClean="0"/>
              <a:pPr/>
              <a:t>17 January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January 17,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E992-212A-B845-A7EB-03D4C50A5179}" type="datetime3">
              <a:rPr lang="en-ZA" smtClean="0"/>
              <a:pPr/>
              <a:t>17 January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FB307-7F52-4F28-9F91-63BD787739D7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4388F-C075-4910-9402-F3C235B88E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973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9AC9-9A25-4F41-93A3-4E06429C4C8C}" type="datetime3">
              <a:rPr lang="en-ZA" smtClean="0"/>
              <a:pPr/>
              <a:t>17 January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F652-230A-6A42-8A93-E2E7F6BBEDBC}" type="datetime3">
              <a:rPr lang="en-ZA" smtClean="0"/>
              <a:pPr/>
              <a:t>17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58F2-DBCC-7F42-A5C1-116B351766B9}" type="datetime3">
              <a:rPr lang="en-ZA" smtClean="0"/>
              <a:pPr/>
              <a:t>17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ck tower__1.jpg"/>
          <p:cNvPicPr>
            <a:picLocks/>
          </p:cNvPicPr>
          <p:nvPr userDrawn="1"/>
        </p:nvPicPr>
        <p:blipFill rotWithShape="1">
          <a:blip r:embed="rId2"/>
          <a:srcRect l="-53719" t="8729" r="16595"/>
          <a:stretch/>
        </p:blipFill>
        <p:spPr>
          <a:xfrm>
            <a:off x="3744000" y="720000"/>
            <a:ext cx="5400000" cy="5400000"/>
          </a:xfrm>
          <a:prstGeom prst="rect">
            <a:avLst/>
          </a:prstGeom>
        </p:spPr>
      </p:pic>
      <p:sp>
        <p:nvSpPr>
          <p:cNvPr id="7" name="Rectangle 6"/>
          <p:cNvSpPr>
            <a:spLocks/>
          </p:cNvSpPr>
          <p:nvPr userDrawn="1"/>
        </p:nvSpPr>
        <p:spPr>
          <a:xfrm>
            <a:off x="720000" y="720000"/>
            <a:ext cx="5400000" cy="540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ChangeAspect="1"/>
          </p:cNvSpPr>
          <p:nvPr userDrawn="1"/>
        </p:nvSpPr>
        <p:spPr>
          <a:xfrm>
            <a:off x="720000" y="72000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9" name="Rectangle 8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00" y="720000"/>
            <a:ext cx="1440000" cy="1440000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1082858" y="2864229"/>
            <a:ext cx="4680000" cy="1079999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0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1082858" y="3944228"/>
            <a:ext cx="4680000" cy="180000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082858" y="5024228"/>
            <a:ext cx="4680000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18833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heading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/>
          </p:cNvSpPr>
          <p:nvPr userDrawn="1"/>
        </p:nvSpPr>
        <p:spPr>
          <a:xfrm>
            <a:off x="6119998" y="-2"/>
            <a:ext cx="1476004" cy="1476006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ChangeAspect="1"/>
          </p:cNvSpPr>
          <p:nvPr userDrawn="1"/>
        </p:nvSpPr>
        <p:spPr>
          <a:xfrm>
            <a:off x="-2" y="-2"/>
            <a:ext cx="6120000" cy="612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629004"/>
            <a:ext cx="5205596" cy="1800000"/>
          </a:xfrm>
        </p:spPr>
        <p:txBody>
          <a:bodyPr anchor="b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429004"/>
            <a:ext cx="5205596" cy="18000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1252255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/>
          </p:cNvSpPr>
          <p:nvPr userDrawn="1"/>
        </p:nvSpPr>
        <p:spPr>
          <a:xfrm>
            <a:off x="6119998" y="-2"/>
            <a:ext cx="1476004" cy="1476006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ChangeAspect="1"/>
          </p:cNvSpPr>
          <p:nvPr userDrawn="1"/>
        </p:nvSpPr>
        <p:spPr>
          <a:xfrm>
            <a:off x="-2" y="-2"/>
            <a:ext cx="6120000" cy="612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629004"/>
            <a:ext cx="5205596" cy="1800000"/>
          </a:xfrm>
        </p:spPr>
        <p:txBody>
          <a:bodyPr anchor="b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293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ck tower__1.jpg"/>
          <p:cNvPicPr>
            <a:picLocks/>
          </p:cNvPicPr>
          <p:nvPr userDrawn="1"/>
        </p:nvPicPr>
        <p:blipFill rotWithShape="1">
          <a:blip r:embed="rId2"/>
          <a:srcRect l="-76121" t="2707" r="29950"/>
          <a:stretch/>
        </p:blipFill>
        <p:spPr>
          <a:xfrm>
            <a:off x="3780000" y="360000"/>
            <a:ext cx="5364000" cy="5364000"/>
          </a:xfrm>
          <a:prstGeom prst="rect">
            <a:avLst/>
          </a:prstGeom>
        </p:spPr>
      </p:pic>
      <p:sp>
        <p:nvSpPr>
          <p:cNvPr id="7" name="Rectangle 6"/>
          <p:cNvSpPr>
            <a:spLocks/>
          </p:cNvSpPr>
          <p:nvPr userDrawn="1"/>
        </p:nvSpPr>
        <p:spPr>
          <a:xfrm>
            <a:off x="360000" y="360000"/>
            <a:ext cx="6498000" cy="6498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9" name="Rectangle 8"/>
          <p:cNvSpPr>
            <a:spLocks noChangeAspect="1"/>
          </p:cNvSpPr>
          <p:nvPr userDrawn="1"/>
        </p:nvSpPr>
        <p:spPr>
          <a:xfrm>
            <a:off x="0" y="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0000" y="360000"/>
            <a:ext cx="1440000" cy="1440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504228"/>
            <a:ext cx="5775142" cy="1440000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3944229"/>
            <a:ext cx="5775142" cy="10800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13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5024228"/>
            <a:ext cx="5775142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815922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anchor="ctr" anchorCtr="0"/>
          <a:lstStyle>
            <a:lvl1pPr marL="0" indent="0" algn="l">
              <a:buNone/>
              <a:defRPr>
                <a:solidFill>
                  <a:srgbClr val="002F87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764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6889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3C86B2-7B19-4E04-875D-088A2F9EDA99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292C0-A7FA-4967-BD68-58715A95F1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0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0AAC6-C576-4E1B-9DF7-09665062294F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AD458-9A97-4BD2-9C63-8E256E44C5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69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765DF8-D5E1-4A22-AFF3-8F170B1B9D40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D959F-9CEB-48DF-8557-3912837759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8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79F577-4E7C-480F-980F-6C4EE13C501A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C3B1B1-BAEE-4615-B219-923D940D87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7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9610B4-46D7-4088-B998-39577744BA23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AD4F4-5FD0-4241-9D6A-EFF96D46F2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93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CC9F76-8A9A-4395-A5F5-57D5107B6062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2DCFB-3E25-4E72-807E-EC8495192E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424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E4B263-1535-44F7-9C71-DCC40B8FDCD9}" type="datetime1">
              <a:rPr lang="en-US"/>
              <a:pPr/>
              <a:t>1/17/2017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F6858-9807-4894-9A3A-1FC522D413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24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B092BB-4FB8-4EFD-9F08-BDA610E72CFA}" type="datetime1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628407D-E1A1-4797-8E1A-400DEFB38E4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8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65" charset="-128"/>
          <a:cs typeface="Geneva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65" charset="-128"/>
          <a:cs typeface="Geneva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65" charset="-128"/>
          <a:cs typeface="Geneva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65" charset="-128"/>
          <a:cs typeface="Geneva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65" charset="-128"/>
          <a:cs typeface="Geneva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65" charset="-128"/>
          <a:cs typeface="Geneva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65" charset="-128"/>
          <a:cs typeface="Geneva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65" charset="-128"/>
          <a:cs typeface="Geneva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65" charset="-128"/>
          <a:cs typeface="Geneva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Geneva" pitchFamily="-65" charset="-128"/>
          <a:cs typeface="Geneva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210F8E0-B6CA-FF4A-9EF4-08F185FB4BAC}" type="datetime3">
              <a:rPr lang="en-ZA" smtClean="0"/>
              <a:pPr/>
              <a:t>17 January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801C495-B0FE-B941-950D-F04B47F85F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5" r:id="rId13"/>
    <p:sldLayoutId id="2147483696" r:id="rId14"/>
    <p:sldLayoutId id="2147483667" r:id="rId15"/>
    <p:sldLayoutId id="2147483665" r:id="rId16"/>
    <p:sldLayoutId id="2147483661" r:id="rId17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iadne.ac.uk/issue59/pienaar-vandeventer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36600" y="723900"/>
            <a:ext cx="8064500" cy="4577308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ZA" dirty="0" smtClean="0"/>
              <a:t>The role and contributions of the</a:t>
            </a:r>
            <a:r>
              <a:rPr lang="en-ZA" dirty="0"/>
              <a:t/>
            </a:r>
            <a:br>
              <a:rPr lang="en-ZA" dirty="0"/>
            </a:br>
            <a:r>
              <a:rPr lang="en-ZA" dirty="0"/>
              <a:t>Information Specialist </a:t>
            </a:r>
            <a:r>
              <a:rPr lang="en-ZA" dirty="0" smtClean="0"/>
              <a:t>to the</a:t>
            </a:r>
            <a:r>
              <a:rPr lang="en-ZA" dirty="0"/>
              <a:t/>
            </a:r>
            <a:br>
              <a:rPr lang="en-ZA" dirty="0"/>
            </a:br>
            <a:r>
              <a:rPr lang="en-ZA" dirty="0"/>
              <a:t>core business/functions of  the </a:t>
            </a:r>
            <a:br>
              <a:rPr lang="en-ZA" dirty="0"/>
            </a:br>
            <a:r>
              <a:rPr lang="en-ZA" dirty="0"/>
              <a:t>University of </a:t>
            </a:r>
            <a:r>
              <a:rPr lang="en-ZA" dirty="0" smtClean="0"/>
              <a:t>Pretoria</a:t>
            </a: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US" sz="1800" b="1" dirty="0" smtClean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Suzy </a:t>
            </a:r>
            <a:r>
              <a:rPr lang="en-US" sz="1800" b="1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Nyakale: Faculty Library Manager </a:t>
            </a:r>
            <a:br>
              <a:rPr lang="en-US" sz="1800" b="1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en-US" sz="1800" b="1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Faculty of Engineering, Built Environment &amp; Information Technology</a:t>
            </a:r>
            <a:br>
              <a:rPr lang="en-US" sz="1800" b="1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en-US" sz="1800" b="1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University of Pretoria Department of Library Services</a:t>
            </a:r>
            <a:endParaRPr lang="en-US" sz="18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082858" y="5024228"/>
            <a:ext cx="4680000" cy="720001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09 February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10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048"/>
            <a:ext cx="5205596" cy="710452"/>
          </a:xfrm>
        </p:spPr>
        <p:txBody>
          <a:bodyPr/>
          <a:lstStyle/>
          <a:p>
            <a:r>
              <a:rPr lang="en-ZA" b="1" dirty="0"/>
              <a:t>Researchers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054100"/>
            <a:ext cx="5205596" cy="5016500"/>
          </a:xfrm>
        </p:spPr>
        <p:txBody>
          <a:bodyPr/>
          <a:lstStyle/>
          <a:p>
            <a:r>
              <a:rPr lang="en-ZA" dirty="0"/>
              <a:t>Information specialists integrate with academic departments and IRTs</a:t>
            </a:r>
          </a:p>
          <a:p>
            <a:r>
              <a:rPr lang="en-ZA" dirty="0" smtClean="0"/>
              <a:t>Proactively </a:t>
            </a:r>
            <a:r>
              <a:rPr lang="en-ZA" dirty="0"/>
              <a:t>help to make research  </a:t>
            </a:r>
            <a:r>
              <a:rPr lang="en-ZA" dirty="0" smtClean="0"/>
              <a:t>visible</a:t>
            </a:r>
          </a:p>
          <a:p>
            <a:r>
              <a:rPr lang="en-ZA" dirty="0" smtClean="0"/>
              <a:t>Encourage submission to IR –</a:t>
            </a:r>
            <a:r>
              <a:rPr lang="en-ZA" dirty="0" err="1" smtClean="0"/>
              <a:t>UPSpace</a:t>
            </a:r>
            <a:endParaRPr lang="en-ZA" dirty="0" smtClean="0"/>
          </a:p>
          <a:p>
            <a:r>
              <a:rPr lang="en-ZA" dirty="0" smtClean="0"/>
              <a:t>Provide </a:t>
            </a:r>
            <a:r>
              <a:rPr lang="en-ZA" dirty="0" err="1" smtClean="0"/>
              <a:t>UPSpace</a:t>
            </a:r>
            <a:r>
              <a:rPr lang="en-ZA" dirty="0" smtClean="0"/>
              <a:t> training</a:t>
            </a:r>
            <a:endParaRPr lang="en-ZA" dirty="0"/>
          </a:p>
          <a:p>
            <a:r>
              <a:rPr lang="en-ZA" dirty="0" smtClean="0"/>
              <a:t>Promote open Access</a:t>
            </a:r>
          </a:p>
          <a:p>
            <a:r>
              <a:rPr lang="en-ZA" dirty="0" smtClean="0"/>
              <a:t>Identify high impact OA journals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81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3200"/>
            <a:ext cx="7100047" cy="1168400"/>
          </a:xfrm>
        </p:spPr>
        <p:txBody>
          <a:bodyPr/>
          <a:lstStyle/>
          <a:p>
            <a:r>
              <a:rPr lang="en-ZA" b="1" dirty="0" err="1" smtClean="0"/>
              <a:t>Bibliometric</a:t>
            </a:r>
            <a:r>
              <a:rPr lang="en-ZA" b="1" dirty="0" smtClean="0"/>
              <a:t> &amp; Benchmarking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199" y="1855694"/>
            <a:ext cx="5674659" cy="337331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ZA" dirty="0" err="1"/>
              <a:t>InCites</a:t>
            </a:r>
            <a:r>
              <a:rPr lang="en-ZA" dirty="0"/>
              <a:t> (Thomson Reuters Web of Science)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It is an analysing tool to benchmark output and productivity against peers worldwide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Customized, citation-based research evaluation tool</a:t>
            </a:r>
          </a:p>
        </p:txBody>
      </p:sp>
    </p:spTree>
    <p:extLst>
      <p:ext uri="{BB962C8B-B14F-4D97-AF65-F5344CB8AC3E}">
        <p14:creationId xmlns:p14="http://schemas.microsoft.com/office/powerpoint/2010/main" val="233470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57200"/>
            <a:ext cx="5647765" cy="860612"/>
          </a:xfrm>
        </p:spPr>
        <p:txBody>
          <a:bodyPr/>
          <a:lstStyle/>
          <a:p>
            <a:r>
              <a:rPr lang="en-ZA" b="1" dirty="0"/>
              <a:t>The Leiden Ranking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721224"/>
            <a:ext cx="5647764" cy="4141694"/>
          </a:xfrm>
        </p:spPr>
        <p:txBody>
          <a:bodyPr>
            <a:normAutofit fontScale="92500" lnSpcReduction="10000"/>
          </a:bodyPr>
          <a:lstStyle/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Measures the scientific performance of 500 major universities worldwide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Use a sophisticated set of </a:t>
            </a:r>
            <a:r>
              <a:rPr lang="en-ZA" dirty="0" err="1">
                <a:ea typeface="Geneva" pitchFamily="-65" charset="-128"/>
                <a:cs typeface="Geneva" pitchFamily="-65" charset="-128"/>
              </a:rPr>
              <a:t>bibliometric</a:t>
            </a:r>
            <a:r>
              <a:rPr lang="en-ZA" dirty="0">
                <a:ea typeface="Geneva" pitchFamily="-65" charset="-128"/>
                <a:cs typeface="Geneva" pitchFamily="-65" charset="-128"/>
              </a:rPr>
              <a:t> indictors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Aims to provide highly accurate measurements of the scientific impact of universities and their involvement in scientific collaboration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9412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205596" cy="1506071"/>
          </a:xfrm>
        </p:spPr>
        <p:txBody>
          <a:bodyPr>
            <a:normAutofit/>
          </a:bodyPr>
          <a:lstStyle/>
          <a:p>
            <a:r>
              <a:rPr lang="en-ZA" b="1" dirty="0"/>
              <a:t>Publishing</a:t>
            </a:r>
            <a:br>
              <a:rPr lang="en-ZA" b="1" dirty="0"/>
            </a:b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" y="1506071"/>
            <a:ext cx="6104964" cy="4598894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Populate IR to improve ranking of UP IR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Encourage  and support publishing in accredited high impact OA journals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Biomed Central membership</a:t>
            </a:r>
          </a:p>
        </p:txBody>
      </p:sp>
    </p:spTree>
    <p:extLst>
      <p:ext uri="{BB962C8B-B14F-4D97-AF65-F5344CB8AC3E}">
        <p14:creationId xmlns:p14="http://schemas.microsoft.com/office/powerpoint/2010/main" val="231935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9624"/>
            <a:ext cx="5205596" cy="968188"/>
          </a:xfrm>
        </p:spPr>
        <p:txBody>
          <a:bodyPr/>
          <a:lstStyle/>
          <a:p>
            <a:r>
              <a:rPr lang="en-ZA" b="1" dirty="0"/>
              <a:t>University brand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1640541"/>
            <a:ext cx="6024282" cy="4437530"/>
          </a:xfrm>
        </p:spPr>
        <p:txBody>
          <a:bodyPr>
            <a:normAutofit lnSpcReduction="10000"/>
          </a:bodyPr>
          <a:lstStyle/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</a:pPr>
            <a:r>
              <a:rPr lang="en-ZA" sz="32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Maintain good relationships with stakeholders locally and internationally by marketing our services and products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</a:pPr>
            <a:r>
              <a:rPr lang="en-ZA" sz="32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External users of the library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</a:pPr>
            <a:r>
              <a:rPr lang="en-ZA" sz="32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Take part in community engagement initiatives and project(</a:t>
            </a:r>
            <a:r>
              <a:rPr lang="en-ZA" sz="3200" dirty="0" err="1">
                <a:solidFill>
                  <a:prstClr val="white"/>
                </a:solidFill>
                <a:latin typeface="Calibri"/>
                <a:ea typeface="Geneva" pitchFamily="-65" charset="-128"/>
              </a:rPr>
              <a:t>Mamelodi</a:t>
            </a:r>
            <a:r>
              <a:rPr lang="en-ZA" sz="32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 campus library)</a:t>
            </a:r>
          </a:p>
        </p:txBody>
      </p:sp>
    </p:spTree>
    <p:extLst>
      <p:ext uri="{BB962C8B-B14F-4D97-AF65-F5344CB8AC3E}">
        <p14:creationId xmlns:p14="http://schemas.microsoft.com/office/powerpoint/2010/main" val="112188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5155"/>
            <a:ext cx="5647765" cy="750046"/>
          </a:xfrm>
        </p:spPr>
        <p:txBody>
          <a:bodyPr>
            <a:normAutofit/>
          </a:bodyPr>
          <a:lstStyle/>
          <a:p>
            <a:r>
              <a:rPr lang="en-ZA" b="1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Education and Innovation 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1181100"/>
            <a:ext cx="6104964" cy="4940299"/>
          </a:xfrm>
        </p:spPr>
        <p:txBody>
          <a:bodyPr>
            <a:normAutofit fontScale="92500" lnSpcReduction="10000"/>
          </a:bodyPr>
          <a:lstStyle/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sz="3000" dirty="0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Support EI by facilitating implementation of desired teaching models </a:t>
            </a:r>
            <a:r>
              <a:rPr lang="en-ZA" sz="3000" dirty="0" err="1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e.g</a:t>
            </a:r>
            <a:endParaRPr lang="en-ZA" sz="3000" dirty="0">
              <a:solidFill>
                <a:prstClr val="white"/>
              </a:solidFill>
              <a:latin typeface="Calibri"/>
              <a:ea typeface="Geneva" pitchFamily="-65" charset="-128"/>
              <a:cs typeface="Geneva" pitchFamily="-65" charset="-128"/>
            </a:endParaRP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sz="3000" dirty="0" smtClean="0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Online and blended learning</a:t>
            </a:r>
            <a:endParaRPr lang="en-ZA" sz="3000" dirty="0">
              <a:solidFill>
                <a:prstClr val="white"/>
              </a:solidFill>
              <a:latin typeface="Calibri"/>
              <a:ea typeface="Geneva" pitchFamily="-65" charset="-128"/>
              <a:cs typeface="Geneva" pitchFamily="-65" charset="-128"/>
            </a:endParaRP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sz="3000" dirty="0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Student focused</a:t>
            </a: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sz="3000" dirty="0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Provide dedicated spaces for collaboration, online information resources, </a:t>
            </a:r>
            <a:r>
              <a:rPr lang="en-ZA" sz="3000" dirty="0" err="1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wi-fi</a:t>
            </a:r>
            <a:r>
              <a:rPr lang="en-ZA" sz="3000" dirty="0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 for 24/7 internet </a:t>
            </a:r>
            <a:r>
              <a:rPr lang="en-ZA" sz="3000" dirty="0" smtClean="0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access</a:t>
            </a: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sz="3000" dirty="0" smtClean="0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Continue to develop online access of library services</a:t>
            </a: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endParaRPr lang="en-ZA" sz="3000" dirty="0">
              <a:solidFill>
                <a:prstClr val="white"/>
              </a:solidFill>
              <a:latin typeface="Calibri"/>
              <a:ea typeface="Geneva" pitchFamily="-65" charset="-128"/>
              <a:cs typeface="Geneva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103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048"/>
            <a:ext cx="5205596" cy="1317812"/>
          </a:xfrm>
        </p:spPr>
        <p:txBody>
          <a:bodyPr/>
          <a:lstStyle/>
          <a:p>
            <a:r>
              <a:rPr lang="en-GB" b="1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Research Commons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" y="1559860"/>
            <a:ext cx="6078070" cy="4464422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Organizes postgraduate trainings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Intellectual Property (IP) support (Patents and literature search)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Liaise with BIRAP (Bureau of Institutional Research &amp; Planning)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Assist mainly with evaluation of researchers, journals &amp; articles</a:t>
            </a:r>
          </a:p>
        </p:txBody>
      </p:sp>
    </p:spTree>
    <p:extLst>
      <p:ext uri="{BB962C8B-B14F-4D97-AF65-F5344CB8AC3E}">
        <p14:creationId xmlns:p14="http://schemas.microsoft.com/office/powerpoint/2010/main" val="360566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882"/>
            <a:ext cx="5205596" cy="1102659"/>
          </a:xfrm>
        </p:spPr>
        <p:txBody>
          <a:bodyPr/>
          <a:lstStyle/>
          <a:p>
            <a:r>
              <a:rPr lang="en-ZA" dirty="0" smtClean="0"/>
              <a:t>Research data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070847"/>
            <a:ext cx="5205596" cy="3158157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ZA" sz="3200" dirty="0">
                <a:solidFill>
                  <a:prstClr val="white"/>
                </a:solidFill>
                <a:latin typeface="Calibri"/>
                <a:ea typeface="Geneva" pitchFamily="-65" charset="-128"/>
                <a:cs typeface="Geneva" pitchFamily="-65" charset="-128"/>
              </a:rPr>
              <a:t>Research teams – integrating librarians with research teams to assist with data management and preservation</a:t>
            </a:r>
          </a:p>
        </p:txBody>
      </p:sp>
    </p:spTree>
    <p:extLst>
      <p:ext uri="{BB962C8B-B14F-4D97-AF65-F5344CB8AC3E}">
        <p14:creationId xmlns:p14="http://schemas.microsoft.com/office/powerpoint/2010/main" val="186753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1406" y="-142900"/>
            <a:ext cx="7929618" cy="792120"/>
          </a:xfrm>
        </p:spPr>
        <p:txBody>
          <a:bodyPr/>
          <a:lstStyle/>
          <a:p>
            <a:pPr eaLnBrk="1" hangingPunct="1"/>
            <a:r>
              <a:rPr lang="en-GB" sz="4000" b="1" dirty="0" smtClean="0">
                <a:solidFill>
                  <a:schemeClr val="bg1"/>
                </a:solidFill>
              </a:rPr>
              <a:t>Research data  management</a:t>
            </a:r>
          </a:p>
        </p:txBody>
      </p:sp>
      <p:grpSp>
        <p:nvGrpSpPr>
          <p:cNvPr id="6" name="Group 2"/>
          <p:cNvGrpSpPr/>
          <p:nvPr/>
        </p:nvGrpSpPr>
        <p:grpSpPr>
          <a:xfrm>
            <a:off x="-71438" y="571480"/>
            <a:ext cx="9144000" cy="6286520"/>
            <a:chOff x="0" y="493740"/>
            <a:chExt cx="9144000" cy="6286520"/>
          </a:xfrm>
        </p:grpSpPr>
        <p:sp>
          <p:nvSpPr>
            <p:cNvPr id="7" name="Rectangle 38"/>
            <p:cNvSpPr>
              <a:spLocks noChangeArrowheads="1"/>
            </p:cNvSpPr>
            <p:nvPr/>
          </p:nvSpPr>
          <p:spPr bwMode="auto">
            <a:xfrm>
              <a:off x="0" y="6429396"/>
              <a:ext cx="9144000" cy="3508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nl-NL" sz="900" dirty="0">
                  <a:solidFill>
                    <a:prstClr val="black"/>
                  </a:solidFill>
                  <a:latin typeface="Arial" charset="0"/>
                  <a:cs typeface="Arial" charset="0"/>
                </a:rPr>
                <a:t>Based upon Pienaar, H., Van Deventer, M. 2009. To VRE or not to VRE? Do South African malaria researchers need a virtual research environment? </a:t>
              </a:r>
              <a:r>
                <a:rPr lang="nl-NL" sz="900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/>
              </a:r>
              <a:br>
                <a:rPr lang="nl-NL" sz="900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</a:br>
              <a:r>
                <a:rPr lang="nl-NL" sz="900" u="sng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Ariadne</a:t>
              </a:r>
              <a:r>
                <a:rPr lang="nl-NL" sz="900" dirty="0">
                  <a:solidFill>
                    <a:prstClr val="black"/>
                  </a:solidFill>
                  <a:latin typeface="Arial" charset="0"/>
                  <a:cs typeface="Arial" charset="0"/>
                </a:rPr>
                <a:t>, 59, April 2009. </a:t>
              </a:r>
              <a:r>
                <a:rPr lang="nl-NL" sz="900" dirty="0">
                  <a:solidFill>
                    <a:prstClr val="black"/>
                  </a:solidFill>
                  <a:latin typeface="Arial" charset="0"/>
                  <a:cs typeface="Arial" charset="0"/>
                  <a:hlinkClick r:id="rId3"/>
                </a:rPr>
                <a:t>http://www.ariadne.ac.uk/issue59/pienaar-vandeventer/</a:t>
              </a:r>
              <a:r>
                <a:rPr lang="nl-NL" sz="1200" dirty="0">
                  <a:solidFill>
                    <a:prstClr val="black"/>
                  </a:solidFill>
                  <a:latin typeface="Arial" charset="0"/>
                  <a:cs typeface="Arial" charset="0"/>
                </a:rPr>
                <a:t> </a:t>
              </a: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5786446" y="3927323"/>
              <a:ext cx="2286016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prstClr val="white"/>
                  </a:solidFill>
                  <a:latin typeface="Arial" charset="0"/>
                </a:rPr>
                <a:t>Project </a:t>
              </a:r>
              <a:r>
                <a:rPr lang="en-US" sz="2000" b="1" dirty="0" smtClean="0">
                  <a:solidFill>
                    <a:prstClr val="white"/>
                  </a:solidFill>
                  <a:latin typeface="Arial" charset="0"/>
                </a:rPr>
                <a:t>management</a:t>
              </a:r>
              <a:endParaRPr lang="en-US" sz="2000" b="1" dirty="0">
                <a:solidFill>
                  <a:prstClr val="white"/>
                </a:solidFill>
                <a:latin typeface="Arial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6143636" y="3135236"/>
              <a:ext cx="2244218" cy="64633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b="1" dirty="0">
                  <a:solidFill>
                    <a:prstClr val="white"/>
                  </a:solidFill>
                  <a:latin typeface="Arial" charset="0"/>
                </a:rPr>
                <a:t>Writing proposals, reports</a:t>
              </a: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714348" y="3691131"/>
              <a:ext cx="2357454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prstClr val="white"/>
                  </a:solidFill>
                  <a:latin typeface="Arial" charset="0"/>
                </a:rPr>
                <a:t>Real time communication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285852" y="4500762"/>
              <a:ext cx="2357454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FFFF00"/>
                  </a:solidFill>
                  <a:latin typeface="Arial" charset="0"/>
                </a:rPr>
                <a:t>Training / </a:t>
              </a:r>
              <a: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  <a:t/>
              </a:r>
              <a:b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</a:br>
              <a: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  <a:t>mentoring </a:t>
              </a:r>
              <a:r>
                <a:rPr lang="en-US" sz="2000" b="1" dirty="0">
                  <a:solidFill>
                    <a:srgbClr val="FFFF00"/>
                  </a:solidFill>
                  <a:latin typeface="Arial" charset="0"/>
                </a:rPr>
                <a:t>etc</a:t>
              </a:r>
            </a:p>
          </p:txBody>
        </p: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5214942" y="1273064"/>
              <a:ext cx="2357454" cy="101566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prstClr val="white"/>
                  </a:solidFill>
                  <a:latin typeface="Arial" charset="0"/>
                </a:rPr>
                <a:t>Identification of funding </a:t>
              </a:r>
              <a:r>
                <a:rPr lang="en-US" sz="2000" b="1" dirty="0" smtClean="0">
                  <a:solidFill>
                    <a:prstClr val="white"/>
                  </a:solidFill>
                  <a:latin typeface="Arial" charset="0"/>
                </a:rPr>
                <a:t>sources (DRIS)</a:t>
              </a:r>
              <a:endParaRPr lang="en-US" sz="2000" b="1" dirty="0">
                <a:solidFill>
                  <a:prstClr val="white"/>
                </a:solidFill>
                <a:latin typeface="Arial" charset="0"/>
              </a:endParaRP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1285852" y="1292378"/>
              <a:ext cx="2357454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FFFF00"/>
                  </a:solidFill>
                  <a:latin typeface="Arial" charset="0"/>
                </a:rPr>
                <a:t>Identification of research area</a:t>
              </a:r>
            </a:p>
          </p:txBody>
        </p:sp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5786446" y="2288726"/>
              <a:ext cx="2169360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FFFF00"/>
                  </a:solidFill>
                  <a:latin typeface="Arial" charset="0"/>
                </a:rPr>
                <a:t>Identification of collaborators</a:t>
              </a:r>
            </a:p>
          </p:txBody>
        </p:sp>
        <p:sp>
          <p:nvSpPr>
            <p:cNvPr id="16" name="Text Box 26"/>
            <p:cNvSpPr txBox="1">
              <a:spLocks noChangeArrowheads="1"/>
            </p:cNvSpPr>
            <p:nvPr/>
          </p:nvSpPr>
          <p:spPr bwMode="auto">
            <a:xfrm>
              <a:off x="285720" y="2869319"/>
              <a:ext cx="2357454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FFFF00"/>
                  </a:solidFill>
                  <a:latin typeface="Arial" charset="0"/>
                </a:rPr>
                <a:t>Dissemination &amp; </a:t>
              </a:r>
              <a: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  <a:t>articles</a:t>
              </a: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5286380" y="4719412"/>
              <a:ext cx="2286016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FFFF00"/>
                  </a:solidFill>
                  <a:latin typeface="Arial" charset="0"/>
                </a:rPr>
                <a:t>IP </a:t>
              </a:r>
              <a: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  <a:t/>
              </a:r>
              <a:b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</a:br>
              <a: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  <a:t>management</a:t>
              </a:r>
              <a:endParaRPr lang="en-US" sz="20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18" name="Text Box 21"/>
            <p:cNvSpPr txBox="1">
              <a:spLocks noChangeArrowheads="1"/>
            </p:cNvSpPr>
            <p:nvPr/>
          </p:nvSpPr>
          <p:spPr bwMode="auto">
            <a:xfrm>
              <a:off x="3286116" y="493740"/>
              <a:ext cx="2357454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4"/>
            </a:lnRef>
            <a:fillRef idx="1001">
              <a:schemeClr val="dk2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000" b="1" dirty="0">
                  <a:solidFill>
                    <a:srgbClr val="FFFF00"/>
                  </a:solidFill>
                  <a:latin typeface="Arial" charset="0"/>
                </a:rPr>
                <a:t>Literature review </a:t>
              </a:r>
              <a: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  <a:t/>
              </a:r>
              <a:b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</a:br>
              <a:r>
                <a:rPr lang="en-US" sz="2000" b="1" dirty="0" smtClean="0">
                  <a:solidFill>
                    <a:srgbClr val="FFFF00"/>
                  </a:solidFill>
                  <a:latin typeface="Arial" charset="0"/>
                </a:rPr>
                <a:t>&amp; </a:t>
              </a:r>
              <a:r>
                <a:rPr lang="en-US" sz="2000" b="1" dirty="0">
                  <a:solidFill>
                    <a:srgbClr val="FFFF00"/>
                  </a:solidFill>
                  <a:latin typeface="Arial" charset="0"/>
                </a:rPr>
                <a:t>indexing</a:t>
              </a:r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3286116" y="5280086"/>
              <a:ext cx="2357454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prstClr val="white"/>
                  </a:solidFill>
                  <a:latin typeface="Arial" charset="0"/>
                </a:rPr>
                <a:t>Scientific </a:t>
              </a:r>
              <a:r>
                <a:rPr lang="en-US" sz="2000" b="1" dirty="0" smtClean="0">
                  <a:solidFill>
                    <a:prstClr val="white"/>
                  </a:solidFill>
                  <a:latin typeface="Arial" charset="0"/>
                </a:rPr>
                <a:t/>
              </a:r>
              <a:br>
                <a:rPr lang="en-US" sz="2000" b="1" dirty="0" smtClean="0">
                  <a:solidFill>
                    <a:prstClr val="white"/>
                  </a:solidFill>
                  <a:latin typeface="Arial" charset="0"/>
                </a:rPr>
              </a:br>
              <a:r>
                <a:rPr lang="en-US" sz="2000" b="1" dirty="0" smtClean="0">
                  <a:solidFill>
                    <a:prstClr val="white"/>
                  </a:solidFill>
                  <a:latin typeface="Arial" charset="0"/>
                </a:rPr>
                <a:t>workflow</a:t>
              </a:r>
              <a:endParaRPr lang="en-US" sz="2000" b="1" dirty="0">
                <a:solidFill>
                  <a:prstClr val="white"/>
                </a:solidFill>
                <a:latin typeface="Arial" charset="0"/>
              </a:endParaRPr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714348" y="2078364"/>
              <a:ext cx="2357454" cy="707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prstClr val="white"/>
                  </a:solidFill>
                  <a:latin typeface="Arial" charset="0"/>
                </a:rPr>
                <a:t>Project </a:t>
              </a:r>
              <a:br>
                <a:rPr lang="en-US" sz="2000" b="1" dirty="0" smtClean="0">
                  <a:solidFill>
                    <a:prstClr val="white"/>
                  </a:solidFill>
                  <a:latin typeface="Arial" charset="0"/>
                </a:rPr>
              </a:br>
              <a:r>
                <a:rPr lang="en-US" sz="2000" b="1" dirty="0" smtClean="0">
                  <a:solidFill>
                    <a:prstClr val="white"/>
                  </a:solidFill>
                  <a:latin typeface="Arial" charset="0"/>
                </a:rPr>
                <a:t>closure</a:t>
              </a:r>
            </a:p>
          </p:txBody>
        </p:sp>
        <p:grpSp>
          <p:nvGrpSpPr>
            <p:cNvPr id="21" name="Group 21"/>
            <p:cNvGrpSpPr/>
            <p:nvPr/>
          </p:nvGrpSpPr>
          <p:grpSpPr>
            <a:xfrm>
              <a:off x="3643306" y="2078364"/>
              <a:ext cx="1576271" cy="2362571"/>
              <a:chOff x="3643306" y="2078364"/>
              <a:chExt cx="1576271" cy="2362571"/>
            </a:xfrm>
          </p:grpSpPr>
          <p:pic>
            <p:nvPicPr>
              <p:cNvPr id="22" name="Picture 2" descr="http://www.tvovermind.com/wp-content/uploads/2009/04/114993_2527_pre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3306" y="2078364"/>
                <a:ext cx="1576271" cy="2362571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3" name="Picture 22" descr="CSIR_SIG_32mm_BLU New.gif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787201" y="2493980"/>
                <a:ext cx="213427" cy="15128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970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22730"/>
            <a:ext cx="8095130" cy="887505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FF00"/>
                </a:solidFill>
                <a:latin typeface="Arial" charset="0"/>
              </a:rPr>
              <a:t>Identification of research area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199" y="1586753"/>
            <a:ext cx="5647765" cy="3642251"/>
          </a:xfrm>
        </p:spPr>
        <p:txBody>
          <a:bodyPr/>
          <a:lstStyle/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8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Help refine research topic</a:t>
            </a:r>
          </a:p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8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Consultation sessions</a:t>
            </a:r>
          </a:p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8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New students / researchers meet with </a:t>
            </a:r>
            <a:r>
              <a:rPr lang="en-ZA" sz="2800" dirty="0" smtClean="0">
                <a:solidFill>
                  <a:prstClr val="white"/>
                </a:solidFill>
                <a:latin typeface="Calibri"/>
                <a:ea typeface="Geneva" pitchFamily="-65" charset="-128"/>
              </a:rPr>
              <a:t>research </a:t>
            </a:r>
            <a:r>
              <a:rPr lang="en-ZA" sz="28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Librarian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051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3035"/>
            <a:ext cx="5205596" cy="1075765"/>
          </a:xfrm>
        </p:spPr>
        <p:txBody>
          <a:bodyPr>
            <a:normAutofit/>
          </a:bodyPr>
          <a:lstStyle/>
          <a:p>
            <a:r>
              <a:rPr lang="en-GB" b="1" dirty="0" smtClean="0"/>
              <a:t>Contents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828800"/>
            <a:ext cx="5205596" cy="3400204"/>
          </a:xfrm>
        </p:spPr>
        <p:txBody>
          <a:bodyPr>
            <a:normAutofit fontScale="92500" lnSpcReduction="10000"/>
          </a:bodyPr>
          <a:lstStyle/>
          <a:p>
            <a:pPr marL="342900" lvl="0" indent="-34290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GB" sz="32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The vision of the University of Pretoria</a:t>
            </a:r>
          </a:p>
          <a:p>
            <a:pPr marL="342900" lvl="0" indent="-34290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GB" sz="32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University’s core business/functions</a:t>
            </a:r>
          </a:p>
          <a:p>
            <a:pPr marL="342900" lvl="0" indent="-34290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GB" sz="32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Strategic </a:t>
            </a:r>
            <a:r>
              <a:rPr lang="en-GB" sz="3200" dirty="0" smtClean="0">
                <a:solidFill>
                  <a:prstClr val="white"/>
                </a:solidFill>
                <a:latin typeface="Calibri"/>
                <a:ea typeface="Geneva" pitchFamily="-65" charset="-128"/>
              </a:rPr>
              <a:t>goals</a:t>
            </a:r>
          </a:p>
          <a:p>
            <a:pPr marL="342900" lvl="0" indent="-34290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GB" sz="3200" dirty="0" smtClean="0">
                <a:solidFill>
                  <a:prstClr val="white"/>
                </a:solidFill>
                <a:latin typeface="Calibri"/>
                <a:ea typeface="Geneva" pitchFamily="-65" charset="-128"/>
              </a:rPr>
              <a:t>Priorities</a:t>
            </a:r>
            <a:endParaRPr lang="en-GB" sz="3200" dirty="0">
              <a:solidFill>
                <a:prstClr val="white"/>
              </a:solidFill>
              <a:latin typeface="Calibri"/>
              <a:ea typeface="Geneva" pitchFamily="-65" charset="-128"/>
            </a:endParaRPr>
          </a:p>
          <a:p>
            <a:pPr marL="342900" lvl="0" indent="-34290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ZA" sz="32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The library as a Role Player</a:t>
            </a:r>
            <a:endParaRPr lang="en-GB" sz="3200" dirty="0">
              <a:solidFill>
                <a:prstClr val="white"/>
              </a:solidFill>
              <a:latin typeface="Calibri"/>
              <a:ea typeface="Geneva" pitchFamily="-65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25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662796" cy="1775012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00"/>
                </a:solidFill>
                <a:latin typeface="Arial" charset="0"/>
              </a:rPr>
              <a:t>Literature review </a:t>
            </a:r>
            <a:br>
              <a:rPr lang="en-US" b="1" dirty="0">
                <a:solidFill>
                  <a:srgbClr val="FFFF00"/>
                </a:solidFill>
                <a:latin typeface="Arial" charset="0"/>
              </a:rPr>
            </a:br>
            <a:endParaRPr lang="en-US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" y="1532965"/>
            <a:ext cx="6078070" cy="4491317"/>
          </a:xfrm>
        </p:spPr>
        <p:txBody>
          <a:bodyPr>
            <a:normAutofit/>
          </a:bodyPr>
          <a:lstStyle/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4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Assist with literature searching</a:t>
            </a:r>
          </a:p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4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Training users with searching very important – collaboration with Faculty Librarians</a:t>
            </a:r>
          </a:p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4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Constantly update users with new resources available within research field </a:t>
            </a:r>
            <a:endParaRPr lang="en-ZA" sz="2400" dirty="0" smtClean="0">
              <a:solidFill>
                <a:prstClr val="white"/>
              </a:solidFill>
              <a:latin typeface="Calibri"/>
              <a:ea typeface="Geneva" pitchFamily="-65" charset="-128"/>
            </a:endParaRPr>
          </a:p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400" dirty="0" smtClean="0">
                <a:solidFill>
                  <a:prstClr val="white"/>
                </a:solidFill>
                <a:latin typeface="Calibri"/>
                <a:ea typeface="Geneva" pitchFamily="-65" charset="-128"/>
              </a:rPr>
              <a:t>Marketing </a:t>
            </a:r>
            <a:r>
              <a:rPr lang="en-ZA" sz="24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of Library and Library resources</a:t>
            </a:r>
          </a:p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4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Alerts services </a:t>
            </a:r>
            <a:endParaRPr lang="en-ZA" sz="2400" dirty="0" smtClean="0">
              <a:solidFill>
                <a:prstClr val="white"/>
              </a:solidFill>
              <a:latin typeface="Calibri"/>
              <a:ea typeface="Geneva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689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42048"/>
            <a:ext cx="7180729" cy="145228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Arial" charset="0"/>
              </a:rPr>
              <a:t>Writing proposals, reports</a:t>
            </a:r>
            <a:br>
              <a:rPr lang="en-US" b="1" dirty="0">
                <a:solidFill>
                  <a:srgbClr val="FFFF00"/>
                </a:solidFill>
                <a:latin typeface="Arial" charset="0"/>
              </a:rPr>
            </a:b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" y="1452281"/>
            <a:ext cx="6078070" cy="4652683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ZA" sz="3200" dirty="0">
                <a:solidFill>
                  <a:schemeClr val="bg1"/>
                </a:solidFill>
              </a:rPr>
              <a:t>Literature</a:t>
            </a:r>
          </a:p>
          <a:p>
            <a:pPr lvl="1">
              <a:buFont typeface="Arial" pitchFamily="34" charset="0"/>
              <a:buChar char="•"/>
            </a:pPr>
            <a:r>
              <a:rPr lang="en-ZA" sz="3200" dirty="0">
                <a:solidFill>
                  <a:schemeClr val="bg1"/>
                </a:solidFill>
              </a:rPr>
              <a:t>Referencing</a:t>
            </a:r>
          </a:p>
          <a:p>
            <a:pPr lvl="1">
              <a:buFont typeface="Arial" pitchFamily="34" charset="0"/>
              <a:buChar char="•"/>
            </a:pPr>
            <a:r>
              <a:rPr lang="en-ZA" sz="3200" dirty="0">
                <a:solidFill>
                  <a:schemeClr val="bg1"/>
                </a:solidFill>
              </a:rPr>
              <a:t>Anti-Plagiarism campaigns</a:t>
            </a:r>
          </a:p>
          <a:p>
            <a:pPr lvl="1">
              <a:buFont typeface="Arial" pitchFamily="34" charset="0"/>
              <a:buChar char="•"/>
            </a:pPr>
            <a:r>
              <a:rPr lang="en-ZA" sz="3200" dirty="0">
                <a:solidFill>
                  <a:schemeClr val="bg1"/>
                </a:solidFill>
              </a:rPr>
              <a:t>Tools: EndNote and </a:t>
            </a:r>
            <a:r>
              <a:rPr lang="en-ZA" sz="3200" dirty="0" err="1">
                <a:solidFill>
                  <a:schemeClr val="bg1"/>
                </a:solidFill>
              </a:rPr>
              <a:t>RefWorks</a:t>
            </a:r>
            <a:r>
              <a:rPr lang="en-ZA" sz="3200" dirty="0">
                <a:solidFill>
                  <a:schemeClr val="bg1"/>
                </a:solidFill>
              </a:rPr>
              <a:t> and </a:t>
            </a:r>
            <a:r>
              <a:rPr lang="en-ZA" sz="3200" dirty="0" err="1">
                <a:solidFill>
                  <a:schemeClr val="bg1"/>
                </a:solidFill>
              </a:rPr>
              <a:t>Mendeley</a:t>
            </a:r>
            <a:r>
              <a:rPr lang="en-ZA" sz="3200" dirty="0">
                <a:solidFill>
                  <a:schemeClr val="bg1"/>
                </a:solidFill>
              </a:rPr>
              <a:t> (Open Source)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8450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7046259" cy="1559859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FF00"/>
                </a:solidFill>
                <a:latin typeface="Arial" charset="0"/>
              </a:rPr>
              <a:t>Identification of funding sources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1855694"/>
            <a:ext cx="6024282" cy="4087906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ZA" sz="3200" dirty="0">
                <a:solidFill>
                  <a:schemeClr val="bg1"/>
                </a:solidFill>
              </a:rPr>
              <a:t>NRF/DHET</a:t>
            </a:r>
          </a:p>
          <a:p>
            <a:pPr lvl="1">
              <a:buFont typeface="Arial" pitchFamily="34" charset="0"/>
              <a:buChar char="•"/>
            </a:pPr>
            <a:r>
              <a:rPr lang="en-ZA" sz="3200" dirty="0">
                <a:solidFill>
                  <a:schemeClr val="bg1"/>
                </a:solidFill>
              </a:rPr>
              <a:t>Other funding opportunities through collaboration</a:t>
            </a:r>
          </a:p>
          <a:p>
            <a:pPr lvl="1">
              <a:buFont typeface="Arial" pitchFamily="34" charset="0"/>
              <a:buChar char="•"/>
            </a:pPr>
            <a:r>
              <a:rPr lang="en-ZA" sz="3200" dirty="0" smtClean="0">
                <a:solidFill>
                  <a:schemeClr val="bg1"/>
                </a:solidFill>
              </a:rPr>
              <a:t>Communication</a:t>
            </a:r>
            <a:r>
              <a:rPr lang="en-ZA" sz="3200" dirty="0">
                <a:solidFill>
                  <a:schemeClr val="bg1"/>
                </a:solidFill>
              </a:rPr>
              <a:t>: research office, using </a:t>
            </a:r>
            <a:r>
              <a:rPr lang="en-ZA" sz="3200" dirty="0" smtClean="0">
                <a:solidFill>
                  <a:schemeClr val="bg1"/>
                </a:solidFill>
              </a:rPr>
              <a:t>external contacts and resources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114057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7180729" cy="1183342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  <a:latin typeface="Arial" charset="0"/>
              </a:rPr>
              <a:t>IP management</a:t>
            </a:r>
            <a:endParaRPr lang="en-US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199" y="1586753"/>
            <a:ext cx="5674659" cy="3642251"/>
          </a:xfrm>
        </p:spPr>
        <p:txBody>
          <a:bodyPr/>
          <a:lstStyle/>
          <a:p>
            <a:pPr marL="457200" lvl="0" indent="-457200">
              <a:buClr>
                <a:srgbClr val="93A299"/>
              </a:buClr>
              <a:buFont typeface="Arial" pitchFamily="34" charset="0"/>
              <a:buChar char="•"/>
            </a:pPr>
            <a:r>
              <a:rPr lang="en-ZA" dirty="0">
                <a:solidFill>
                  <a:srgbClr val="FFFFFF"/>
                </a:solidFill>
              </a:rPr>
              <a:t>Liaise with BIRAP (Bureau of Institutional Research &amp; Planning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 smtClean="0"/>
              <a:t>Intellectual Property </a:t>
            </a:r>
            <a:r>
              <a:rPr lang="en-ZA" dirty="0"/>
              <a:t>(IP) support (Patents and literature search</a:t>
            </a:r>
            <a:r>
              <a:rPr lang="en-ZA" dirty="0" smtClean="0"/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Prior Art Searches</a:t>
            </a:r>
          </a:p>
        </p:txBody>
      </p:sp>
    </p:spTree>
    <p:extLst>
      <p:ext uri="{BB962C8B-B14F-4D97-AF65-F5344CB8AC3E}">
        <p14:creationId xmlns:p14="http://schemas.microsoft.com/office/powerpoint/2010/main" val="99866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4094"/>
            <a:ext cx="5205596" cy="1506071"/>
          </a:xfrm>
        </p:spPr>
        <p:txBody>
          <a:bodyPr/>
          <a:lstStyle/>
          <a:p>
            <a:r>
              <a:rPr lang="en-ZA" dirty="0" smtClean="0"/>
              <a:t>Dissemination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366682"/>
            <a:ext cx="5205596" cy="2862322"/>
          </a:xfrm>
        </p:spPr>
        <p:txBody>
          <a:bodyPr/>
          <a:lstStyle/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8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Digital Repository (Mandate)</a:t>
            </a:r>
          </a:p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8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Electronic Dissertations &amp; Theses</a:t>
            </a:r>
          </a:p>
          <a:p>
            <a:pPr marL="742950" lvl="1" indent="-285750" defTabSz="457200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ZA" sz="2800" dirty="0">
                <a:solidFill>
                  <a:prstClr val="white"/>
                </a:solidFill>
                <a:latin typeface="Calibri"/>
                <a:ea typeface="Geneva" pitchFamily="-65" charset="-128"/>
              </a:rPr>
              <a:t>Data </a:t>
            </a:r>
            <a:r>
              <a:rPr lang="en-ZA" sz="2800" dirty="0" err="1" smtClean="0">
                <a:solidFill>
                  <a:prstClr val="white"/>
                </a:solidFill>
                <a:latin typeface="Calibri"/>
                <a:ea typeface="Geneva" pitchFamily="-65" charset="-128"/>
              </a:rPr>
              <a:t>Curation</a:t>
            </a:r>
            <a:r>
              <a:rPr lang="en-ZA" sz="2800" dirty="0" smtClean="0">
                <a:solidFill>
                  <a:prstClr val="white"/>
                </a:solidFill>
                <a:latin typeface="Calibri"/>
                <a:ea typeface="Geneva" pitchFamily="-65" charset="-128"/>
              </a:rPr>
              <a:t> process</a:t>
            </a:r>
            <a:endParaRPr lang="en-ZA" sz="2800" dirty="0">
              <a:solidFill>
                <a:prstClr val="white"/>
              </a:solidFill>
              <a:latin typeface="Calibri"/>
              <a:ea typeface="Geneva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643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2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259" y="484094"/>
            <a:ext cx="5943599" cy="1586753"/>
          </a:xfrm>
        </p:spPr>
        <p:txBody>
          <a:bodyPr>
            <a:normAutofit/>
          </a:bodyPr>
          <a:lstStyle/>
          <a:p>
            <a:r>
              <a:rPr lang="en-ZA" b="1" dirty="0"/>
              <a:t>University of Pretoria’s </a:t>
            </a:r>
            <a:br>
              <a:rPr lang="en-ZA" b="1" dirty="0"/>
            </a:br>
            <a:r>
              <a:rPr lang="en-ZA" b="1" dirty="0"/>
              <a:t>Vision for 2025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2285999"/>
            <a:ext cx="6131858" cy="3792071"/>
          </a:xfrm>
        </p:spPr>
        <p:txBody>
          <a:bodyPr>
            <a:normAutofit/>
          </a:bodyPr>
          <a:lstStyle/>
          <a:p>
            <a:r>
              <a:rPr lang="en-ZA" dirty="0"/>
              <a:t>The University of Pretoria wants to be Africa’s leading research-intensive university, recognised internationally for its quality, relevance and impact, and also for developing people, creating knowledge and making a difference locally and globally.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13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248"/>
            <a:ext cx="5205596" cy="887506"/>
          </a:xfrm>
        </p:spPr>
        <p:txBody>
          <a:bodyPr/>
          <a:lstStyle/>
          <a:p>
            <a:r>
              <a:rPr lang="en-ZA" b="1" dirty="0" smtClean="0"/>
              <a:t> “Core</a:t>
            </a:r>
            <a:r>
              <a:rPr lang="en-ZA" b="1" dirty="0"/>
              <a:t>” </a:t>
            </a:r>
            <a:r>
              <a:rPr lang="en-ZA" b="1" dirty="0" smtClean="0"/>
              <a:t>functions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86754"/>
            <a:ext cx="5205596" cy="364225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Research – main contributor to knowledge economy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Postgraduate Education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Developing of Academic Staff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Teaching and Learning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Community Engagement</a:t>
            </a:r>
          </a:p>
        </p:txBody>
      </p:sp>
    </p:spTree>
    <p:extLst>
      <p:ext uri="{BB962C8B-B14F-4D97-AF65-F5344CB8AC3E}">
        <p14:creationId xmlns:p14="http://schemas.microsoft.com/office/powerpoint/2010/main" val="289244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9625"/>
            <a:ext cx="5205596" cy="564776"/>
          </a:xfrm>
        </p:spPr>
        <p:txBody>
          <a:bodyPr>
            <a:normAutofit fontScale="90000"/>
          </a:bodyPr>
          <a:lstStyle/>
          <a:p>
            <a:r>
              <a:rPr lang="en-ZA" b="1" dirty="0"/>
              <a:t>Strategic goals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199" y="914401"/>
            <a:ext cx="5647765" cy="4775199"/>
          </a:xfrm>
        </p:spPr>
        <p:txBody>
          <a:bodyPr>
            <a:normAutofit lnSpcReduction="10000"/>
          </a:bodyPr>
          <a:lstStyle/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To be a leading research institution in Africa</a:t>
            </a: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To strengthen the university’s  international profile</a:t>
            </a: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 smtClean="0">
                <a:ea typeface="Geneva" pitchFamily="-65" charset="-128"/>
                <a:cs typeface="Geneva" pitchFamily="-65" charset="-128"/>
              </a:rPr>
              <a:t>To </a:t>
            </a:r>
            <a:r>
              <a:rPr lang="en-ZA" dirty="0">
                <a:ea typeface="Geneva" pitchFamily="-65" charset="-128"/>
                <a:cs typeface="Geneva" pitchFamily="-65" charset="-128"/>
              </a:rPr>
              <a:t>pursue excellence in teaching and learning</a:t>
            </a: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To increase throughput and </a:t>
            </a:r>
            <a:r>
              <a:rPr lang="en-ZA" dirty="0" smtClean="0">
                <a:ea typeface="Geneva" pitchFamily="-65" charset="-128"/>
                <a:cs typeface="Geneva" pitchFamily="-65" charset="-128"/>
              </a:rPr>
              <a:t>diversity</a:t>
            </a: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To strengthen the university’s impact on SA economic and social development</a:t>
            </a: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endParaRPr lang="en-ZA" dirty="0" smtClean="0">
              <a:ea typeface="Geneva" pitchFamily="-65" charset="-128"/>
              <a:cs typeface="Geneva" pitchFamily="-65" charset="-128"/>
            </a:endParaRPr>
          </a:p>
          <a:p>
            <a:pPr marL="457200" lvl="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endParaRPr lang="en-ZA" dirty="0">
              <a:ea typeface="Geneva" pitchFamily="-65" charset="-128"/>
              <a:cs typeface="Geneva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036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5205596" cy="584200"/>
          </a:xfrm>
        </p:spPr>
        <p:txBody>
          <a:bodyPr>
            <a:normAutofit fontScale="90000"/>
          </a:bodyPr>
          <a:lstStyle/>
          <a:p>
            <a:pPr algn="ctr"/>
            <a:r>
              <a:rPr lang="en-ZA" dirty="0" smtClean="0"/>
              <a:t>Priorities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041400"/>
            <a:ext cx="5205596" cy="49022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ZA" sz="2400" dirty="0"/>
              <a:t>Attaining significantly higher levels of high impact research</a:t>
            </a:r>
          </a:p>
          <a:p>
            <a:pPr marL="457200" indent="-457200">
              <a:buFont typeface="Arial" pitchFamily="34" charset="0"/>
              <a:buChar char="•"/>
            </a:pPr>
            <a:endParaRPr lang="en-ZA" sz="240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en-ZA" sz="2400" dirty="0"/>
              <a:t>An internationalisation strategy anchored in the University’s African location</a:t>
            </a:r>
          </a:p>
          <a:p>
            <a:pPr marL="457200" indent="-457200">
              <a:buFont typeface="Arial" pitchFamily="34" charset="0"/>
              <a:buChar char="•"/>
            </a:pPr>
            <a:endParaRPr lang="en-ZA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ZA" sz="2400" dirty="0" smtClean="0"/>
              <a:t>Improving throughput of students at all levels</a:t>
            </a:r>
          </a:p>
          <a:p>
            <a:pPr marL="457200" indent="-457200">
              <a:buFont typeface="Arial" pitchFamily="34" charset="0"/>
              <a:buChar char="•"/>
            </a:pPr>
            <a:endParaRPr lang="en-ZA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ZA" sz="2400" dirty="0" smtClean="0"/>
              <a:t>hybrid </a:t>
            </a:r>
            <a:r>
              <a:rPr lang="en-ZA" sz="2400" dirty="0"/>
              <a:t>model </a:t>
            </a:r>
            <a:r>
              <a:rPr lang="en-ZA" sz="2400" dirty="0" smtClean="0"/>
              <a:t>using online </a:t>
            </a:r>
            <a:r>
              <a:rPr lang="en-ZA" sz="2400" dirty="0"/>
              <a:t>and blended learning methodologies</a:t>
            </a:r>
            <a:r>
              <a:rPr lang="en-ZA" sz="2400" dirty="0" smtClean="0"/>
              <a:t>;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ZA" sz="2400" dirty="0" smtClean="0"/>
          </a:p>
          <a:p>
            <a:pPr marL="457200" lvl="0" indent="-457200">
              <a:buFont typeface="Arial" pitchFamily="34" charset="0"/>
              <a:buChar char="•"/>
            </a:pPr>
            <a:endParaRPr lang="en-ZA" sz="2400" dirty="0" smtClean="0"/>
          </a:p>
          <a:p>
            <a:pPr marL="457200" lvl="0" indent="-457200">
              <a:buFont typeface="Arial" pitchFamily="34" charset="0"/>
              <a:buChar char="•"/>
            </a:pPr>
            <a:endParaRPr lang="en-ZA" dirty="0" smtClean="0"/>
          </a:p>
          <a:p>
            <a:pPr marL="457200" lvl="0" indent="-457200">
              <a:buFont typeface="Arial" pitchFamily="34" charset="0"/>
              <a:buChar char="•"/>
            </a:pPr>
            <a:endParaRPr lang="en-ZA" dirty="0"/>
          </a:p>
          <a:p>
            <a:pPr marL="457200" indent="-457200">
              <a:buFont typeface="Arial" pitchFamily="34" charset="0"/>
              <a:buChar char="•"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107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84095"/>
            <a:ext cx="7100047" cy="887506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Information Specialists as Partners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043953"/>
            <a:ext cx="5205596" cy="3185051"/>
          </a:xfrm>
        </p:spPr>
        <p:txBody>
          <a:bodyPr/>
          <a:lstStyle/>
          <a:p>
            <a:pPr algn="ctr"/>
            <a:r>
              <a:rPr lang="en-ZA" sz="3200" dirty="0" smtClean="0"/>
              <a:t>‘Moving from research supporters to research partners’</a:t>
            </a:r>
          </a:p>
          <a:p>
            <a:endParaRPr lang="en-ZA" dirty="0"/>
          </a:p>
          <a:p>
            <a:r>
              <a:rPr lang="en-ZA" dirty="0" smtClean="0"/>
              <a:t>(Monroe-</a:t>
            </a:r>
            <a:r>
              <a:rPr lang="en-ZA" dirty="0" err="1" smtClean="0"/>
              <a:t>Gulick</a:t>
            </a:r>
            <a:r>
              <a:rPr lang="en-ZA" dirty="0" smtClean="0"/>
              <a:t>, A, O’Brien MS &amp; White, G. 2013)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6694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88260"/>
            <a:ext cx="7153835" cy="675340"/>
          </a:xfrm>
        </p:spPr>
        <p:txBody>
          <a:bodyPr>
            <a:normAutofit fontScale="90000"/>
          </a:bodyPr>
          <a:lstStyle/>
          <a:p>
            <a:r>
              <a:rPr lang="en-ZA" b="1" dirty="0"/>
              <a:t>Embedded Librarianship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863600"/>
            <a:ext cx="5567082" cy="5187576"/>
          </a:xfrm>
        </p:spPr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Interaction is key to embedded </a:t>
            </a:r>
            <a:r>
              <a:rPr lang="en-ZA" dirty="0" smtClean="0">
                <a:ea typeface="Geneva" pitchFamily="-65" charset="-128"/>
                <a:cs typeface="Geneva" pitchFamily="-65" charset="-128"/>
              </a:rPr>
              <a:t>librarianship</a:t>
            </a:r>
          </a:p>
          <a:p>
            <a:pPr marL="457200" indent="-4572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EI -Teaching </a:t>
            </a:r>
            <a:r>
              <a:rPr lang="en-ZA" dirty="0" smtClean="0">
                <a:ea typeface="Geneva" pitchFamily="-65" charset="-128"/>
                <a:cs typeface="Geneva" pitchFamily="-65" charset="-128"/>
              </a:rPr>
              <a:t>models for UGs</a:t>
            </a:r>
            <a:endParaRPr lang="en-ZA" dirty="0">
              <a:ea typeface="Geneva" pitchFamily="-65" charset="-128"/>
              <a:cs typeface="Geneva" pitchFamily="-65" charset="-128"/>
            </a:endParaRP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 smtClean="0">
                <a:ea typeface="Geneva" pitchFamily="-65" charset="-128"/>
                <a:cs typeface="Geneva" pitchFamily="-65" charset="-128"/>
              </a:rPr>
              <a:t>Researchers – IRTs/FRTs</a:t>
            </a:r>
            <a:endParaRPr lang="en-ZA" dirty="0">
              <a:ea typeface="Geneva" pitchFamily="-65" charset="-128"/>
              <a:cs typeface="Geneva" pitchFamily="-65" charset="-128"/>
            </a:endParaRP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 err="1">
                <a:ea typeface="Geneva" pitchFamily="-65" charset="-128"/>
                <a:cs typeface="Geneva" pitchFamily="-65" charset="-128"/>
              </a:rPr>
              <a:t>Bibliometric</a:t>
            </a:r>
            <a:r>
              <a:rPr lang="en-ZA" dirty="0">
                <a:ea typeface="Geneva" pitchFamily="-65" charset="-128"/>
                <a:cs typeface="Geneva" pitchFamily="-65" charset="-128"/>
              </a:rPr>
              <a:t> &amp; Benchmarking tools - Incites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>
                <a:ea typeface="Geneva" pitchFamily="-65" charset="-128"/>
                <a:cs typeface="Geneva" pitchFamily="-65" charset="-128"/>
              </a:rPr>
              <a:t>Publishing Services – Open Access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 smtClean="0">
                <a:ea typeface="Geneva" pitchFamily="-65" charset="-128"/>
                <a:cs typeface="Geneva" pitchFamily="-65" charset="-128"/>
              </a:rPr>
              <a:t>Research </a:t>
            </a:r>
            <a:r>
              <a:rPr lang="en-ZA" dirty="0">
                <a:ea typeface="Geneva" pitchFamily="-65" charset="-128"/>
                <a:cs typeface="Geneva" pitchFamily="-65" charset="-128"/>
              </a:rPr>
              <a:t>data </a:t>
            </a:r>
            <a:r>
              <a:rPr lang="en-ZA" dirty="0" smtClean="0">
                <a:ea typeface="Geneva" pitchFamily="-65" charset="-128"/>
                <a:cs typeface="Geneva" pitchFamily="-65" charset="-128"/>
              </a:rPr>
              <a:t>management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ZA" dirty="0" smtClean="0">
                <a:ea typeface="Geneva" pitchFamily="-65" charset="-128"/>
                <a:cs typeface="Geneva" pitchFamily="-65" charset="-128"/>
              </a:rPr>
              <a:t>Promoting university brand</a:t>
            </a:r>
          </a:p>
          <a:p>
            <a:pPr marL="342900" lvl="0" indent="-34290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endParaRPr lang="en-ZA" dirty="0">
              <a:ea typeface="Geneva" pitchFamily="-65" charset="-128"/>
              <a:cs typeface="Geneva" pitchFamily="-65" charset="-128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2155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7500"/>
            <a:ext cx="5205596" cy="635000"/>
          </a:xfrm>
        </p:spPr>
        <p:txBody>
          <a:bodyPr>
            <a:normAutofit fontScale="90000"/>
          </a:bodyPr>
          <a:lstStyle/>
          <a:p>
            <a:pPr algn="ctr"/>
            <a:r>
              <a:rPr lang="en-ZA" dirty="0" smtClean="0"/>
              <a:t>Undergraduates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952500"/>
            <a:ext cx="5205596" cy="4276504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ZA" dirty="0"/>
              <a:t>Improving </a:t>
            </a:r>
            <a:r>
              <a:rPr lang="en-ZA" dirty="0" smtClean="0"/>
              <a:t>throughput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 smtClean="0"/>
              <a:t>Increase usage of resources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 smtClean="0"/>
              <a:t>Create awareness of openly available resources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 smtClean="0"/>
              <a:t>Create subject guides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ZA" dirty="0" smtClean="0"/>
              <a:t>Core database training</a:t>
            </a:r>
          </a:p>
          <a:p>
            <a:pPr marL="457200" indent="-457200">
              <a:buFont typeface="Arial" pitchFamily="34" charset="0"/>
              <a:buChar char="•"/>
            </a:pPr>
            <a:endParaRPr lang="en-ZA" dirty="0" smtClean="0"/>
          </a:p>
          <a:p>
            <a:pPr marL="457200" indent="-457200">
              <a:buFont typeface="Arial" pitchFamily="34" charset="0"/>
              <a:buChar char="•"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668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755</Words>
  <Application>Microsoft Office PowerPoint</Application>
  <PresentationFormat>On-screen Show (4:3)</PresentationFormat>
  <Paragraphs>144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1_Office Theme</vt:lpstr>
      <vt:lpstr>Clarity</vt:lpstr>
      <vt:lpstr>                                       The role and contributions of the Information Specialist to the core business/functions of  the  University of Pretoria  Suzy Nyakale: Faculty Library Manager  Faculty of Engineering, Built Environment &amp; Information Technology University of Pretoria Department of Library Services</vt:lpstr>
      <vt:lpstr>Contents</vt:lpstr>
      <vt:lpstr>University of Pretoria’s  Vision for 2025</vt:lpstr>
      <vt:lpstr> “Core” functions</vt:lpstr>
      <vt:lpstr>Strategic goals</vt:lpstr>
      <vt:lpstr>Priorities</vt:lpstr>
      <vt:lpstr>Information Specialists as Partners</vt:lpstr>
      <vt:lpstr>Embedded Librarianship</vt:lpstr>
      <vt:lpstr>Undergraduates</vt:lpstr>
      <vt:lpstr>Researchers</vt:lpstr>
      <vt:lpstr>Bibliometric &amp; Benchmarking</vt:lpstr>
      <vt:lpstr>The Leiden Ranking</vt:lpstr>
      <vt:lpstr>Publishing </vt:lpstr>
      <vt:lpstr>University brand</vt:lpstr>
      <vt:lpstr>Education and Innovation </vt:lpstr>
      <vt:lpstr>Research Commons</vt:lpstr>
      <vt:lpstr>Research data</vt:lpstr>
      <vt:lpstr>Research data  management</vt:lpstr>
      <vt:lpstr>Identification of research area</vt:lpstr>
      <vt:lpstr>Literature review  </vt:lpstr>
      <vt:lpstr>Writing proposals, reports </vt:lpstr>
      <vt:lpstr>Identification of funding sources</vt:lpstr>
      <vt:lpstr>IP management</vt:lpstr>
      <vt:lpstr>Dissemination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</dc:creator>
  <cp:lastModifiedBy>Suzy Nyakale</cp:lastModifiedBy>
  <cp:revision>94</cp:revision>
  <dcterms:created xsi:type="dcterms:W3CDTF">2014-04-24T12:24:18Z</dcterms:created>
  <dcterms:modified xsi:type="dcterms:W3CDTF">2017-01-17T13:23:27Z</dcterms:modified>
</cp:coreProperties>
</file>