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36018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22" d="100"/>
          <a:sy n="22" d="100"/>
        </p:scale>
        <p:origin x="39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894744"/>
            <a:ext cx="10363200" cy="12539874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918204"/>
            <a:ext cx="9144000" cy="8696200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58648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2231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1917667"/>
            <a:ext cx="2628900" cy="3052425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917667"/>
            <a:ext cx="7734300" cy="3052425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090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8791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8979694"/>
            <a:ext cx="10515600" cy="1498281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24104250"/>
            <a:ext cx="10515600" cy="7879107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1198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588335"/>
            <a:ext cx="5181600" cy="22853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9588335"/>
            <a:ext cx="5181600" cy="22853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4834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917675"/>
            <a:ext cx="10515600" cy="6961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8829608"/>
            <a:ext cx="5157787" cy="4327255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3156863"/>
            <a:ext cx="5157787" cy="19351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8829608"/>
            <a:ext cx="5183188" cy="4327255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3156863"/>
            <a:ext cx="5183188" cy="19351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30697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7998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1598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401252"/>
            <a:ext cx="3932237" cy="8404384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5186046"/>
            <a:ext cx="6172200" cy="25596685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0805636"/>
            <a:ext cx="3932237" cy="20018778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82698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401252"/>
            <a:ext cx="3932237" cy="8404384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5186046"/>
            <a:ext cx="6172200" cy="25596685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0805636"/>
            <a:ext cx="3932237" cy="20018778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8595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917675"/>
            <a:ext cx="10515600" cy="6961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9588335"/>
            <a:ext cx="10515600" cy="228535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33384088"/>
            <a:ext cx="2743200" cy="1917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10B15-9D7B-4179-96A3-EDD812D2929E}" type="datetimeFigureOut">
              <a:rPr lang="en-ZA" smtClean="0"/>
              <a:t>2023/10/10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33384088"/>
            <a:ext cx="4114800" cy="1917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33384088"/>
            <a:ext cx="2743200" cy="1917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EA56B-AEC5-4DB2-AB3A-C3BC64D22D8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1302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299E857-9D05-4F0A-BD92-CC4D6BA37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784919"/>
              </p:ext>
            </p:extLst>
          </p:nvPr>
        </p:nvGraphicFramePr>
        <p:xfrm>
          <a:off x="32657" y="32657"/>
          <a:ext cx="12191994" cy="3474577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1396373744"/>
                    </a:ext>
                  </a:extLst>
                </a:gridCol>
                <a:gridCol w="2262739">
                  <a:extLst>
                    <a:ext uri="{9D8B030D-6E8A-4147-A177-3AD203B41FA5}">
                      <a16:colId xmlns:a16="http://schemas.microsoft.com/office/drawing/2014/main" val="4211627010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3587398597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552807401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2016985381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100083171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4014023768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3577335709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1134320520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3829348325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2051540572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109221970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792440198"/>
                    </a:ext>
                  </a:extLst>
                </a:gridCol>
                <a:gridCol w="714549">
                  <a:extLst>
                    <a:ext uri="{9D8B030D-6E8A-4147-A177-3AD203B41FA5}">
                      <a16:colId xmlns:a16="http://schemas.microsoft.com/office/drawing/2014/main" val="3977009920"/>
                    </a:ext>
                  </a:extLst>
                </a:gridCol>
              </a:tblGrid>
              <a:tr h="237199"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Isolate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562" marR="138562" marT="69281" marB="69281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562" marR="138562" marT="69281" marB="69281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938210034"/>
                  </a:ext>
                </a:extLst>
              </a:tr>
              <a:tr h="237199"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2AA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2AC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2BB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7AB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7AC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14AB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20BH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20BK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20CC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20DD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Overall</a:t>
                      </a: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559409981"/>
                  </a:ext>
                </a:extLst>
              </a:tr>
              <a:tr h="23719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Assimilation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562" marR="138562" marT="69281" marB="6928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Potassium nitrate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03015357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L-tryptophan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842574037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D-glucose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05241124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L-arginine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19899226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Urea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237588641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Esculin ferric citrate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1582620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Gelatin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98769383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Nitrophenyl-</a:t>
                      </a:r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galactopyranoside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801913267"/>
                  </a:ext>
                </a:extLst>
              </a:tr>
              <a:tr h="237199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Fermentation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562" marR="138562" marT="69281" marB="6928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D-glucose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01541379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L-arabinose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386628026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D-mannose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52749395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D-mannitol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05595158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N-acetyl-glucosamine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36053000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D-maltose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67513853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Potassium gluconate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943239867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Capric acid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54313841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Adipic acid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12757042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Malic acid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94693445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Trisodium citrate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50183579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Phenylacetic acid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893464721"/>
                  </a:ext>
                </a:extLst>
              </a:tr>
              <a:tr h="23719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Antibiotic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562" marR="138562" marT="69281" marB="6928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Tetracycline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27873867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Penicillin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9470439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Gentamycin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808143126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Streptomycin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72922236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Ampicillin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27893175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Kanamycin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92100812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Erythromycin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08826729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Chloramphenicol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829856015"/>
                  </a:ext>
                </a:extLst>
              </a:tr>
              <a:tr h="23719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562" marR="138562" marT="69281" marB="6928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74483040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78585201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90739837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140153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002200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04569987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3931614"/>
                  </a:ext>
                </a:extLst>
              </a:tr>
              <a:tr h="23719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562" marR="138562" marT="69281" marB="6928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03827734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0873684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0486970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161265591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lnB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63033688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1136938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82341877"/>
                  </a:ext>
                </a:extLst>
              </a:tr>
              <a:tr h="23719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Salt concentration (w/v)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562" marR="138562" marT="69281" marB="6928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32289597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0,10%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45258270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0,50%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74548973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1%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30011164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1,50%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14410692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83113692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2,50%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154926152"/>
                  </a:ext>
                </a:extLst>
              </a:tr>
              <a:tr h="237199">
                <a:tc rowSpan="95">
                  <a:txBody>
                    <a:bodyPr/>
                    <a:lstStyle/>
                    <a:p>
                      <a:pPr algn="ctr" fontAlgn="ctr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Carbon source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562" marR="138562" marT="69281" marB="6928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Cylodextrin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139971216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Dextrin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08258805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Glycogen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700543667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Tween 40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92239979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Tween 80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62544793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N-Acetyl-D-galactosamine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70462880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N-Acetyl-D-glucosamine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21011589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Adonitol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98220124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L-Arabinose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69356036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</a:t>
                      </a:r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Arabitol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70015592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D-Cellobiose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5295851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-Erythritol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71345459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D-Fructose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567890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L-Fucose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24392732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D-Galactose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211053277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Gentiobiose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36849525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D-Glucose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842198636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m-Inositol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75649480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D-Lactose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18854014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Lactulose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3655027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Maltose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05884205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D-Mannitol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299256336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D-Mannose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40584647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D-Melibiose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75974896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β-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Methyl-D-Glucoside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18472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</a:t>
                      </a:r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Psicose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72963547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D-Raffinose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343583807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L-Rhamnose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38778945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D-Sorbitol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50963734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Sucrose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4065319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D-Trehalose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3236809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Turanose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07102992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Xylitol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76143413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Methyl Pyruvate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22007003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Mono-Methyl-Succinate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68389308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Acetic Acid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62823989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Cis-Aconitic-Acid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41536049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Citric Acid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47773276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Formic Acid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43219681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D-Galactonic Acid Lactone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85805990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D-Galacturonic Acid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88923651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D-Gluconic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34967237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</a:t>
                      </a:r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Glucosaminic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6303376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D-Glucuronic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697196591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Hydroxy Butyric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89385830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β-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Hydroxy Butyric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28813709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γ-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Hydroxy Butyric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08288125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p-Hydroxy Phenylacetic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04433433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Itaconic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51610519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Keto Butyric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031402916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Keto Glutaric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48875816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Keto Valeric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12357084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D,L-Lactic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64897498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Malonic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27995808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Propionic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374137877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Quinic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94831043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</a:t>
                      </a:r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Saccharic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905868501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Sebacic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48936052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Succinic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928083751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Bromo Succinic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53590287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Succinamic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32633149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Glucuronamide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88526766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L-Alaninamide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444994946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D-Alanine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62769527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L-Alanine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3298610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L-Alanyl-glycine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7451366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L-Asparagine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19217629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L-Aspartic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77890576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L-Glutamic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73252616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Glycyl-L-Aspartic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76839238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Glycyl-L-Glutamic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976627916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L-Histidine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278764577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Hydroxy-L-Proline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99269065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L-Leucine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28227577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L-Ornithine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307369973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L-Phenylalanine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960510501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L-Proline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228478616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L-Pyroglutamic Acid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45877654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D-Serine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665941004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L-Serine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801501401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L-Threonine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389535999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D,L-Carnitine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51158590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γ-</a:t>
                      </a:r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Amino Butyric Acid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574388930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Urocanic Acid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11984169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Inosine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87700698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Uridine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093921901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Thymidine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91235809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Phenyethylamine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773880571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Putrescine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520067806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2-Aminoethanol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299402468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2,3-Butanediol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19751915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Glycerol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475210672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D,L-</a:t>
                      </a:r>
                      <a:r>
                        <a:rPr lang="el-GR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α-</a:t>
                      </a:r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Glycerol Phosphate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2811894509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Glucose-1-Phosphate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1861" marR="11861" marT="11861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4208635975"/>
                  </a:ext>
                </a:extLst>
              </a:tr>
              <a:tr h="237199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Glucose-6-Phosphate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L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11861" marR="11861" marT="1186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ZA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861" marR="11861" marT="11861" marB="0" anchor="b"/>
                </a:tc>
                <a:extLst>
                  <a:ext uri="{0D108BD9-81ED-4DB2-BD59-A6C34878D82A}">
                    <a16:rowId xmlns:a16="http://schemas.microsoft.com/office/drawing/2014/main" val="115342951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C941B97-933B-44AE-AE3C-B23C773DDC0F}"/>
              </a:ext>
            </a:extLst>
          </p:cNvPr>
          <p:cNvSpPr txBox="1"/>
          <p:nvPr/>
        </p:nvSpPr>
        <p:spPr>
          <a:xfrm>
            <a:off x="0" y="3489960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of phenotypic tests. + indicates positive, - + indicates weak, - indicates negative, </a:t>
            </a:r>
            <a:r>
              <a:rPr lang="en-Z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indicates no data</a:t>
            </a:r>
          </a:p>
        </p:txBody>
      </p:sp>
    </p:spTree>
    <p:extLst>
      <p:ext uri="{BB962C8B-B14F-4D97-AF65-F5344CB8AC3E}">
        <p14:creationId xmlns:p14="http://schemas.microsoft.com/office/powerpoint/2010/main" val="141102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2962</TotalTime>
  <Words>1880</Words>
  <Application>Microsoft Office PowerPoint</Application>
  <PresentationFormat>Custom</PresentationFormat>
  <Paragraphs>1748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Ricu</dc:creator>
  <cp:lastModifiedBy>Mrs. HJ Lotter</cp:lastModifiedBy>
  <cp:revision>8</cp:revision>
  <dcterms:created xsi:type="dcterms:W3CDTF">2019-12-04T18:17:49Z</dcterms:created>
  <dcterms:modified xsi:type="dcterms:W3CDTF">2023-10-10T05:49:32Z</dcterms:modified>
</cp:coreProperties>
</file>