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>
      <p:cViewPr varScale="1">
        <p:scale>
          <a:sx n="72" d="100"/>
          <a:sy n="72" d="100"/>
        </p:scale>
        <p:origin x="16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4496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770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116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171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210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5547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9934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64532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0721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3459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15744-DA72-44E0-B84A-509E27D0E854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CC6C1-9852-4579-98A6-9843B40BA17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0520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491331D-EC2B-45D5-A9BA-B74CEA1AD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2" y="188640"/>
            <a:ext cx="9144000" cy="47944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D2E68C-E2C9-4D9B-89A9-A87AF1AB0D8D}"/>
              </a:ext>
            </a:extLst>
          </p:cNvPr>
          <p:cNvSpPr txBox="1"/>
          <p:nvPr/>
        </p:nvSpPr>
        <p:spPr>
          <a:xfrm>
            <a:off x="323528" y="4638035"/>
            <a:ext cx="8568952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zh-HK" sz="1200" b="1" dirty="0">
                <a:solidFill>
                  <a:prstClr val="black"/>
                </a:solidFill>
                <a:cs typeface="Times New Roman" panose="02020603050405020304" pitchFamily="18" charset="0"/>
              </a:rPr>
              <a:t>Supplementary Figure 4</a:t>
            </a:r>
            <a:r>
              <a:rPr lang="en-US" altLang="zh-HK" sz="1200" dirty="0">
                <a:solidFill>
                  <a:prstClr val="black"/>
                </a:solidFill>
                <a:cs typeface="Times New Roman" panose="02020603050405020304" pitchFamily="18" charset="0"/>
              </a:rPr>
              <a:t>. Current IEI diagnostic algorithm showing the utilization of t</a:t>
            </a:r>
            <a:r>
              <a:rPr lang="en-US" altLang="zh-TW" sz="1200" dirty="0">
                <a:solidFill>
                  <a:prstClr val="black"/>
                </a:solidFill>
                <a:cs typeface="Times New Roman" panose="02020603050405020304" pitchFamily="18" charset="0"/>
              </a:rPr>
              <a:t>argeted gene Sanger sequencing (Sanger) and whole Exome Sequencing (Exome) </a:t>
            </a:r>
            <a:r>
              <a:rPr lang="en-US" altLang="zh-HK" sz="1200" dirty="0">
                <a:solidFill>
                  <a:prstClr val="black"/>
                </a:solidFill>
                <a:cs typeface="Times New Roman" panose="02020603050405020304" pitchFamily="18" charset="0"/>
              </a:rPr>
              <a:t>in our </a:t>
            </a:r>
            <a:r>
              <a:rPr lang="en-US" altLang="zh-HK" sz="1200" dirty="0" err="1">
                <a:solidFill>
                  <a:prstClr val="black"/>
                </a:solidFill>
                <a:cs typeface="Times New Roman" panose="02020603050405020304" pitchFamily="18" charset="0"/>
              </a:rPr>
              <a:t>centre</a:t>
            </a:r>
            <a:r>
              <a:rPr lang="en-US" altLang="zh-HK" sz="1200" dirty="0">
                <a:solidFill>
                  <a:prstClr val="black"/>
                </a:solidFill>
                <a:cs typeface="Times New Roman" panose="02020603050405020304" pitchFamily="18" charset="0"/>
              </a:rPr>
              <a:t>. Bioinformatic analysis is performed for the identification of pathogenic variants. 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Initially, we used </a:t>
            </a:r>
            <a:r>
              <a:rPr kumimoji="0" lang="en-US" altLang="zh-HK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IDbases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(Immunodeficiency mutation databases) and HGMD (The Human Gene Mutation Database) for known mutations validation, and our self-established Chinese control allele frequency data for polymorphism exclusion. Later on, we analyzed using additional software and database such as SIFT (Sorting Intolerant from Tolerant), PolyPhen-2 (Polymorphism Phenotyping v2), ASSEDA (Automated Splice Site and Exon Definition Server), HSF 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Human Splicing Finder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</a:t>
            </a:r>
            <a:r>
              <a:rPr kumimoji="0" lang="en-US" altLang="zh-HK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dbSNP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(Single Nucleotide Polymorphism Database)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and </a:t>
            </a:r>
            <a:r>
              <a:rPr kumimoji="0" lang="en-US" altLang="zh-HK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Ensembl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HK" sz="1200" dirty="0">
                <a:solidFill>
                  <a:prstClr val="black"/>
                </a:solidFill>
                <a:ea typeface="新細明體" panose="02020500000000000000" pitchFamily="18" charset="-120"/>
                <a:cs typeface="Times New Roman" panose="02020603050405020304" pitchFamily="18" charset="0"/>
              </a:rPr>
              <a:t>v</a:t>
            </a:r>
            <a:r>
              <a:rPr kumimoji="0" lang="en-US" altLang="zh-HK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ariation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database, etc. Currently, </a:t>
            </a:r>
            <a:r>
              <a:rPr kumimoji="0" lang="en-US" altLang="zh-HK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Varsome</a:t>
            </a:r>
            <a:r>
              <a:rPr kumimoji="0" lang="en-US" altLang="zh-HK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 search engine (https://doi.org/10.1093/bioinformatics/bty897), covers most of the available online software and databases, serves our purpose. For those undiagnosed patients, further testing such as WGS (whole 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genome sequencing) and RNA-Seq (transcriptome sequencing) may be performed. Abbreviations: IEI, inborn errors of immunity; </a:t>
            </a:r>
            <a:r>
              <a:rPr kumimoji="0" lang="en-US" altLang="zh-TW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BTK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Bruton tyrosine kinase; </a:t>
            </a:r>
            <a:r>
              <a:rPr kumimoji="0" lang="en-US" altLang="zh-TW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WAS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WASP actin nucleation promoting factor; </a:t>
            </a:r>
            <a:r>
              <a:rPr kumimoji="0" lang="en-US" altLang="zh-TW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CYBB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cytochrome b-245 beta chain; </a:t>
            </a:r>
            <a:r>
              <a:rPr kumimoji="0" lang="en-US" altLang="zh-TW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IL2RG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interleukin 2 receptor subunit gamma; </a:t>
            </a:r>
            <a:r>
              <a:rPr kumimoji="0" lang="en-US" altLang="zh-TW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CD40LG</a:t>
            </a: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新細明體" panose="02020500000000000000" pitchFamily="18" charset="-120"/>
                <a:cs typeface="Times New Roman" panose="02020603050405020304" pitchFamily="18" charset="0"/>
              </a:rPr>
              <a:t>, CD40 ligand.</a:t>
            </a:r>
          </a:p>
          <a:p>
            <a:pPr lvl="0"/>
            <a:endParaRPr lang="en-US" altLang="zh-HK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498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232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pid_user</dc:creator>
  <cp:lastModifiedBy>kwchan</cp:lastModifiedBy>
  <cp:revision>18</cp:revision>
  <dcterms:created xsi:type="dcterms:W3CDTF">2016-09-02T08:35:19Z</dcterms:created>
  <dcterms:modified xsi:type="dcterms:W3CDTF">2022-06-21T04:16:48Z</dcterms:modified>
</cp:coreProperties>
</file>