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68" d="100"/>
          <a:sy n="68" d="100"/>
        </p:scale>
        <p:origin x="81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1BFA66-646C-0C70-0A52-6D13E93F5E6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CF9F12D-DEA5-B603-D6DA-E6D7F42E105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Z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818E3D-BAC4-DCF8-421C-BD1C113BAE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A4265A-05A9-4201-A792-CF9E21EE022C}" type="datetimeFigureOut">
              <a:rPr lang="en-ZA" smtClean="0"/>
              <a:t>2025/10/03</a:t>
            </a:fld>
            <a:endParaRPr lang="en-Z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5558868-8AB9-F13C-0604-BAEC285EA0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39C8AFF-7C12-4400-6586-1DE6116AC0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000651-CD0A-49AA-B7A1-307A3930B642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737972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29C858-39E5-CDD2-2A77-A1054FE634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8E9B05B-1C44-F548-693A-47671107E96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A31445C-F439-E189-F81F-EA6AF0565F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A4265A-05A9-4201-A792-CF9E21EE022C}" type="datetimeFigureOut">
              <a:rPr lang="en-ZA" smtClean="0"/>
              <a:t>2025/10/03</a:t>
            </a:fld>
            <a:endParaRPr lang="en-Z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CAC5382-2286-5031-6116-4376456385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3827025-3BC9-B268-AC94-B47739A67A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000651-CD0A-49AA-B7A1-307A3930B642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41399488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85FAB66-6B1D-45C7-B042-98D17D6E62E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670D07B-80B4-F42B-93B7-DB9654A5DD2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CDBF9A2-9C16-AC10-C002-5293E1604E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A4265A-05A9-4201-A792-CF9E21EE022C}" type="datetimeFigureOut">
              <a:rPr lang="en-ZA" smtClean="0"/>
              <a:t>2025/10/03</a:t>
            </a:fld>
            <a:endParaRPr lang="en-Z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288F66C-05FB-E5B7-9A76-B2A330D0A7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6A0734B-B86E-E7E3-DD27-48D1CE6081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000651-CD0A-49AA-B7A1-307A3930B642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40405041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85DF1A-A0EB-2EDE-FD0A-AF455B6309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36E3C54-4765-1016-E638-091304FA031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C04AE39-15AD-4120-D366-77CCF08FF8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A4265A-05A9-4201-A792-CF9E21EE022C}" type="datetimeFigureOut">
              <a:rPr lang="en-ZA" smtClean="0"/>
              <a:t>2025/10/03</a:t>
            </a:fld>
            <a:endParaRPr lang="en-Z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E0D5822-953D-D437-FFDD-4D2696B834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305FD43-88E6-8037-AC25-9D6D396609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000651-CD0A-49AA-B7A1-307A3930B642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1888264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37932B-1A10-F2BA-60FA-19078F2517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66137B6-D60E-7EC0-0962-41127A8E3D6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DABCEC0-7510-0F39-3854-265376E3B2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A4265A-05A9-4201-A792-CF9E21EE022C}" type="datetimeFigureOut">
              <a:rPr lang="en-ZA" smtClean="0"/>
              <a:t>2025/10/03</a:t>
            </a:fld>
            <a:endParaRPr lang="en-Z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F55186B-88F3-24EC-75EE-0FFC3D3D1F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915BE6A-BF8E-3D4E-4C3B-9CCCF0C74E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000651-CD0A-49AA-B7A1-307A3930B642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1962016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0A753D-E794-BC5A-7D65-F0A509AE40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52DC196-8991-354B-6298-10C6F1B7BE9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1865619-5194-CCA6-C96D-6949983272C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FB4E3B3-6830-2421-7490-1F16FE6817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A4265A-05A9-4201-A792-CF9E21EE022C}" type="datetimeFigureOut">
              <a:rPr lang="en-ZA" smtClean="0"/>
              <a:t>2025/10/03</a:t>
            </a:fld>
            <a:endParaRPr lang="en-Z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0AACDA6-55B8-C046-0E96-E9ADEAA803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B4560BC-E53D-51BC-1309-61D486CAC2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000651-CD0A-49AA-B7A1-307A3930B642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9987206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6C39B2-491E-8920-75DD-5FDB6557BF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EFCE62-F949-799A-3BF8-953D4BBB16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743ACE2-9CE8-BEC3-926A-324D0072E6D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1FBFA27-287C-9962-E696-AD990A4E58C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F9968E6-14C7-DFA4-C6B0-BBACE6BA9FA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4AC8AD0-EC70-8FCC-439B-785B10D3A8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A4265A-05A9-4201-A792-CF9E21EE022C}" type="datetimeFigureOut">
              <a:rPr lang="en-ZA" smtClean="0"/>
              <a:t>2025/10/03</a:t>
            </a:fld>
            <a:endParaRPr lang="en-ZA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5A203CC-8237-FF28-9A75-F45A4D7790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BA5465B-5E30-1BB4-F050-3109404BDE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000651-CD0A-49AA-B7A1-307A3930B642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743902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C0417C-BE1A-8433-23EA-5DAFD99D16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0EB7AAE-D2C6-E8A5-460A-4FC1682BCD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A4265A-05A9-4201-A792-CF9E21EE022C}" type="datetimeFigureOut">
              <a:rPr lang="en-ZA" smtClean="0"/>
              <a:t>2025/10/03</a:t>
            </a:fld>
            <a:endParaRPr lang="en-ZA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06D71EE-E27A-4CA5-13AB-E0738F2CBA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B49B028-FC79-62D5-7AE1-3C1A862712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000651-CD0A-49AA-B7A1-307A3930B642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6139817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8BB7AA2-2E39-D9A2-3AEB-B617702C4F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A4265A-05A9-4201-A792-CF9E21EE022C}" type="datetimeFigureOut">
              <a:rPr lang="en-ZA" smtClean="0"/>
              <a:t>2025/10/03</a:t>
            </a:fld>
            <a:endParaRPr lang="en-ZA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DFDA050-4CD4-E3AB-2828-A7807719AC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E3B4CBE-1EB8-11B1-BA9A-148809CDCE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000651-CD0A-49AA-B7A1-307A3930B642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8044457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8EB4E0-AB33-DE0C-DCC8-38A19A18C3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DFFF01A-9C7F-FDA1-986B-09AF8B9A292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1A82F04-3C9C-E878-8501-14189BDE63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467D7BC-B581-89B1-9394-B02533AA6D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A4265A-05A9-4201-A792-CF9E21EE022C}" type="datetimeFigureOut">
              <a:rPr lang="en-ZA" smtClean="0"/>
              <a:t>2025/10/03</a:t>
            </a:fld>
            <a:endParaRPr lang="en-Z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E56B07F-957F-863B-5B2F-3C69F14529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2FD2BEC-D06B-E6AE-675E-629C864C97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000651-CD0A-49AA-B7A1-307A3930B642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9820005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36CE23-97FB-A374-3535-75E3D06DC6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22923FD-289F-D175-94FA-FDA94B6A3D7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ZA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A585261-D0F4-4620-E7E8-C252C392289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E56E4A2-1B93-9CA8-11DD-43609A6AF7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A4265A-05A9-4201-A792-CF9E21EE022C}" type="datetimeFigureOut">
              <a:rPr lang="en-ZA" smtClean="0"/>
              <a:t>2025/10/03</a:t>
            </a:fld>
            <a:endParaRPr lang="en-Z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387A87B-4D68-69A6-FDD4-A3EE05DF03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9CD81F0-96EA-94E1-8BC9-A72931AEB3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000651-CD0A-49AA-B7A1-307A3930B642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0311772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433D051-9EA4-7BB4-3083-1ABA510305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89D744D-728A-5B96-63A2-64C778E2BE5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4D0735-13C6-D724-3477-4A000F1BE8F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A4265A-05A9-4201-A792-CF9E21EE022C}" type="datetimeFigureOut">
              <a:rPr lang="en-ZA" smtClean="0"/>
              <a:t>2025/10/03</a:t>
            </a:fld>
            <a:endParaRPr lang="en-Z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A73AAD9-1DA9-562B-7799-F497FD710F9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Z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6E78251-A51B-0C3E-4595-F820B41ADD8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000651-CD0A-49AA-B7A1-307A3930B642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42092698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7" Type="http://schemas.openxmlformats.org/officeDocument/2006/relationships/image" Target="../media/image6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emf"/><Relationship Id="rId5" Type="http://schemas.openxmlformats.org/officeDocument/2006/relationships/image" Target="../media/image4.emf"/><Relationship Id="rId4" Type="http://schemas.openxmlformats.org/officeDocument/2006/relationships/image" Target="../media/image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>
            <a:extLst>
              <a:ext uri="{FF2B5EF4-FFF2-40B4-BE49-F238E27FC236}">
                <a16:creationId xmlns:a16="http://schemas.microsoft.com/office/drawing/2014/main" id="{400B0B74-4326-9E29-AAE4-EB359F9CC8BB}"/>
              </a:ext>
            </a:extLst>
          </p:cNvPr>
          <p:cNvGrpSpPr/>
          <p:nvPr/>
        </p:nvGrpSpPr>
        <p:grpSpPr>
          <a:xfrm>
            <a:off x="-72905" y="0"/>
            <a:ext cx="4397586" cy="3076544"/>
            <a:chOff x="5464865" y="488589"/>
            <a:chExt cx="5647407" cy="4068000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FE8E3083-F25A-B640-15AF-24637E12F56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 r="55928" b="54599"/>
            <a:stretch>
              <a:fillRect/>
            </a:stretch>
          </p:blipFill>
          <p:spPr>
            <a:xfrm>
              <a:off x="5464865" y="488589"/>
              <a:ext cx="5647407" cy="4068000"/>
            </a:xfrm>
            <a:prstGeom prst="rect">
              <a:avLst/>
            </a:prstGeom>
          </p:spPr>
        </p:pic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F9D95115-D260-26B4-5BCD-F58FAC70C91A}"/>
                </a:ext>
              </a:extLst>
            </p:cNvPr>
            <p:cNvSpPr/>
            <p:nvPr/>
          </p:nvSpPr>
          <p:spPr>
            <a:xfrm>
              <a:off x="6500003" y="965774"/>
              <a:ext cx="1051504" cy="36473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200" b="1" dirty="0"/>
                <a:t>Freeze dried</a:t>
              </a:r>
              <a:endParaRPr lang="en-ZA" sz="1200" b="1" dirty="0"/>
            </a:p>
          </p:txBody>
        </p:sp>
      </p:grpSp>
      <p:grpSp>
        <p:nvGrpSpPr>
          <p:cNvPr id="4" name="Group 3">
            <a:extLst>
              <a:ext uri="{FF2B5EF4-FFF2-40B4-BE49-F238E27FC236}">
                <a16:creationId xmlns:a16="http://schemas.microsoft.com/office/drawing/2014/main" id="{3AF177EC-452B-7852-00D8-58CB22E71165}"/>
              </a:ext>
            </a:extLst>
          </p:cNvPr>
          <p:cNvGrpSpPr/>
          <p:nvPr/>
        </p:nvGrpSpPr>
        <p:grpSpPr>
          <a:xfrm>
            <a:off x="3700457" y="0"/>
            <a:ext cx="4179823" cy="3076544"/>
            <a:chOff x="223088" y="488589"/>
            <a:chExt cx="5492943" cy="4068000"/>
          </a:xfrm>
        </p:grpSpPr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9F88F134-8548-DE90-DB26-BE85E56E46DC}"/>
                </a:ext>
              </a:extLst>
            </p:cNvPr>
            <p:cNvSpPr/>
            <p:nvPr/>
          </p:nvSpPr>
          <p:spPr>
            <a:xfrm>
              <a:off x="1232900" y="929812"/>
              <a:ext cx="1058237" cy="400692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200" b="1" dirty="0"/>
                <a:t>Oven dried</a:t>
              </a:r>
              <a:endParaRPr lang="en-ZA" sz="1200" b="1" dirty="0"/>
            </a:p>
          </p:txBody>
        </p:sp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E656501B-BF85-FFEF-1751-1BA6D79AD85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 r="57183" b="54651"/>
            <a:stretch/>
          </p:blipFill>
          <p:spPr>
            <a:xfrm>
              <a:off x="223088" y="488589"/>
              <a:ext cx="5492943" cy="4068000"/>
            </a:xfrm>
            <a:prstGeom prst="rect">
              <a:avLst/>
            </a:prstGeom>
          </p:spPr>
        </p:pic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912CA1D6-18E8-4E5A-0827-0CCCF39E5E5C}"/>
              </a:ext>
            </a:extLst>
          </p:cNvPr>
          <p:cNvGrpSpPr/>
          <p:nvPr/>
        </p:nvGrpSpPr>
        <p:grpSpPr>
          <a:xfrm>
            <a:off x="7435809" y="-10273"/>
            <a:ext cx="4615778" cy="3174714"/>
            <a:chOff x="74246" y="378201"/>
            <a:chExt cx="5353935" cy="4068000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E0745F57-3F28-7598-D5A5-8BE78F78DEB6}"/>
                </a:ext>
              </a:extLst>
            </p:cNvPr>
            <p:cNvSpPr/>
            <p:nvPr/>
          </p:nvSpPr>
          <p:spPr>
            <a:xfrm>
              <a:off x="1037691" y="837343"/>
              <a:ext cx="832205" cy="400692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200" b="1" dirty="0"/>
                <a:t>Sun dried</a:t>
              </a:r>
              <a:endParaRPr lang="en-ZA" sz="1200" b="1" dirty="0"/>
            </a:p>
          </p:txBody>
        </p:sp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12693286-B9F1-C3BB-35A5-2C3D9C3BA47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rcRect r="57183" b="53474"/>
            <a:stretch/>
          </p:blipFill>
          <p:spPr>
            <a:xfrm>
              <a:off x="74246" y="378201"/>
              <a:ext cx="5353935" cy="4068000"/>
            </a:xfrm>
            <a:prstGeom prst="rect">
              <a:avLst/>
            </a:prstGeom>
          </p:spPr>
        </p:pic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F84A32FE-6FC5-5235-3E41-8125D0E3723C}"/>
              </a:ext>
            </a:extLst>
          </p:cNvPr>
          <p:cNvGrpSpPr/>
          <p:nvPr/>
        </p:nvGrpSpPr>
        <p:grpSpPr>
          <a:xfrm>
            <a:off x="3687498" y="2718831"/>
            <a:ext cx="4397586" cy="3260729"/>
            <a:chOff x="38428" y="2627839"/>
            <a:chExt cx="4968000" cy="3492000"/>
          </a:xfrm>
        </p:grpSpPr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43F59F0F-1EDA-7617-943B-AD4110B8C43C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rcRect l="-1" r="57184" b="52061"/>
            <a:stretch/>
          </p:blipFill>
          <p:spPr>
            <a:xfrm>
              <a:off x="38428" y="2627839"/>
              <a:ext cx="4968000" cy="3492000"/>
            </a:xfrm>
            <a:prstGeom prst="rect">
              <a:avLst/>
            </a:prstGeom>
          </p:spPr>
        </p:pic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3487E5FA-82D8-2375-A42C-33721920F4D5}"/>
                </a:ext>
              </a:extLst>
            </p:cNvPr>
            <p:cNvSpPr/>
            <p:nvPr/>
          </p:nvSpPr>
          <p:spPr>
            <a:xfrm>
              <a:off x="977972" y="3022315"/>
              <a:ext cx="665893" cy="676382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100" b="1" dirty="0"/>
                <a:t>Boiled Sun dried</a:t>
              </a:r>
              <a:endParaRPr lang="en-ZA" sz="1100" b="1" dirty="0"/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0E330B85-5DDE-86E6-FB11-B82693E77F83}"/>
              </a:ext>
            </a:extLst>
          </p:cNvPr>
          <p:cNvGrpSpPr/>
          <p:nvPr/>
        </p:nvGrpSpPr>
        <p:grpSpPr>
          <a:xfrm>
            <a:off x="-120559" y="2718829"/>
            <a:ext cx="4397586" cy="3260731"/>
            <a:chOff x="-120559" y="2718829"/>
            <a:chExt cx="4397586" cy="3260731"/>
          </a:xfrm>
        </p:grpSpPr>
        <p:pic>
          <p:nvPicPr>
            <p:cNvPr id="20" name="Picture 19">
              <a:extLst>
                <a:ext uri="{FF2B5EF4-FFF2-40B4-BE49-F238E27FC236}">
                  <a16:creationId xmlns:a16="http://schemas.microsoft.com/office/drawing/2014/main" id="{EF8DF2D1-EE99-ED1F-5853-11588D8ED35C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rcRect r="57183" b="53709"/>
            <a:stretch/>
          </p:blipFill>
          <p:spPr>
            <a:xfrm>
              <a:off x="-120559" y="2718829"/>
              <a:ext cx="4397586" cy="3260731"/>
            </a:xfrm>
            <a:prstGeom prst="rect">
              <a:avLst/>
            </a:prstGeom>
          </p:spPr>
        </p:pic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6B474DB0-6C94-AEF0-81CF-4A04D9CC4CF7}"/>
                </a:ext>
              </a:extLst>
            </p:cNvPr>
            <p:cNvSpPr/>
            <p:nvPr/>
          </p:nvSpPr>
          <p:spPr>
            <a:xfrm>
              <a:off x="616082" y="3072494"/>
              <a:ext cx="679559" cy="553537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200" b="1" dirty="0"/>
                <a:t>Solar cabinet dried</a:t>
              </a:r>
              <a:endParaRPr lang="en-ZA" sz="1200" b="1" dirty="0"/>
            </a:p>
          </p:txBody>
        </p: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4201C996-7659-FD21-E29C-FA5A66C72CF8}"/>
              </a:ext>
            </a:extLst>
          </p:cNvPr>
          <p:cNvGrpSpPr/>
          <p:nvPr/>
        </p:nvGrpSpPr>
        <p:grpSpPr>
          <a:xfrm>
            <a:off x="7435809" y="2718829"/>
            <a:ext cx="4615778" cy="3260731"/>
            <a:chOff x="7435809" y="2718829"/>
            <a:chExt cx="4615778" cy="3260731"/>
          </a:xfrm>
        </p:grpSpPr>
        <p:pic>
          <p:nvPicPr>
            <p:cNvPr id="24" name="Picture 23">
              <a:extLst>
                <a:ext uri="{FF2B5EF4-FFF2-40B4-BE49-F238E27FC236}">
                  <a16:creationId xmlns:a16="http://schemas.microsoft.com/office/drawing/2014/main" id="{0A16D690-ED5B-E6D9-0024-80E390877727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rcRect r="57183" b="52872"/>
            <a:stretch/>
          </p:blipFill>
          <p:spPr>
            <a:xfrm>
              <a:off x="7435809" y="2718829"/>
              <a:ext cx="4615778" cy="3260731"/>
            </a:xfrm>
            <a:prstGeom prst="rect">
              <a:avLst/>
            </a:prstGeom>
          </p:spPr>
        </p:pic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DA259736-DE8A-9E4D-1B8D-3947ED97AF85}"/>
                </a:ext>
              </a:extLst>
            </p:cNvPr>
            <p:cNvSpPr/>
            <p:nvPr/>
          </p:nvSpPr>
          <p:spPr>
            <a:xfrm>
              <a:off x="8123307" y="3091743"/>
              <a:ext cx="920310" cy="77134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200" b="1" dirty="0"/>
                <a:t>Boiled solar cabinet dried</a:t>
              </a:r>
              <a:endParaRPr lang="en-ZA" sz="1200" b="1" dirty="0"/>
            </a:p>
          </p:txBody>
        </p:sp>
      </p:grpSp>
      <p:sp>
        <p:nvSpPr>
          <p:cNvPr id="27" name="TextBox 26">
            <a:extLst>
              <a:ext uri="{FF2B5EF4-FFF2-40B4-BE49-F238E27FC236}">
                <a16:creationId xmlns:a16="http://schemas.microsoft.com/office/drawing/2014/main" id="{F12F5537-9D6F-91EB-4121-606B26000017}"/>
              </a:ext>
            </a:extLst>
          </p:cNvPr>
          <p:cNvSpPr txBox="1"/>
          <p:nvPr/>
        </p:nvSpPr>
        <p:spPr>
          <a:xfrm>
            <a:off x="733147" y="6129708"/>
            <a:ext cx="939717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/>
              <a:t>Supplementary figure 2: Deconvolution of Amide I region of cricket protein concentrate</a:t>
            </a:r>
            <a:endParaRPr lang="en-ZA" b="1" dirty="0"/>
          </a:p>
        </p:txBody>
      </p:sp>
    </p:spTree>
    <p:extLst>
      <p:ext uri="{BB962C8B-B14F-4D97-AF65-F5344CB8AC3E}">
        <p14:creationId xmlns:p14="http://schemas.microsoft.com/office/powerpoint/2010/main" val="317831949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1699</TotalTime>
  <Words>29</Words>
  <Application>Microsoft Office PowerPoint</Application>
  <PresentationFormat>Widescreen</PresentationFormat>
  <Paragraphs>7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YN</dc:creator>
  <cp:lastModifiedBy>Mrs. HJ Lotter</cp:lastModifiedBy>
  <cp:revision>2</cp:revision>
  <dcterms:created xsi:type="dcterms:W3CDTF">2025-05-12T10:58:21Z</dcterms:created>
  <dcterms:modified xsi:type="dcterms:W3CDTF">2025-10-03T06:13:57Z</dcterms:modified>
</cp:coreProperties>
</file>