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 showGuides="1">
      <p:cViewPr>
        <p:scale>
          <a:sx n="58" d="100"/>
          <a:sy n="58" d="100"/>
        </p:scale>
        <p:origin x="-96" y="-3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EFA1-F508-433F-A94E-F2FE29B458EA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F06F-8156-4F4A-9FA2-61DB951C4C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098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EFA1-F508-433F-A94E-F2FE29B458EA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F06F-8156-4F4A-9FA2-61DB951C4C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6587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EFA1-F508-433F-A94E-F2FE29B458EA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F06F-8156-4F4A-9FA2-61DB951C4C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565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EFA1-F508-433F-A94E-F2FE29B458EA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F06F-8156-4F4A-9FA2-61DB951C4C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37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EFA1-F508-433F-A94E-F2FE29B458EA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F06F-8156-4F4A-9FA2-61DB951C4C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114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EFA1-F508-433F-A94E-F2FE29B458EA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F06F-8156-4F4A-9FA2-61DB951C4C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991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EFA1-F508-433F-A94E-F2FE29B458EA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F06F-8156-4F4A-9FA2-61DB951C4C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446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EFA1-F508-433F-A94E-F2FE29B458EA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F06F-8156-4F4A-9FA2-61DB951C4C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514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EFA1-F508-433F-A94E-F2FE29B458EA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F06F-8156-4F4A-9FA2-61DB951C4C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576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EFA1-F508-433F-A94E-F2FE29B458EA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F06F-8156-4F4A-9FA2-61DB951C4C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840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EFA1-F508-433F-A94E-F2FE29B458EA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F06F-8156-4F4A-9FA2-61DB951C4C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236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9EFA1-F508-433F-A94E-F2FE29B458EA}" type="datetimeFigureOut">
              <a:rPr lang="en-GB" smtClean="0"/>
              <a:t>18/10/2016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3F06F-8156-4F4A-9FA2-61DB951C4C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077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3" name="Group 262"/>
          <p:cNvGrpSpPr/>
          <p:nvPr/>
        </p:nvGrpSpPr>
        <p:grpSpPr>
          <a:xfrm>
            <a:off x="3665731" y="188640"/>
            <a:ext cx="3397060" cy="5158106"/>
            <a:chOff x="3665731" y="188640"/>
            <a:chExt cx="3397060" cy="6482035"/>
          </a:xfrm>
        </p:grpSpPr>
        <p:sp>
          <p:nvSpPr>
            <p:cNvPr id="7" name="TextBox 6"/>
            <p:cNvSpPr txBox="1"/>
            <p:nvPr/>
          </p:nvSpPr>
          <p:spPr>
            <a:xfrm>
              <a:off x="3665731" y="188640"/>
              <a:ext cx="648072" cy="377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AAI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6690071" y="1106742"/>
              <a:ext cx="372720" cy="5402749"/>
              <a:chOff x="4723188" y="1599079"/>
              <a:chExt cx="496960" cy="6950033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4723188" y="1599079"/>
                <a:ext cx="216024" cy="335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725144" y="2585982"/>
                <a:ext cx="216024" cy="335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725144" y="3058005"/>
                <a:ext cx="216024" cy="335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725144" y="3335895"/>
                <a:ext cx="216024" cy="335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725144" y="3544313"/>
                <a:ext cx="216024" cy="335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725144" y="3683258"/>
                <a:ext cx="216024" cy="335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725144" y="4586404"/>
                <a:ext cx="216024" cy="335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725043" y="5697967"/>
                <a:ext cx="216024" cy="335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725041" y="5975858"/>
                <a:ext cx="495107" cy="335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723188" y="6114805"/>
                <a:ext cx="450395" cy="335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732031" y="6462167"/>
                <a:ext cx="368424" cy="335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725043" y="6823817"/>
                <a:ext cx="375412" cy="335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endParaRPr lang="en-GB" sz="7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723188" y="7087419"/>
                <a:ext cx="368424" cy="335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ii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732031" y="7544595"/>
                <a:ext cx="368424" cy="335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iii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732031" y="7961431"/>
                <a:ext cx="368424" cy="335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iv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723188" y="8213272"/>
                <a:ext cx="368424" cy="335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</a:p>
            </p:txBody>
          </p:sp>
        </p:grpSp>
        <p:grpSp>
          <p:nvGrpSpPr>
            <p:cNvPr id="2" name="Group 4"/>
            <p:cNvGrpSpPr>
              <a:grpSpLocks noChangeAspect="1"/>
            </p:cNvGrpSpPr>
            <p:nvPr/>
          </p:nvGrpSpPr>
          <p:grpSpPr bwMode="auto">
            <a:xfrm>
              <a:off x="4475163" y="200025"/>
              <a:ext cx="2289175" cy="6470650"/>
              <a:chOff x="2819" y="126"/>
              <a:chExt cx="1442" cy="4076"/>
            </a:xfrm>
          </p:grpSpPr>
          <p:sp>
            <p:nvSpPr>
              <p:cNvPr id="4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2819" y="126"/>
                <a:ext cx="1442" cy="40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6" name="Group 205"/>
              <p:cNvGrpSpPr>
                <a:grpSpLocks/>
              </p:cNvGrpSpPr>
              <p:nvPr/>
            </p:nvGrpSpPr>
            <p:grpSpPr bwMode="auto">
              <a:xfrm>
                <a:off x="2908" y="161"/>
                <a:ext cx="1314" cy="3499"/>
                <a:chOff x="2908" y="161"/>
                <a:chExt cx="1314" cy="3499"/>
              </a:xfrm>
            </p:grpSpPr>
            <p:sp>
              <p:nvSpPr>
                <p:cNvPr id="63" name="Rectangle 5"/>
                <p:cNvSpPr>
                  <a:spLocks noChangeArrowheads="1"/>
                </p:cNvSpPr>
                <p:nvPr/>
              </p:nvSpPr>
              <p:spPr bwMode="auto">
                <a:xfrm>
                  <a:off x="3905" y="161"/>
                  <a:ext cx="167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DSM 7263</a:t>
                  </a:r>
                  <a:r>
                    <a:rPr kumimoji="0" lang="en-US" altLang="en-US" sz="400" b="1" i="0" u="none" strike="noStrike" cap="none" normalizeH="0" baseline="3000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</a:t>
                  </a:r>
                  <a:endParaRPr kumimoji="0" lang="en-US" altLang="en-US" sz="1800" b="0" i="0" u="none" strike="noStrike" cap="none" normalizeH="0" baseline="3000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4" name="Line 6"/>
                <p:cNvSpPr>
                  <a:spLocks noChangeShapeType="1"/>
                </p:cNvSpPr>
                <p:nvPr/>
              </p:nvSpPr>
              <p:spPr bwMode="auto">
                <a:xfrm>
                  <a:off x="3814" y="182"/>
                  <a:ext cx="90" cy="0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5" name="Rectangle 7"/>
                <p:cNvSpPr>
                  <a:spLocks noChangeArrowheads="1"/>
                </p:cNvSpPr>
                <p:nvPr/>
              </p:nvSpPr>
              <p:spPr bwMode="auto">
                <a:xfrm>
                  <a:off x="3905" y="221"/>
                  <a:ext cx="123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HTA426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6" name="Freeform 8"/>
                <p:cNvSpPr>
                  <a:spLocks/>
                </p:cNvSpPr>
                <p:nvPr/>
              </p:nvSpPr>
              <p:spPr bwMode="auto">
                <a:xfrm>
                  <a:off x="3812" y="214"/>
                  <a:ext cx="92" cy="29"/>
                </a:xfrm>
                <a:custGeom>
                  <a:avLst/>
                  <a:gdLst>
                    <a:gd name="T0" fmla="*/ 0 w 92"/>
                    <a:gd name="T1" fmla="*/ 0 h 29"/>
                    <a:gd name="T2" fmla="*/ 0 w 92"/>
                    <a:gd name="T3" fmla="*/ 29 h 29"/>
                    <a:gd name="T4" fmla="*/ 92 w 92"/>
                    <a:gd name="T5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2" h="2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92" y="29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7" name="Rectangle 9"/>
                <p:cNvSpPr>
                  <a:spLocks noChangeArrowheads="1"/>
                </p:cNvSpPr>
                <p:nvPr/>
              </p:nvSpPr>
              <p:spPr bwMode="auto">
                <a:xfrm>
                  <a:off x="3913" y="282"/>
                  <a:ext cx="94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MAS1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8" name="Freeform 10"/>
                <p:cNvSpPr>
                  <a:spLocks/>
                </p:cNvSpPr>
                <p:nvPr/>
              </p:nvSpPr>
              <p:spPr bwMode="auto">
                <a:xfrm>
                  <a:off x="3846" y="303"/>
                  <a:ext cx="66" cy="29"/>
                </a:xfrm>
                <a:custGeom>
                  <a:avLst/>
                  <a:gdLst>
                    <a:gd name="T0" fmla="*/ 0 w 66"/>
                    <a:gd name="T1" fmla="*/ 29 h 29"/>
                    <a:gd name="T2" fmla="*/ 0 w 66"/>
                    <a:gd name="T3" fmla="*/ 0 h 29"/>
                    <a:gd name="T4" fmla="*/ 66 w 66"/>
                    <a:gd name="T5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6" h="29">
                      <a:moveTo>
                        <a:pt x="0" y="29"/>
                      </a:moveTo>
                      <a:lnTo>
                        <a:pt x="0" y="0"/>
                      </a:lnTo>
                      <a:lnTo>
                        <a:pt x="66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9" name="Rectangle 11"/>
                <p:cNvSpPr>
                  <a:spLocks noChangeArrowheads="1"/>
                </p:cNvSpPr>
                <p:nvPr/>
              </p:nvSpPr>
              <p:spPr bwMode="auto">
                <a:xfrm>
                  <a:off x="3913" y="342"/>
                  <a:ext cx="167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lvl="0"/>
                  <a:r>
                    <a:rPr kumimoji="0" lang="en-US" altLang="en-US" sz="400" b="1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DSM 5366</a:t>
                  </a:r>
                  <a:r>
                    <a:rPr lang="en-US" altLang="en-US" sz="400" b="1" baseline="30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</a:t>
                  </a:r>
                  <a:endParaRPr kumimoji="0" lang="en-US" altLang="en-US" sz="1800" b="0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0" name="Line 12"/>
                <p:cNvSpPr>
                  <a:spLocks noChangeShapeType="1"/>
                </p:cNvSpPr>
                <p:nvPr/>
              </p:nvSpPr>
              <p:spPr bwMode="auto">
                <a:xfrm>
                  <a:off x="3847" y="364"/>
                  <a:ext cx="65" cy="0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1" name="Line 13"/>
                <p:cNvSpPr>
                  <a:spLocks noChangeShapeType="1"/>
                </p:cNvSpPr>
                <p:nvPr/>
              </p:nvSpPr>
              <p:spPr bwMode="auto">
                <a:xfrm>
                  <a:off x="3846" y="335"/>
                  <a:ext cx="0" cy="29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2" name="Freeform 14"/>
                <p:cNvSpPr>
                  <a:spLocks/>
                </p:cNvSpPr>
                <p:nvPr/>
              </p:nvSpPr>
              <p:spPr bwMode="auto">
                <a:xfrm>
                  <a:off x="3821" y="333"/>
                  <a:ext cx="25" cy="96"/>
                </a:xfrm>
                <a:custGeom>
                  <a:avLst/>
                  <a:gdLst>
                    <a:gd name="T0" fmla="*/ 0 w 25"/>
                    <a:gd name="T1" fmla="*/ 96 h 96"/>
                    <a:gd name="T2" fmla="*/ 0 w 25"/>
                    <a:gd name="T3" fmla="*/ 0 h 96"/>
                    <a:gd name="T4" fmla="*/ 25 w 25"/>
                    <a:gd name="T5" fmla="*/ 0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5" h="96">
                      <a:moveTo>
                        <a:pt x="0" y="96"/>
                      </a:moveTo>
                      <a:lnTo>
                        <a:pt x="0" y="0"/>
                      </a:lnTo>
                      <a:lnTo>
                        <a:pt x="25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3" name="Rectangle 15"/>
                <p:cNvSpPr>
                  <a:spLocks noChangeArrowheads="1"/>
                </p:cNvSpPr>
                <p:nvPr/>
              </p:nvSpPr>
              <p:spPr bwMode="auto">
                <a:xfrm>
                  <a:off x="3913" y="403"/>
                  <a:ext cx="47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A8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4" name="Freeform 16"/>
                <p:cNvSpPr>
                  <a:spLocks/>
                </p:cNvSpPr>
                <p:nvPr/>
              </p:nvSpPr>
              <p:spPr bwMode="auto">
                <a:xfrm>
                  <a:off x="3846" y="424"/>
                  <a:ext cx="66" cy="29"/>
                </a:xfrm>
                <a:custGeom>
                  <a:avLst/>
                  <a:gdLst>
                    <a:gd name="T0" fmla="*/ 0 w 66"/>
                    <a:gd name="T1" fmla="*/ 29 h 29"/>
                    <a:gd name="T2" fmla="*/ 0 w 66"/>
                    <a:gd name="T3" fmla="*/ 0 h 29"/>
                    <a:gd name="T4" fmla="*/ 66 w 66"/>
                    <a:gd name="T5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6" h="29">
                      <a:moveTo>
                        <a:pt x="0" y="29"/>
                      </a:moveTo>
                      <a:lnTo>
                        <a:pt x="0" y="0"/>
                      </a:lnTo>
                      <a:lnTo>
                        <a:pt x="66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5" name="Rectangle 17"/>
                <p:cNvSpPr>
                  <a:spLocks noChangeArrowheads="1"/>
                </p:cNvSpPr>
                <p:nvPr/>
              </p:nvSpPr>
              <p:spPr bwMode="auto">
                <a:xfrm>
                  <a:off x="3913" y="463"/>
                  <a:ext cx="77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ZGt1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6" name="Freeform 18"/>
                <p:cNvSpPr>
                  <a:spLocks/>
                </p:cNvSpPr>
                <p:nvPr/>
              </p:nvSpPr>
              <p:spPr bwMode="auto">
                <a:xfrm>
                  <a:off x="3846" y="456"/>
                  <a:ext cx="66" cy="29"/>
                </a:xfrm>
                <a:custGeom>
                  <a:avLst/>
                  <a:gdLst>
                    <a:gd name="T0" fmla="*/ 0 w 66"/>
                    <a:gd name="T1" fmla="*/ 0 h 29"/>
                    <a:gd name="T2" fmla="*/ 0 w 66"/>
                    <a:gd name="T3" fmla="*/ 29 h 29"/>
                    <a:gd name="T4" fmla="*/ 66 w 66"/>
                    <a:gd name="T5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6" h="2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66" y="29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7" name="Freeform 19"/>
                <p:cNvSpPr>
                  <a:spLocks/>
                </p:cNvSpPr>
                <p:nvPr/>
              </p:nvSpPr>
              <p:spPr bwMode="auto">
                <a:xfrm>
                  <a:off x="3829" y="455"/>
                  <a:ext cx="17" cy="70"/>
                </a:xfrm>
                <a:custGeom>
                  <a:avLst/>
                  <a:gdLst>
                    <a:gd name="T0" fmla="*/ 0 w 17"/>
                    <a:gd name="T1" fmla="*/ 70 h 70"/>
                    <a:gd name="T2" fmla="*/ 0 w 17"/>
                    <a:gd name="T3" fmla="*/ 0 h 70"/>
                    <a:gd name="T4" fmla="*/ 17 w 17"/>
                    <a:gd name="T5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" h="70">
                      <a:moveTo>
                        <a:pt x="0" y="70"/>
                      </a:moveTo>
                      <a:lnTo>
                        <a:pt x="0" y="0"/>
                      </a:lnTo>
                      <a:lnTo>
                        <a:pt x="17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8" name="Rectangle 20"/>
                <p:cNvSpPr>
                  <a:spLocks noChangeArrowheads="1"/>
                </p:cNvSpPr>
                <p:nvPr/>
              </p:nvSpPr>
              <p:spPr bwMode="auto">
                <a:xfrm>
                  <a:off x="3913" y="524"/>
                  <a:ext cx="67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Blys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9" name="Freeform 21"/>
                <p:cNvSpPr>
                  <a:spLocks/>
                </p:cNvSpPr>
                <p:nvPr/>
              </p:nvSpPr>
              <p:spPr bwMode="auto">
                <a:xfrm>
                  <a:off x="3871" y="545"/>
                  <a:ext cx="41" cy="52"/>
                </a:xfrm>
                <a:custGeom>
                  <a:avLst/>
                  <a:gdLst>
                    <a:gd name="T0" fmla="*/ 0 w 41"/>
                    <a:gd name="T1" fmla="*/ 52 h 52"/>
                    <a:gd name="T2" fmla="*/ 0 w 41"/>
                    <a:gd name="T3" fmla="*/ 0 h 52"/>
                    <a:gd name="T4" fmla="*/ 41 w 41"/>
                    <a:gd name="T5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1" h="52">
                      <a:moveTo>
                        <a:pt x="0" y="52"/>
                      </a:moveTo>
                      <a:lnTo>
                        <a:pt x="0" y="0"/>
                      </a:lnTo>
                      <a:lnTo>
                        <a:pt x="41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0" name="Rectangle 22"/>
                <p:cNvSpPr>
                  <a:spLocks noChangeArrowheads="1"/>
                </p:cNvSpPr>
                <p:nvPr/>
              </p:nvSpPr>
              <p:spPr bwMode="auto">
                <a:xfrm>
                  <a:off x="3913" y="584"/>
                  <a:ext cx="203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CCB US3 UF5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1" name="Freeform 23"/>
                <p:cNvSpPr>
                  <a:spLocks/>
                </p:cNvSpPr>
                <p:nvPr/>
              </p:nvSpPr>
              <p:spPr bwMode="auto">
                <a:xfrm>
                  <a:off x="3887" y="606"/>
                  <a:ext cx="25" cy="44"/>
                </a:xfrm>
                <a:custGeom>
                  <a:avLst/>
                  <a:gdLst>
                    <a:gd name="T0" fmla="*/ 0 w 25"/>
                    <a:gd name="T1" fmla="*/ 44 h 44"/>
                    <a:gd name="T2" fmla="*/ 0 w 25"/>
                    <a:gd name="T3" fmla="*/ 0 h 44"/>
                    <a:gd name="T4" fmla="*/ 25 w 25"/>
                    <a:gd name="T5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5" h="44">
                      <a:moveTo>
                        <a:pt x="0" y="44"/>
                      </a:moveTo>
                      <a:lnTo>
                        <a:pt x="0" y="0"/>
                      </a:lnTo>
                      <a:lnTo>
                        <a:pt x="25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2" name="Rectangle 24"/>
                <p:cNvSpPr>
                  <a:spLocks noChangeArrowheads="1"/>
                </p:cNvSpPr>
                <p:nvPr/>
              </p:nvSpPr>
              <p:spPr bwMode="auto">
                <a:xfrm>
                  <a:off x="3922" y="645"/>
                  <a:ext cx="89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FW23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3" name="Freeform 25"/>
                <p:cNvSpPr>
                  <a:spLocks/>
                </p:cNvSpPr>
                <p:nvPr/>
              </p:nvSpPr>
              <p:spPr bwMode="auto">
                <a:xfrm>
                  <a:off x="3904" y="666"/>
                  <a:ext cx="16" cy="29"/>
                </a:xfrm>
                <a:custGeom>
                  <a:avLst/>
                  <a:gdLst>
                    <a:gd name="T0" fmla="*/ 0 w 16"/>
                    <a:gd name="T1" fmla="*/ 29 h 29"/>
                    <a:gd name="T2" fmla="*/ 0 w 16"/>
                    <a:gd name="T3" fmla="*/ 0 h 29"/>
                    <a:gd name="T4" fmla="*/ 16 w 16"/>
                    <a:gd name="T5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6" h="29">
                      <a:moveTo>
                        <a:pt x="0" y="29"/>
                      </a:moveTo>
                      <a:lnTo>
                        <a:pt x="0" y="0"/>
                      </a:lnTo>
                      <a:lnTo>
                        <a:pt x="16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4" name="Rectangle 26"/>
                <p:cNvSpPr>
                  <a:spLocks noChangeArrowheads="1"/>
                </p:cNvSpPr>
                <p:nvPr/>
              </p:nvSpPr>
              <p:spPr bwMode="auto">
                <a:xfrm>
                  <a:off x="3922" y="705"/>
                  <a:ext cx="62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B23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5" name="Freeform 27"/>
                <p:cNvSpPr>
                  <a:spLocks/>
                </p:cNvSpPr>
                <p:nvPr/>
              </p:nvSpPr>
              <p:spPr bwMode="auto">
                <a:xfrm>
                  <a:off x="3904" y="698"/>
                  <a:ext cx="16" cy="29"/>
                </a:xfrm>
                <a:custGeom>
                  <a:avLst/>
                  <a:gdLst>
                    <a:gd name="T0" fmla="*/ 0 w 16"/>
                    <a:gd name="T1" fmla="*/ 0 h 29"/>
                    <a:gd name="T2" fmla="*/ 0 w 16"/>
                    <a:gd name="T3" fmla="*/ 29 h 29"/>
                    <a:gd name="T4" fmla="*/ 16 w 16"/>
                    <a:gd name="T5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6" h="2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16" y="29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6" name="Freeform 28"/>
                <p:cNvSpPr>
                  <a:spLocks/>
                </p:cNvSpPr>
                <p:nvPr/>
              </p:nvSpPr>
              <p:spPr bwMode="auto">
                <a:xfrm>
                  <a:off x="3887" y="653"/>
                  <a:ext cx="17" cy="44"/>
                </a:xfrm>
                <a:custGeom>
                  <a:avLst/>
                  <a:gdLst>
                    <a:gd name="T0" fmla="*/ 0 w 17"/>
                    <a:gd name="T1" fmla="*/ 0 h 44"/>
                    <a:gd name="T2" fmla="*/ 0 w 17"/>
                    <a:gd name="T3" fmla="*/ 44 h 44"/>
                    <a:gd name="T4" fmla="*/ 17 w 17"/>
                    <a:gd name="T5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" h="44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17" y="44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7" name="Freeform 29"/>
                <p:cNvSpPr>
                  <a:spLocks/>
                </p:cNvSpPr>
                <p:nvPr/>
              </p:nvSpPr>
              <p:spPr bwMode="auto">
                <a:xfrm>
                  <a:off x="3871" y="600"/>
                  <a:ext cx="16" cy="51"/>
                </a:xfrm>
                <a:custGeom>
                  <a:avLst/>
                  <a:gdLst>
                    <a:gd name="T0" fmla="*/ 0 w 16"/>
                    <a:gd name="T1" fmla="*/ 0 h 51"/>
                    <a:gd name="T2" fmla="*/ 0 w 16"/>
                    <a:gd name="T3" fmla="*/ 51 h 51"/>
                    <a:gd name="T4" fmla="*/ 16 w 16"/>
                    <a:gd name="T5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6" h="51">
                      <a:moveTo>
                        <a:pt x="0" y="0"/>
                      </a:moveTo>
                      <a:lnTo>
                        <a:pt x="0" y="51"/>
                      </a:lnTo>
                      <a:lnTo>
                        <a:pt x="16" y="51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8" name="Freeform 30"/>
                <p:cNvSpPr>
                  <a:spLocks/>
                </p:cNvSpPr>
                <p:nvPr/>
              </p:nvSpPr>
              <p:spPr bwMode="auto">
                <a:xfrm>
                  <a:off x="3829" y="528"/>
                  <a:ext cx="42" cy="70"/>
                </a:xfrm>
                <a:custGeom>
                  <a:avLst/>
                  <a:gdLst>
                    <a:gd name="T0" fmla="*/ 0 w 42"/>
                    <a:gd name="T1" fmla="*/ 0 h 70"/>
                    <a:gd name="T2" fmla="*/ 0 w 42"/>
                    <a:gd name="T3" fmla="*/ 70 h 70"/>
                    <a:gd name="T4" fmla="*/ 42 w 42"/>
                    <a:gd name="T5" fmla="*/ 7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2" h="70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42" y="7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9" name="Freeform 31"/>
                <p:cNvSpPr>
                  <a:spLocks/>
                </p:cNvSpPr>
                <p:nvPr/>
              </p:nvSpPr>
              <p:spPr bwMode="auto">
                <a:xfrm>
                  <a:off x="3821" y="431"/>
                  <a:ext cx="8" cy="95"/>
                </a:xfrm>
                <a:custGeom>
                  <a:avLst/>
                  <a:gdLst>
                    <a:gd name="T0" fmla="*/ 0 w 8"/>
                    <a:gd name="T1" fmla="*/ 0 h 95"/>
                    <a:gd name="T2" fmla="*/ 0 w 8"/>
                    <a:gd name="T3" fmla="*/ 95 h 95"/>
                    <a:gd name="T4" fmla="*/ 8 w 8"/>
                    <a:gd name="T5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95">
                      <a:moveTo>
                        <a:pt x="0" y="0"/>
                      </a:moveTo>
                      <a:lnTo>
                        <a:pt x="0" y="95"/>
                      </a:lnTo>
                      <a:lnTo>
                        <a:pt x="8" y="95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0" name="Freeform 32"/>
                <p:cNvSpPr>
                  <a:spLocks/>
                </p:cNvSpPr>
                <p:nvPr/>
              </p:nvSpPr>
              <p:spPr bwMode="auto">
                <a:xfrm>
                  <a:off x="3812" y="307"/>
                  <a:ext cx="9" cy="123"/>
                </a:xfrm>
                <a:custGeom>
                  <a:avLst/>
                  <a:gdLst>
                    <a:gd name="T0" fmla="*/ 0 w 9"/>
                    <a:gd name="T1" fmla="*/ 0 h 123"/>
                    <a:gd name="T2" fmla="*/ 0 w 9"/>
                    <a:gd name="T3" fmla="*/ 123 h 123"/>
                    <a:gd name="T4" fmla="*/ 9 w 9"/>
                    <a:gd name="T5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" h="123">
                      <a:moveTo>
                        <a:pt x="0" y="0"/>
                      </a:moveTo>
                      <a:lnTo>
                        <a:pt x="0" y="123"/>
                      </a:lnTo>
                      <a:lnTo>
                        <a:pt x="9" y="123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1" name="Line 33"/>
                <p:cNvSpPr>
                  <a:spLocks noChangeShapeType="1"/>
                </p:cNvSpPr>
                <p:nvPr/>
              </p:nvSpPr>
              <p:spPr bwMode="auto">
                <a:xfrm>
                  <a:off x="3812" y="182"/>
                  <a:ext cx="0" cy="122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2" name="Freeform 34"/>
                <p:cNvSpPr>
                  <a:spLocks/>
                </p:cNvSpPr>
                <p:nvPr/>
              </p:nvSpPr>
              <p:spPr bwMode="auto">
                <a:xfrm>
                  <a:off x="3788" y="306"/>
                  <a:ext cx="24" cy="254"/>
                </a:xfrm>
                <a:custGeom>
                  <a:avLst/>
                  <a:gdLst>
                    <a:gd name="T0" fmla="*/ 0 w 24"/>
                    <a:gd name="T1" fmla="*/ 254 h 254"/>
                    <a:gd name="T2" fmla="*/ 0 w 24"/>
                    <a:gd name="T3" fmla="*/ 0 h 254"/>
                    <a:gd name="T4" fmla="*/ 24 w 24"/>
                    <a:gd name="T5" fmla="*/ 0 h 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254">
                      <a:moveTo>
                        <a:pt x="0" y="254"/>
                      </a:moveTo>
                      <a:lnTo>
                        <a:pt x="0" y="0"/>
                      </a:lnTo>
                      <a:lnTo>
                        <a:pt x="24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3" name="Rectangle 35"/>
                <p:cNvSpPr>
                  <a:spLocks noChangeArrowheads="1"/>
                </p:cNvSpPr>
                <p:nvPr/>
              </p:nvSpPr>
              <p:spPr bwMode="auto">
                <a:xfrm>
                  <a:off x="3913" y="766"/>
                  <a:ext cx="167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CAMR5420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4" name="Freeform 36"/>
                <p:cNvSpPr>
                  <a:spLocks/>
                </p:cNvSpPr>
                <p:nvPr/>
              </p:nvSpPr>
              <p:spPr bwMode="auto">
                <a:xfrm>
                  <a:off x="3796" y="787"/>
                  <a:ext cx="116" cy="29"/>
                </a:xfrm>
                <a:custGeom>
                  <a:avLst/>
                  <a:gdLst>
                    <a:gd name="T0" fmla="*/ 0 w 116"/>
                    <a:gd name="T1" fmla="*/ 29 h 29"/>
                    <a:gd name="T2" fmla="*/ 0 w 116"/>
                    <a:gd name="T3" fmla="*/ 0 h 29"/>
                    <a:gd name="T4" fmla="*/ 116 w 116"/>
                    <a:gd name="T5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6" h="29">
                      <a:moveTo>
                        <a:pt x="0" y="29"/>
                      </a:moveTo>
                      <a:lnTo>
                        <a:pt x="0" y="0"/>
                      </a:lnTo>
                      <a:lnTo>
                        <a:pt x="116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5" name="Rectangle 37"/>
                <p:cNvSpPr>
                  <a:spLocks noChangeArrowheads="1"/>
                </p:cNvSpPr>
                <p:nvPr/>
              </p:nvSpPr>
              <p:spPr bwMode="auto">
                <a:xfrm>
                  <a:off x="3913" y="826"/>
                  <a:ext cx="129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Y41MC4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6" name="Freeform 38"/>
                <p:cNvSpPr>
                  <a:spLocks/>
                </p:cNvSpPr>
                <p:nvPr/>
              </p:nvSpPr>
              <p:spPr bwMode="auto">
                <a:xfrm>
                  <a:off x="3796" y="819"/>
                  <a:ext cx="116" cy="29"/>
                </a:xfrm>
                <a:custGeom>
                  <a:avLst/>
                  <a:gdLst>
                    <a:gd name="T0" fmla="*/ 0 w 116"/>
                    <a:gd name="T1" fmla="*/ 0 h 29"/>
                    <a:gd name="T2" fmla="*/ 0 w 116"/>
                    <a:gd name="T3" fmla="*/ 29 h 29"/>
                    <a:gd name="T4" fmla="*/ 116 w 116"/>
                    <a:gd name="T5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6" h="2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116" y="29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7" name="Freeform 39"/>
                <p:cNvSpPr>
                  <a:spLocks/>
                </p:cNvSpPr>
                <p:nvPr/>
              </p:nvSpPr>
              <p:spPr bwMode="auto">
                <a:xfrm>
                  <a:off x="3788" y="563"/>
                  <a:ext cx="8" cy="255"/>
                </a:xfrm>
                <a:custGeom>
                  <a:avLst/>
                  <a:gdLst>
                    <a:gd name="T0" fmla="*/ 0 w 8"/>
                    <a:gd name="T1" fmla="*/ 0 h 255"/>
                    <a:gd name="T2" fmla="*/ 0 w 8"/>
                    <a:gd name="T3" fmla="*/ 255 h 255"/>
                    <a:gd name="T4" fmla="*/ 8 w 8"/>
                    <a:gd name="T5" fmla="*/ 255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255">
                      <a:moveTo>
                        <a:pt x="0" y="0"/>
                      </a:moveTo>
                      <a:lnTo>
                        <a:pt x="0" y="255"/>
                      </a:lnTo>
                      <a:lnTo>
                        <a:pt x="8" y="255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8" name="Freeform 40"/>
                <p:cNvSpPr>
                  <a:spLocks/>
                </p:cNvSpPr>
                <p:nvPr/>
              </p:nvSpPr>
              <p:spPr bwMode="auto">
                <a:xfrm>
                  <a:off x="3754" y="562"/>
                  <a:ext cx="34" cy="236"/>
                </a:xfrm>
                <a:custGeom>
                  <a:avLst/>
                  <a:gdLst>
                    <a:gd name="T0" fmla="*/ 0 w 34"/>
                    <a:gd name="T1" fmla="*/ 236 h 236"/>
                    <a:gd name="T2" fmla="*/ 0 w 34"/>
                    <a:gd name="T3" fmla="*/ 0 h 236"/>
                    <a:gd name="T4" fmla="*/ 34 w 34"/>
                    <a:gd name="T5" fmla="*/ 0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" h="236">
                      <a:moveTo>
                        <a:pt x="0" y="236"/>
                      </a:moveTo>
                      <a:lnTo>
                        <a:pt x="0" y="0"/>
                      </a:lnTo>
                      <a:lnTo>
                        <a:pt x="34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9" name="Rectangle 41"/>
                <p:cNvSpPr>
                  <a:spLocks noChangeArrowheads="1"/>
                </p:cNvSpPr>
                <p:nvPr/>
              </p:nvSpPr>
              <p:spPr bwMode="auto">
                <a:xfrm>
                  <a:off x="3905" y="887"/>
                  <a:ext cx="162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Y412MC61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0" name="Freeform 42"/>
                <p:cNvSpPr>
                  <a:spLocks/>
                </p:cNvSpPr>
                <p:nvPr/>
              </p:nvSpPr>
              <p:spPr bwMode="auto">
                <a:xfrm>
                  <a:off x="3904" y="908"/>
                  <a:ext cx="0" cy="29"/>
                </a:xfrm>
                <a:custGeom>
                  <a:avLst/>
                  <a:gdLst>
                    <a:gd name="T0" fmla="*/ 29 h 29"/>
                    <a:gd name="T1" fmla="*/ 0 h 29"/>
                    <a:gd name="T2" fmla="*/ 0 h 29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9">
                      <a:moveTo>
                        <a:pt x="0" y="29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1" name="Rectangle 43"/>
                <p:cNvSpPr>
                  <a:spLocks noChangeArrowheads="1"/>
                </p:cNvSpPr>
                <p:nvPr/>
              </p:nvSpPr>
              <p:spPr bwMode="auto">
                <a:xfrm>
                  <a:off x="3905" y="947"/>
                  <a:ext cx="162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Y412MC52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" name="Freeform 44"/>
                <p:cNvSpPr>
                  <a:spLocks/>
                </p:cNvSpPr>
                <p:nvPr/>
              </p:nvSpPr>
              <p:spPr bwMode="auto">
                <a:xfrm>
                  <a:off x="3904" y="940"/>
                  <a:ext cx="0" cy="29"/>
                </a:xfrm>
                <a:custGeom>
                  <a:avLst/>
                  <a:gdLst>
                    <a:gd name="T0" fmla="*/ 0 h 29"/>
                    <a:gd name="T1" fmla="*/ 29 h 29"/>
                    <a:gd name="T2" fmla="*/ 29 h 29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0" y="29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" name="Freeform 45"/>
                <p:cNvSpPr>
                  <a:spLocks/>
                </p:cNvSpPr>
                <p:nvPr/>
              </p:nvSpPr>
              <p:spPr bwMode="auto">
                <a:xfrm>
                  <a:off x="3854" y="939"/>
                  <a:ext cx="50" cy="44"/>
                </a:xfrm>
                <a:custGeom>
                  <a:avLst/>
                  <a:gdLst>
                    <a:gd name="T0" fmla="*/ 0 w 50"/>
                    <a:gd name="T1" fmla="*/ 44 h 44"/>
                    <a:gd name="T2" fmla="*/ 0 w 50"/>
                    <a:gd name="T3" fmla="*/ 0 h 44"/>
                    <a:gd name="T4" fmla="*/ 50 w 50"/>
                    <a:gd name="T5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0" h="44">
                      <a:moveTo>
                        <a:pt x="0" y="44"/>
                      </a:moveTo>
                      <a:lnTo>
                        <a:pt x="0" y="0"/>
                      </a:lnTo>
                      <a:lnTo>
                        <a:pt x="50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4" name="Rectangle 46"/>
                <p:cNvSpPr>
                  <a:spLocks noChangeArrowheads="1"/>
                </p:cNvSpPr>
                <p:nvPr/>
              </p:nvSpPr>
              <p:spPr bwMode="auto">
                <a:xfrm>
                  <a:off x="3905" y="1008"/>
                  <a:ext cx="59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S10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5" name="Freeform 47"/>
                <p:cNvSpPr>
                  <a:spLocks/>
                </p:cNvSpPr>
                <p:nvPr/>
              </p:nvSpPr>
              <p:spPr bwMode="auto">
                <a:xfrm>
                  <a:off x="3854" y="985"/>
                  <a:ext cx="50" cy="45"/>
                </a:xfrm>
                <a:custGeom>
                  <a:avLst/>
                  <a:gdLst>
                    <a:gd name="T0" fmla="*/ 0 w 50"/>
                    <a:gd name="T1" fmla="*/ 0 h 45"/>
                    <a:gd name="T2" fmla="*/ 0 w 50"/>
                    <a:gd name="T3" fmla="*/ 45 h 45"/>
                    <a:gd name="T4" fmla="*/ 50 w 50"/>
                    <a:gd name="T5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0" h="45">
                      <a:moveTo>
                        <a:pt x="0" y="0"/>
                      </a:moveTo>
                      <a:lnTo>
                        <a:pt x="0" y="45"/>
                      </a:lnTo>
                      <a:lnTo>
                        <a:pt x="50" y="45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6" name="Freeform 48"/>
                <p:cNvSpPr>
                  <a:spLocks/>
                </p:cNvSpPr>
                <p:nvPr/>
              </p:nvSpPr>
              <p:spPr bwMode="auto">
                <a:xfrm>
                  <a:off x="3812" y="984"/>
                  <a:ext cx="42" cy="52"/>
                </a:xfrm>
                <a:custGeom>
                  <a:avLst/>
                  <a:gdLst>
                    <a:gd name="T0" fmla="*/ 0 w 42"/>
                    <a:gd name="T1" fmla="*/ 52 h 52"/>
                    <a:gd name="T2" fmla="*/ 0 w 42"/>
                    <a:gd name="T3" fmla="*/ 0 h 52"/>
                    <a:gd name="T4" fmla="*/ 42 w 42"/>
                    <a:gd name="T5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2" h="52">
                      <a:moveTo>
                        <a:pt x="0" y="52"/>
                      </a:moveTo>
                      <a:lnTo>
                        <a:pt x="0" y="0"/>
                      </a:lnTo>
                      <a:lnTo>
                        <a:pt x="42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7" name="Rectangle 49"/>
                <p:cNvSpPr>
                  <a:spLocks noChangeArrowheads="1"/>
                </p:cNvSpPr>
                <p:nvPr/>
              </p:nvSpPr>
              <p:spPr bwMode="auto">
                <a:xfrm>
                  <a:off x="3913" y="1068"/>
                  <a:ext cx="98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C56T3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8" name="Freeform 50"/>
                <p:cNvSpPr>
                  <a:spLocks/>
                </p:cNvSpPr>
                <p:nvPr/>
              </p:nvSpPr>
              <p:spPr bwMode="auto">
                <a:xfrm>
                  <a:off x="3812" y="1038"/>
                  <a:ext cx="100" cy="52"/>
                </a:xfrm>
                <a:custGeom>
                  <a:avLst/>
                  <a:gdLst>
                    <a:gd name="T0" fmla="*/ 0 w 100"/>
                    <a:gd name="T1" fmla="*/ 0 h 52"/>
                    <a:gd name="T2" fmla="*/ 0 w 100"/>
                    <a:gd name="T3" fmla="*/ 52 h 52"/>
                    <a:gd name="T4" fmla="*/ 100 w 100"/>
                    <a:gd name="T5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0" h="52">
                      <a:moveTo>
                        <a:pt x="0" y="0"/>
                      </a:moveTo>
                      <a:lnTo>
                        <a:pt x="0" y="52"/>
                      </a:lnTo>
                      <a:lnTo>
                        <a:pt x="100" y="52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9" name="Freeform 51"/>
                <p:cNvSpPr>
                  <a:spLocks/>
                </p:cNvSpPr>
                <p:nvPr/>
              </p:nvSpPr>
              <p:spPr bwMode="auto">
                <a:xfrm>
                  <a:off x="3754" y="801"/>
                  <a:ext cx="58" cy="236"/>
                </a:xfrm>
                <a:custGeom>
                  <a:avLst/>
                  <a:gdLst>
                    <a:gd name="T0" fmla="*/ 0 w 58"/>
                    <a:gd name="T1" fmla="*/ 0 h 236"/>
                    <a:gd name="T2" fmla="*/ 0 w 58"/>
                    <a:gd name="T3" fmla="*/ 236 h 236"/>
                    <a:gd name="T4" fmla="*/ 58 w 58"/>
                    <a:gd name="T5" fmla="*/ 236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8" h="236">
                      <a:moveTo>
                        <a:pt x="0" y="0"/>
                      </a:moveTo>
                      <a:lnTo>
                        <a:pt x="0" y="236"/>
                      </a:lnTo>
                      <a:lnTo>
                        <a:pt x="58" y="236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0" name="Freeform 52"/>
                <p:cNvSpPr>
                  <a:spLocks/>
                </p:cNvSpPr>
                <p:nvPr/>
              </p:nvSpPr>
              <p:spPr bwMode="auto">
                <a:xfrm>
                  <a:off x="4208" y="166"/>
                  <a:ext cx="14" cy="940"/>
                </a:xfrm>
                <a:custGeom>
                  <a:avLst/>
                  <a:gdLst>
                    <a:gd name="T0" fmla="*/ 0 w 14"/>
                    <a:gd name="T1" fmla="*/ 0 h 940"/>
                    <a:gd name="T2" fmla="*/ 14 w 14"/>
                    <a:gd name="T3" fmla="*/ 0 h 940"/>
                    <a:gd name="T4" fmla="*/ 14 w 14"/>
                    <a:gd name="T5" fmla="*/ 940 h 940"/>
                    <a:gd name="T6" fmla="*/ 0 w 14"/>
                    <a:gd name="T7" fmla="*/ 940 h 9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940">
                      <a:moveTo>
                        <a:pt x="0" y="0"/>
                      </a:moveTo>
                      <a:lnTo>
                        <a:pt x="14" y="0"/>
                      </a:lnTo>
                      <a:lnTo>
                        <a:pt x="14" y="940"/>
                      </a:lnTo>
                      <a:lnTo>
                        <a:pt x="0" y="94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1" name="Line 53"/>
                <p:cNvSpPr>
                  <a:spLocks noChangeShapeType="1"/>
                </p:cNvSpPr>
                <p:nvPr/>
              </p:nvSpPr>
              <p:spPr bwMode="auto">
                <a:xfrm>
                  <a:off x="3739" y="799"/>
                  <a:ext cx="15" cy="0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2" name="Rectangle 54"/>
                <p:cNvSpPr>
                  <a:spLocks noChangeArrowheads="1"/>
                </p:cNvSpPr>
                <p:nvPr/>
              </p:nvSpPr>
              <p:spPr bwMode="auto">
                <a:xfrm>
                  <a:off x="3913" y="1129"/>
                  <a:ext cx="204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NBRC 101842</a:t>
                  </a:r>
                  <a:endParaRPr kumimoji="0" lang="en-US" altLang="en-US" sz="1800" b="0" i="0" u="none" strike="noStrike" cap="none" normalizeH="0" baseline="3000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3" name="Line 55"/>
                <p:cNvSpPr>
                  <a:spLocks noChangeShapeType="1"/>
                </p:cNvSpPr>
                <p:nvPr/>
              </p:nvSpPr>
              <p:spPr bwMode="auto">
                <a:xfrm>
                  <a:off x="3822" y="1151"/>
                  <a:ext cx="90" cy="0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4" name="Rectangle 56"/>
                <p:cNvSpPr>
                  <a:spLocks noChangeArrowheads="1"/>
                </p:cNvSpPr>
                <p:nvPr/>
              </p:nvSpPr>
              <p:spPr bwMode="auto">
                <a:xfrm>
                  <a:off x="3913" y="1190"/>
                  <a:ext cx="135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WSCUF1</a:t>
                  </a:r>
                  <a:endParaRPr kumimoji="0" lang="en-US" altLang="en-US" sz="1800" b="0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5" name="Freeform 57"/>
                <p:cNvSpPr>
                  <a:spLocks/>
                </p:cNvSpPr>
                <p:nvPr/>
              </p:nvSpPr>
              <p:spPr bwMode="auto">
                <a:xfrm>
                  <a:off x="3821" y="1182"/>
                  <a:ext cx="91" cy="29"/>
                </a:xfrm>
                <a:custGeom>
                  <a:avLst/>
                  <a:gdLst>
                    <a:gd name="T0" fmla="*/ 0 w 91"/>
                    <a:gd name="T1" fmla="*/ 0 h 29"/>
                    <a:gd name="T2" fmla="*/ 0 w 91"/>
                    <a:gd name="T3" fmla="*/ 29 h 29"/>
                    <a:gd name="T4" fmla="*/ 91 w 91"/>
                    <a:gd name="T5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1" h="2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91" y="29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6" name="Line 58"/>
                <p:cNvSpPr>
                  <a:spLocks noChangeShapeType="1"/>
                </p:cNvSpPr>
                <p:nvPr/>
              </p:nvSpPr>
              <p:spPr bwMode="auto">
                <a:xfrm>
                  <a:off x="3821" y="1151"/>
                  <a:ext cx="0" cy="29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7" name="Freeform 59"/>
                <p:cNvSpPr>
                  <a:spLocks/>
                </p:cNvSpPr>
                <p:nvPr/>
              </p:nvSpPr>
              <p:spPr bwMode="auto">
                <a:xfrm>
                  <a:off x="3796" y="1181"/>
                  <a:ext cx="25" cy="44"/>
                </a:xfrm>
                <a:custGeom>
                  <a:avLst/>
                  <a:gdLst>
                    <a:gd name="T0" fmla="*/ 0 w 25"/>
                    <a:gd name="T1" fmla="*/ 44 h 44"/>
                    <a:gd name="T2" fmla="*/ 0 w 25"/>
                    <a:gd name="T3" fmla="*/ 0 h 44"/>
                    <a:gd name="T4" fmla="*/ 25 w 25"/>
                    <a:gd name="T5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5" h="44">
                      <a:moveTo>
                        <a:pt x="0" y="44"/>
                      </a:moveTo>
                      <a:lnTo>
                        <a:pt x="0" y="0"/>
                      </a:lnTo>
                      <a:lnTo>
                        <a:pt x="25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8" name="Rectangle 60"/>
                <p:cNvSpPr>
                  <a:spLocks noChangeArrowheads="1"/>
                </p:cNvSpPr>
                <p:nvPr/>
              </p:nvSpPr>
              <p:spPr bwMode="auto">
                <a:xfrm>
                  <a:off x="3905" y="1250"/>
                  <a:ext cx="110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GHH01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9" name="Freeform 61"/>
                <p:cNvSpPr>
                  <a:spLocks/>
                </p:cNvSpPr>
                <p:nvPr/>
              </p:nvSpPr>
              <p:spPr bwMode="auto">
                <a:xfrm>
                  <a:off x="3796" y="1228"/>
                  <a:ext cx="108" cy="44"/>
                </a:xfrm>
                <a:custGeom>
                  <a:avLst/>
                  <a:gdLst>
                    <a:gd name="T0" fmla="*/ 0 w 108"/>
                    <a:gd name="T1" fmla="*/ 0 h 44"/>
                    <a:gd name="T2" fmla="*/ 0 w 108"/>
                    <a:gd name="T3" fmla="*/ 44 h 44"/>
                    <a:gd name="T4" fmla="*/ 108 w 108"/>
                    <a:gd name="T5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8" h="44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108" y="44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0" name="Freeform 62"/>
                <p:cNvSpPr>
                  <a:spLocks/>
                </p:cNvSpPr>
                <p:nvPr/>
              </p:nvSpPr>
              <p:spPr bwMode="auto">
                <a:xfrm>
                  <a:off x="3763" y="1226"/>
                  <a:ext cx="33" cy="52"/>
                </a:xfrm>
                <a:custGeom>
                  <a:avLst/>
                  <a:gdLst>
                    <a:gd name="T0" fmla="*/ 0 w 33"/>
                    <a:gd name="T1" fmla="*/ 52 h 52"/>
                    <a:gd name="T2" fmla="*/ 0 w 33"/>
                    <a:gd name="T3" fmla="*/ 0 h 52"/>
                    <a:gd name="T4" fmla="*/ 33 w 33"/>
                    <a:gd name="T5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3" h="52">
                      <a:moveTo>
                        <a:pt x="0" y="52"/>
                      </a:moveTo>
                      <a:lnTo>
                        <a:pt x="0" y="0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1" name="Rectangle 63"/>
                <p:cNvSpPr>
                  <a:spLocks noChangeArrowheads="1"/>
                </p:cNvSpPr>
                <p:nvPr/>
              </p:nvSpPr>
              <p:spPr bwMode="auto">
                <a:xfrm>
                  <a:off x="3905" y="1311"/>
                  <a:ext cx="71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JS12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2" name="Freeform 64"/>
                <p:cNvSpPr>
                  <a:spLocks/>
                </p:cNvSpPr>
                <p:nvPr/>
              </p:nvSpPr>
              <p:spPr bwMode="auto">
                <a:xfrm>
                  <a:off x="3763" y="1280"/>
                  <a:ext cx="141" cy="52"/>
                </a:xfrm>
                <a:custGeom>
                  <a:avLst/>
                  <a:gdLst>
                    <a:gd name="T0" fmla="*/ 0 w 141"/>
                    <a:gd name="T1" fmla="*/ 0 h 52"/>
                    <a:gd name="T2" fmla="*/ 0 w 141"/>
                    <a:gd name="T3" fmla="*/ 52 h 52"/>
                    <a:gd name="T4" fmla="*/ 141 w 141"/>
                    <a:gd name="T5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1" h="52">
                      <a:moveTo>
                        <a:pt x="0" y="0"/>
                      </a:moveTo>
                      <a:lnTo>
                        <a:pt x="0" y="52"/>
                      </a:lnTo>
                      <a:lnTo>
                        <a:pt x="141" y="52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3" name="Freeform 65"/>
                <p:cNvSpPr>
                  <a:spLocks/>
                </p:cNvSpPr>
                <p:nvPr/>
              </p:nvSpPr>
              <p:spPr bwMode="auto">
                <a:xfrm>
                  <a:off x="4208" y="1134"/>
                  <a:ext cx="14" cy="215"/>
                </a:xfrm>
                <a:custGeom>
                  <a:avLst/>
                  <a:gdLst>
                    <a:gd name="T0" fmla="*/ 0 w 14"/>
                    <a:gd name="T1" fmla="*/ 0 h 215"/>
                    <a:gd name="T2" fmla="*/ 14 w 14"/>
                    <a:gd name="T3" fmla="*/ 0 h 215"/>
                    <a:gd name="T4" fmla="*/ 14 w 14"/>
                    <a:gd name="T5" fmla="*/ 215 h 215"/>
                    <a:gd name="T6" fmla="*/ 0 w 14"/>
                    <a:gd name="T7" fmla="*/ 215 h 2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215">
                      <a:moveTo>
                        <a:pt x="0" y="0"/>
                      </a:moveTo>
                      <a:lnTo>
                        <a:pt x="14" y="0"/>
                      </a:lnTo>
                      <a:lnTo>
                        <a:pt x="14" y="215"/>
                      </a:lnTo>
                      <a:lnTo>
                        <a:pt x="0" y="215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" name="Line 66"/>
                <p:cNvSpPr>
                  <a:spLocks noChangeShapeType="1"/>
                </p:cNvSpPr>
                <p:nvPr/>
              </p:nvSpPr>
              <p:spPr bwMode="auto">
                <a:xfrm>
                  <a:off x="3739" y="1279"/>
                  <a:ext cx="24" cy="0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" name="Line 67"/>
                <p:cNvSpPr>
                  <a:spLocks noChangeShapeType="1"/>
                </p:cNvSpPr>
                <p:nvPr/>
              </p:nvSpPr>
              <p:spPr bwMode="auto">
                <a:xfrm>
                  <a:off x="3738" y="799"/>
                  <a:ext cx="0" cy="239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" name="Line 68"/>
                <p:cNvSpPr>
                  <a:spLocks noChangeShapeType="1"/>
                </p:cNvSpPr>
                <p:nvPr/>
              </p:nvSpPr>
              <p:spPr bwMode="auto">
                <a:xfrm>
                  <a:off x="3738" y="1040"/>
                  <a:ext cx="0" cy="239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" name="Freeform 69"/>
                <p:cNvSpPr>
                  <a:spLocks/>
                </p:cNvSpPr>
                <p:nvPr/>
              </p:nvSpPr>
              <p:spPr bwMode="auto">
                <a:xfrm>
                  <a:off x="3680" y="1039"/>
                  <a:ext cx="58" cy="213"/>
                </a:xfrm>
                <a:custGeom>
                  <a:avLst/>
                  <a:gdLst>
                    <a:gd name="T0" fmla="*/ 0 w 58"/>
                    <a:gd name="T1" fmla="*/ 213 h 213"/>
                    <a:gd name="T2" fmla="*/ 0 w 58"/>
                    <a:gd name="T3" fmla="*/ 0 h 213"/>
                    <a:gd name="T4" fmla="*/ 58 w 58"/>
                    <a:gd name="T5" fmla="*/ 0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8" h="213">
                      <a:moveTo>
                        <a:pt x="0" y="213"/>
                      </a:moveTo>
                      <a:lnTo>
                        <a:pt x="0" y="0"/>
                      </a:lnTo>
                      <a:lnTo>
                        <a:pt x="58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" name="Rectangle 70"/>
                <p:cNvSpPr>
                  <a:spLocks noChangeArrowheads="1"/>
                </p:cNvSpPr>
                <p:nvPr/>
              </p:nvSpPr>
              <p:spPr bwMode="auto">
                <a:xfrm>
                  <a:off x="3922" y="1371"/>
                  <a:ext cx="66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GS1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9" name="Freeform 71"/>
                <p:cNvSpPr>
                  <a:spLocks/>
                </p:cNvSpPr>
                <p:nvPr/>
              </p:nvSpPr>
              <p:spPr bwMode="auto">
                <a:xfrm>
                  <a:off x="3879" y="1393"/>
                  <a:ext cx="41" cy="29"/>
                </a:xfrm>
                <a:custGeom>
                  <a:avLst/>
                  <a:gdLst>
                    <a:gd name="T0" fmla="*/ 0 w 41"/>
                    <a:gd name="T1" fmla="*/ 29 h 29"/>
                    <a:gd name="T2" fmla="*/ 0 w 41"/>
                    <a:gd name="T3" fmla="*/ 0 h 29"/>
                    <a:gd name="T4" fmla="*/ 41 w 41"/>
                    <a:gd name="T5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1" h="29">
                      <a:moveTo>
                        <a:pt x="0" y="29"/>
                      </a:moveTo>
                      <a:lnTo>
                        <a:pt x="0" y="0"/>
                      </a:lnTo>
                      <a:lnTo>
                        <a:pt x="41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0" name="Rectangle 72"/>
                <p:cNvSpPr>
                  <a:spLocks noChangeArrowheads="1"/>
                </p:cNvSpPr>
                <p:nvPr/>
              </p:nvSpPr>
              <p:spPr bwMode="auto">
                <a:xfrm>
                  <a:off x="3922" y="1432"/>
                  <a:ext cx="44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T6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1" name="Freeform 73"/>
                <p:cNvSpPr>
                  <a:spLocks/>
                </p:cNvSpPr>
                <p:nvPr/>
              </p:nvSpPr>
              <p:spPr bwMode="auto">
                <a:xfrm>
                  <a:off x="3879" y="1424"/>
                  <a:ext cx="41" cy="29"/>
                </a:xfrm>
                <a:custGeom>
                  <a:avLst/>
                  <a:gdLst>
                    <a:gd name="T0" fmla="*/ 0 w 41"/>
                    <a:gd name="T1" fmla="*/ 0 h 29"/>
                    <a:gd name="T2" fmla="*/ 0 w 41"/>
                    <a:gd name="T3" fmla="*/ 29 h 29"/>
                    <a:gd name="T4" fmla="*/ 41 w 41"/>
                    <a:gd name="T5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1" h="2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41" y="29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2" name="Freeform 74"/>
                <p:cNvSpPr>
                  <a:spLocks/>
                </p:cNvSpPr>
                <p:nvPr/>
              </p:nvSpPr>
              <p:spPr bwMode="auto">
                <a:xfrm>
                  <a:off x="3846" y="1423"/>
                  <a:ext cx="33" cy="44"/>
                </a:xfrm>
                <a:custGeom>
                  <a:avLst/>
                  <a:gdLst>
                    <a:gd name="T0" fmla="*/ 0 w 33"/>
                    <a:gd name="T1" fmla="*/ 44 h 44"/>
                    <a:gd name="T2" fmla="*/ 0 w 33"/>
                    <a:gd name="T3" fmla="*/ 0 h 44"/>
                    <a:gd name="T4" fmla="*/ 33 w 33"/>
                    <a:gd name="T5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3" h="44">
                      <a:moveTo>
                        <a:pt x="0" y="44"/>
                      </a:moveTo>
                      <a:lnTo>
                        <a:pt x="0" y="0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3" name="Rectangle 75"/>
                <p:cNvSpPr>
                  <a:spLocks noChangeArrowheads="1"/>
                </p:cNvSpPr>
                <p:nvPr/>
              </p:nvSpPr>
              <p:spPr bwMode="auto">
                <a:xfrm>
                  <a:off x="3922" y="1492"/>
                  <a:ext cx="90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BCO2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4" name="Freeform 76"/>
                <p:cNvSpPr>
                  <a:spLocks/>
                </p:cNvSpPr>
                <p:nvPr/>
              </p:nvSpPr>
              <p:spPr bwMode="auto">
                <a:xfrm>
                  <a:off x="3846" y="1470"/>
                  <a:ext cx="74" cy="44"/>
                </a:xfrm>
                <a:custGeom>
                  <a:avLst/>
                  <a:gdLst>
                    <a:gd name="T0" fmla="*/ 0 w 74"/>
                    <a:gd name="T1" fmla="*/ 0 h 44"/>
                    <a:gd name="T2" fmla="*/ 0 w 74"/>
                    <a:gd name="T3" fmla="*/ 44 h 44"/>
                    <a:gd name="T4" fmla="*/ 74 w 74"/>
                    <a:gd name="T5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4" h="44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74" y="44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5" name="Freeform 77"/>
                <p:cNvSpPr>
                  <a:spLocks/>
                </p:cNvSpPr>
                <p:nvPr/>
              </p:nvSpPr>
              <p:spPr bwMode="auto">
                <a:xfrm>
                  <a:off x="4177" y="1376"/>
                  <a:ext cx="14" cy="154"/>
                </a:xfrm>
                <a:custGeom>
                  <a:avLst/>
                  <a:gdLst>
                    <a:gd name="T0" fmla="*/ 0 w 14"/>
                    <a:gd name="T1" fmla="*/ 0 h 154"/>
                    <a:gd name="T2" fmla="*/ 14 w 14"/>
                    <a:gd name="T3" fmla="*/ 0 h 154"/>
                    <a:gd name="T4" fmla="*/ 14 w 14"/>
                    <a:gd name="T5" fmla="*/ 154 h 154"/>
                    <a:gd name="T6" fmla="*/ 0 w 14"/>
                    <a:gd name="T7" fmla="*/ 154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154">
                      <a:moveTo>
                        <a:pt x="0" y="0"/>
                      </a:moveTo>
                      <a:lnTo>
                        <a:pt x="14" y="0"/>
                      </a:lnTo>
                      <a:lnTo>
                        <a:pt x="14" y="154"/>
                      </a:lnTo>
                      <a:lnTo>
                        <a:pt x="0" y="154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6" name="Line 78"/>
                <p:cNvSpPr>
                  <a:spLocks noChangeShapeType="1"/>
                </p:cNvSpPr>
                <p:nvPr/>
              </p:nvSpPr>
              <p:spPr bwMode="auto">
                <a:xfrm>
                  <a:off x="3681" y="1468"/>
                  <a:ext cx="165" cy="0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7" name="Line 79"/>
                <p:cNvSpPr>
                  <a:spLocks noChangeShapeType="1"/>
                </p:cNvSpPr>
                <p:nvPr/>
              </p:nvSpPr>
              <p:spPr bwMode="auto">
                <a:xfrm>
                  <a:off x="3680" y="1255"/>
                  <a:ext cx="0" cy="213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8" name="Freeform 80"/>
                <p:cNvSpPr>
                  <a:spLocks/>
                </p:cNvSpPr>
                <p:nvPr/>
              </p:nvSpPr>
              <p:spPr bwMode="auto">
                <a:xfrm>
                  <a:off x="3597" y="1253"/>
                  <a:ext cx="83" cy="197"/>
                </a:xfrm>
                <a:custGeom>
                  <a:avLst/>
                  <a:gdLst>
                    <a:gd name="T0" fmla="*/ 0 w 83"/>
                    <a:gd name="T1" fmla="*/ 197 h 197"/>
                    <a:gd name="T2" fmla="*/ 0 w 83"/>
                    <a:gd name="T3" fmla="*/ 0 h 197"/>
                    <a:gd name="T4" fmla="*/ 83 w 83"/>
                    <a:gd name="T5" fmla="*/ 0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97">
                      <a:moveTo>
                        <a:pt x="0" y="197"/>
                      </a:moveTo>
                      <a:lnTo>
                        <a:pt x="0" y="0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9" name="Rectangle 81"/>
                <p:cNvSpPr>
                  <a:spLocks noChangeArrowheads="1"/>
                </p:cNvSpPr>
                <p:nvPr/>
              </p:nvSpPr>
              <p:spPr bwMode="auto">
                <a:xfrm>
                  <a:off x="3922" y="1553"/>
                  <a:ext cx="70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Et74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0" name="Freeform 82"/>
                <p:cNvSpPr>
                  <a:spLocks/>
                </p:cNvSpPr>
                <p:nvPr/>
              </p:nvSpPr>
              <p:spPr bwMode="auto">
                <a:xfrm>
                  <a:off x="3871" y="1574"/>
                  <a:ext cx="49" cy="29"/>
                </a:xfrm>
                <a:custGeom>
                  <a:avLst/>
                  <a:gdLst>
                    <a:gd name="T0" fmla="*/ 0 w 49"/>
                    <a:gd name="T1" fmla="*/ 29 h 29"/>
                    <a:gd name="T2" fmla="*/ 0 w 49"/>
                    <a:gd name="T3" fmla="*/ 0 h 29"/>
                    <a:gd name="T4" fmla="*/ 49 w 49"/>
                    <a:gd name="T5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9" h="29">
                      <a:moveTo>
                        <a:pt x="0" y="29"/>
                      </a:moveTo>
                      <a:lnTo>
                        <a:pt x="0" y="0"/>
                      </a:lnTo>
                      <a:lnTo>
                        <a:pt x="49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1" name="Rectangle 83"/>
                <p:cNvSpPr>
                  <a:spLocks noChangeArrowheads="1"/>
                </p:cNvSpPr>
                <p:nvPr/>
              </p:nvSpPr>
              <p:spPr bwMode="auto">
                <a:xfrm>
                  <a:off x="3922" y="1613"/>
                  <a:ext cx="70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Et23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2" name="Freeform 84"/>
                <p:cNvSpPr>
                  <a:spLocks/>
                </p:cNvSpPr>
                <p:nvPr/>
              </p:nvSpPr>
              <p:spPr bwMode="auto">
                <a:xfrm>
                  <a:off x="3871" y="1606"/>
                  <a:ext cx="49" cy="29"/>
                </a:xfrm>
                <a:custGeom>
                  <a:avLst/>
                  <a:gdLst>
                    <a:gd name="T0" fmla="*/ 0 w 49"/>
                    <a:gd name="T1" fmla="*/ 0 h 29"/>
                    <a:gd name="T2" fmla="*/ 0 w 49"/>
                    <a:gd name="T3" fmla="*/ 29 h 29"/>
                    <a:gd name="T4" fmla="*/ 49 w 49"/>
                    <a:gd name="T5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9" h="2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49" y="29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3" name="Freeform 85"/>
                <p:cNvSpPr>
                  <a:spLocks/>
                </p:cNvSpPr>
                <p:nvPr/>
              </p:nvSpPr>
              <p:spPr bwMode="auto">
                <a:xfrm>
                  <a:off x="4177" y="1558"/>
                  <a:ext cx="14" cy="93"/>
                </a:xfrm>
                <a:custGeom>
                  <a:avLst/>
                  <a:gdLst>
                    <a:gd name="T0" fmla="*/ 0 w 14"/>
                    <a:gd name="T1" fmla="*/ 0 h 93"/>
                    <a:gd name="T2" fmla="*/ 14 w 14"/>
                    <a:gd name="T3" fmla="*/ 0 h 93"/>
                    <a:gd name="T4" fmla="*/ 14 w 14"/>
                    <a:gd name="T5" fmla="*/ 93 h 93"/>
                    <a:gd name="T6" fmla="*/ 0 w 14"/>
                    <a:gd name="T7" fmla="*/ 93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93">
                      <a:moveTo>
                        <a:pt x="0" y="0"/>
                      </a:moveTo>
                      <a:lnTo>
                        <a:pt x="14" y="0"/>
                      </a:lnTo>
                      <a:lnTo>
                        <a:pt x="14" y="93"/>
                      </a:lnTo>
                      <a:lnTo>
                        <a:pt x="0" y="93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4" name="Line 86"/>
                <p:cNvSpPr>
                  <a:spLocks noChangeShapeType="1"/>
                </p:cNvSpPr>
                <p:nvPr/>
              </p:nvSpPr>
              <p:spPr bwMode="auto">
                <a:xfrm>
                  <a:off x="3656" y="1605"/>
                  <a:ext cx="215" cy="0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5" name="Freeform 87"/>
                <p:cNvSpPr>
                  <a:spLocks/>
                </p:cNvSpPr>
                <p:nvPr/>
              </p:nvSpPr>
              <p:spPr bwMode="auto">
                <a:xfrm>
                  <a:off x="4177" y="1679"/>
                  <a:ext cx="14" cy="33"/>
                </a:xfrm>
                <a:custGeom>
                  <a:avLst/>
                  <a:gdLst>
                    <a:gd name="T0" fmla="*/ 0 w 14"/>
                    <a:gd name="T1" fmla="*/ 0 h 33"/>
                    <a:gd name="T2" fmla="*/ 14 w 14"/>
                    <a:gd name="T3" fmla="*/ 0 h 33"/>
                    <a:gd name="T4" fmla="*/ 14 w 14"/>
                    <a:gd name="T5" fmla="*/ 33 h 33"/>
                    <a:gd name="T6" fmla="*/ 0 w 14"/>
                    <a:gd name="T7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33">
                      <a:moveTo>
                        <a:pt x="0" y="0"/>
                      </a:moveTo>
                      <a:lnTo>
                        <a:pt x="14" y="0"/>
                      </a:lnTo>
                      <a:lnTo>
                        <a:pt x="14" y="33"/>
                      </a:lnTo>
                      <a:lnTo>
                        <a:pt x="0" y="33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6" name="Rectangle 88"/>
                <p:cNvSpPr>
                  <a:spLocks noChangeArrowheads="1"/>
                </p:cNvSpPr>
                <p:nvPr/>
              </p:nvSpPr>
              <p:spPr bwMode="auto">
                <a:xfrm>
                  <a:off x="3922" y="1674"/>
                  <a:ext cx="183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lvl="0"/>
                  <a:r>
                    <a:rPr kumimoji="0" lang="en-US" altLang="en-US" sz="400" b="1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DSM 15726</a:t>
                  </a:r>
                  <a:r>
                    <a:rPr lang="en-US" altLang="en-US" sz="400" b="1" baseline="30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</a:t>
                  </a:r>
                  <a:endParaRPr kumimoji="0" lang="en-US" altLang="en-US" sz="1800" b="0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7" name="Line 89"/>
                <p:cNvSpPr>
                  <a:spLocks noChangeShapeType="1"/>
                </p:cNvSpPr>
                <p:nvPr/>
              </p:nvSpPr>
              <p:spPr bwMode="auto">
                <a:xfrm>
                  <a:off x="3656" y="1695"/>
                  <a:ext cx="264" cy="0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8" name="Line 90"/>
                <p:cNvSpPr>
                  <a:spLocks noChangeShapeType="1"/>
                </p:cNvSpPr>
                <p:nvPr/>
              </p:nvSpPr>
              <p:spPr bwMode="auto">
                <a:xfrm>
                  <a:off x="3655" y="1605"/>
                  <a:ext cx="0" cy="44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9" name="Line 91"/>
                <p:cNvSpPr>
                  <a:spLocks noChangeShapeType="1"/>
                </p:cNvSpPr>
                <p:nvPr/>
              </p:nvSpPr>
              <p:spPr bwMode="auto">
                <a:xfrm>
                  <a:off x="3655" y="1651"/>
                  <a:ext cx="0" cy="44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0" name="Freeform 92"/>
                <p:cNvSpPr>
                  <a:spLocks/>
                </p:cNvSpPr>
                <p:nvPr/>
              </p:nvSpPr>
              <p:spPr bwMode="auto">
                <a:xfrm>
                  <a:off x="3597" y="1453"/>
                  <a:ext cx="58" cy="197"/>
                </a:xfrm>
                <a:custGeom>
                  <a:avLst/>
                  <a:gdLst>
                    <a:gd name="T0" fmla="*/ 0 w 58"/>
                    <a:gd name="T1" fmla="*/ 0 h 197"/>
                    <a:gd name="T2" fmla="*/ 0 w 58"/>
                    <a:gd name="T3" fmla="*/ 197 h 197"/>
                    <a:gd name="T4" fmla="*/ 58 w 58"/>
                    <a:gd name="T5" fmla="*/ 197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8" h="197">
                      <a:moveTo>
                        <a:pt x="0" y="0"/>
                      </a:moveTo>
                      <a:lnTo>
                        <a:pt x="0" y="197"/>
                      </a:lnTo>
                      <a:lnTo>
                        <a:pt x="58" y="197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1" name="Freeform 93"/>
                <p:cNvSpPr>
                  <a:spLocks/>
                </p:cNvSpPr>
                <p:nvPr/>
              </p:nvSpPr>
              <p:spPr bwMode="auto">
                <a:xfrm>
                  <a:off x="3555" y="1451"/>
                  <a:ext cx="42" cy="151"/>
                </a:xfrm>
                <a:custGeom>
                  <a:avLst/>
                  <a:gdLst>
                    <a:gd name="T0" fmla="*/ 0 w 42"/>
                    <a:gd name="T1" fmla="*/ 151 h 151"/>
                    <a:gd name="T2" fmla="*/ 0 w 42"/>
                    <a:gd name="T3" fmla="*/ 0 h 151"/>
                    <a:gd name="T4" fmla="*/ 42 w 42"/>
                    <a:gd name="T5" fmla="*/ 0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2" h="151">
                      <a:moveTo>
                        <a:pt x="0" y="151"/>
                      </a:moveTo>
                      <a:lnTo>
                        <a:pt x="0" y="0"/>
                      </a:lnTo>
                      <a:lnTo>
                        <a:pt x="42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2" name="Freeform 94"/>
                <p:cNvSpPr>
                  <a:spLocks/>
                </p:cNvSpPr>
                <p:nvPr/>
              </p:nvSpPr>
              <p:spPr bwMode="auto">
                <a:xfrm>
                  <a:off x="4177" y="1740"/>
                  <a:ext cx="14" cy="32"/>
                </a:xfrm>
                <a:custGeom>
                  <a:avLst/>
                  <a:gdLst>
                    <a:gd name="T0" fmla="*/ 0 w 14"/>
                    <a:gd name="T1" fmla="*/ 0 h 32"/>
                    <a:gd name="T2" fmla="*/ 14 w 14"/>
                    <a:gd name="T3" fmla="*/ 0 h 32"/>
                    <a:gd name="T4" fmla="*/ 14 w 14"/>
                    <a:gd name="T5" fmla="*/ 32 h 32"/>
                    <a:gd name="T6" fmla="*/ 0 w 14"/>
                    <a:gd name="T7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32">
                      <a:moveTo>
                        <a:pt x="0" y="0"/>
                      </a:moveTo>
                      <a:lnTo>
                        <a:pt x="14" y="0"/>
                      </a:lnTo>
                      <a:lnTo>
                        <a:pt x="14" y="32"/>
                      </a:lnTo>
                      <a:lnTo>
                        <a:pt x="0" y="32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3" name="Rectangle 95"/>
                <p:cNvSpPr>
                  <a:spLocks noChangeArrowheads="1"/>
                </p:cNvSpPr>
                <p:nvPr/>
              </p:nvSpPr>
              <p:spPr bwMode="auto">
                <a:xfrm>
                  <a:off x="3913" y="1734"/>
                  <a:ext cx="79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PSS1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4" name="Line 96"/>
                <p:cNvSpPr>
                  <a:spLocks noChangeShapeType="1"/>
                </p:cNvSpPr>
                <p:nvPr/>
              </p:nvSpPr>
              <p:spPr bwMode="auto">
                <a:xfrm>
                  <a:off x="3557" y="1756"/>
                  <a:ext cx="355" cy="0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5" name="Line 97"/>
                <p:cNvSpPr>
                  <a:spLocks noChangeShapeType="1"/>
                </p:cNvSpPr>
                <p:nvPr/>
              </p:nvSpPr>
              <p:spPr bwMode="auto">
                <a:xfrm>
                  <a:off x="3555" y="1605"/>
                  <a:ext cx="0" cy="151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6" name="Freeform 98"/>
                <p:cNvSpPr>
                  <a:spLocks/>
                </p:cNvSpPr>
                <p:nvPr/>
              </p:nvSpPr>
              <p:spPr bwMode="auto">
                <a:xfrm>
                  <a:off x="3472" y="1603"/>
                  <a:ext cx="83" cy="346"/>
                </a:xfrm>
                <a:custGeom>
                  <a:avLst/>
                  <a:gdLst>
                    <a:gd name="T0" fmla="*/ 0 w 83"/>
                    <a:gd name="T1" fmla="*/ 346 h 346"/>
                    <a:gd name="T2" fmla="*/ 0 w 83"/>
                    <a:gd name="T3" fmla="*/ 0 h 346"/>
                    <a:gd name="T4" fmla="*/ 83 w 83"/>
                    <a:gd name="T5" fmla="*/ 0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346">
                      <a:moveTo>
                        <a:pt x="0" y="346"/>
                      </a:moveTo>
                      <a:lnTo>
                        <a:pt x="0" y="0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7" name="Rectangle 99"/>
                <p:cNvSpPr>
                  <a:spLocks noChangeArrowheads="1"/>
                </p:cNvSpPr>
                <p:nvPr/>
              </p:nvSpPr>
              <p:spPr bwMode="auto">
                <a:xfrm>
                  <a:off x="3922" y="1795"/>
                  <a:ext cx="159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ATCC7953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8" name="Freeform 100"/>
                <p:cNvSpPr>
                  <a:spLocks/>
                </p:cNvSpPr>
                <p:nvPr/>
              </p:nvSpPr>
              <p:spPr bwMode="auto">
                <a:xfrm>
                  <a:off x="3887" y="1816"/>
                  <a:ext cx="33" cy="29"/>
                </a:xfrm>
                <a:custGeom>
                  <a:avLst/>
                  <a:gdLst>
                    <a:gd name="T0" fmla="*/ 0 w 33"/>
                    <a:gd name="T1" fmla="*/ 29 h 29"/>
                    <a:gd name="T2" fmla="*/ 0 w 33"/>
                    <a:gd name="T3" fmla="*/ 0 h 29"/>
                    <a:gd name="T4" fmla="*/ 33 w 33"/>
                    <a:gd name="T5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3" h="29">
                      <a:moveTo>
                        <a:pt x="0" y="29"/>
                      </a:moveTo>
                      <a:lnTo>
                        <a:pt x="0" y="0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9" name="Rectangle 101"/>
                <p:cNvSpPr>
                  <a:spLocks noChangeArrowheads="1"/>
                </p:cNvSpPr>
                <p:nvPr/>
              </p:nvSpPr>
              <p:spPr bwMode="auto">
                <a:xfrm>
                  <a:off x="3922" y="1855"/>
                  <a:ext cx="202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lvl="0"/>
                  <a:r>
                    <a:rPr kumimoji="0" lang="en-US" altLang="en-US" sz="400" b="1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ATCC 12980</a:t>
                  </a:r>
                  <a:r>
                    <a:rPr lang="en-US" altLang="en-US" sz="400" b="1" baseline="30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</a:t>
                  </a:r>
                  <a:endParaRPr kumimoji="0" lang="en-US" altLang="en-US" sz="1800" b="0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0" name="Line 102"/>
                <p:cNvSpPr>
                  <a:spLocks noChangeShapeType="1"/>
                </p:cNvSpPr>
                <p:nvPr/>
              </p:nvSpPr>
              <p:spPr bwMode="auto">
                <a:xfrm>
                  <a:off x="3888" y="1877"/>
                  <a:ext cx="32" cy="0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1" name="Line 103"/>
                <p:cNvSpPr>
                  <a:spLocks noChangeShapeType="1"/>
                </p:cNvSpPr>
                <p:nvPr/>
              </p:nvSpPr>
              <p:spPr bwMode="auto">
                <a:xfrm>
                  <a:off x="3887" y="1848"/>
                  <a:ext cx="0" cy="29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2" name="Freeform 104"/>
                <p:cNvSpPr>
                  <a:spLocks/>
                </p:cNvSpPr>
                <p:nvPr/>
              </p:nvSpPr>
              <p:spPr bwMode="auto">
                <a:xfrm>
                  <a:off x="3871" y="1847"/>
                  <a:ext cx="16" cy="44"/>
                </a:xfrm>
                <a:custGeom>
                  <a:avLst/>
                  <a:gdLst>
                    <a:gd name="T0" fmla="*/ 0 w 16"/>
                    <a:gd name="T1" fmla="*/ 44 h 44"/>
                    <a:gd name="T2" fmla="*/ 0 w 16"/>
                    <a:gd name="T3" fmla="*/ 0 h 44"/>
                    <a:gd name="T4" fmla="*/ 16 w 16"/>
                    <a:gd name="T5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6" h="44">
                      <a:moveTo>
                        <a:pt x="0" y="44"/>
                      </a:moveTo>
                      <a:lnTo>
                        <a:pt x="0" y="0"/>
                      </a:lnTo>
                      <a:lnTo>
                        <a:pt x="16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3" name="Rectangle 105"/>
                <p:cNvSpPr>
                  <a:spLocks noChangeArrowheads="1"/>
                </p:cNvSpPr>
                <p:nvPr/>
              </p:nvSpPr>
              <p:spPr bwMode="auto">
                <a:xfrm>
                  <a:off x="3913" y="1916"/>
                  <a:ext cx="94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B4109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4" name="Freeform 106"/>
                <p:cNvSpPr>
                  <a:spLocks/>
                </p:cNvSpPr>
                <p:nvPr/>
              </p:nvSpPr>
              <p:spPr bwMode="auto">
                <a:xfrm>
                  <a:off x="3871" y="1893"/>
                  <a:ext cx="41" cy="44"/>
                </a:xfrm>
                <a:custGeom>
                  <a:avLst/>
                  <a:gdLst>
                    <a:gd name="T0" fmla="*/ 0 w 41"/>
                    <a:gd name="T1" fmla="*/ 0 h 44"/>
                    <a:gd name="T2" fmla="*/ 0 w 41"/>
                    <a:gd name="T3" fmla="*/ 44 h 44"/>
                    <a:gd name="T4" fmla="*/ 41 w 41"/>
                    <a:gd name="T5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1" h="44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41" y="44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5" name="Freeform 107"/>
                <p:cNvSpPr>
                  <a:spLocks/>
                </p:cNvSpPr>
                <p:nvPr/>
              </p:nvSpPr>
              <p:spPr bwMode="auto">
                <a:xfrm>
                  <a:off x="3846" y="1892"/>
                  <a:ext cx="25" cy="90"/>
                </a:xfrm>
                <a:custGeom>
                  <a:avLst/>
                  <a:gdLst>
                    <a:gd name="T0" fmla="*/ 0 w 25"/>
                    <a:gd name="T1" fmla="*/ 90 h 90"/>
                    <a:gd name="T2" fmla="*/ 0 w 25"/>
                    <a:gd name="T3" fmla="*/ 0 h 90"/>
                    <a:gd name="T4" fmla="*/ 25 w 25"/>
                    <a:gd name="T5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5" h="90">
                      <a:moveTo>
                        <a:pt x="0" y="90"/>
                      </a:moveTo>
                      <a:lnTo>
                        <a:pt x="0" y="0"/>
                      </a:lnTo>
                      <a:lnTo>
                        <a:pt x="25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6" name="Rectangle 108"/>
                <p:cNvSpPr>
                  <a:spLocks noChangeArrowheads="1"/>
                </p:cNvSpPr>
                <p:nvPr/>
              </p:nvSpPr>
              <p:spPr bwMode="auto">
                <a:xfrm>
                  <a:off x="3922" y="1976"/>
                  <a:ext cx="42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P3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7" name="Freeform 109"/>
                <p:cNvSpPr>
                  <a:spLocks/>
                </p:cNvSpPr>
                <p:nvPr/>
              </p:nvSpPr>
              <p:spPr bwMode="auto">
                <a:xfrm>
                  <a:off x="3912" y="1998"/>
                  <a:ext cx="8" cy="29"/>
                </a:xfrm>
                <a:custGeom>
                  <a:avLst/>
                  <a:gdLst>
                    <a:gd name="T0" fmla="*/ 0 w 8"/>
                    <a:gd name="T1" fmla="*/ 29 h 29"/>
                    <a:gd name="T2" fmla="*/ 0 w 8"/>
                    <a:gd name="T3" fmla="*/ 0 h 29"/>
                    <a:gd name="T4" fmla="*/ 8 w 8"/>
                    <a:gd name="T5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29">
                      <a:moveTo>
                        <a:pt x="0" y="29"/>
                      </a:moveTo>
                      <a:lnTo>
                        <a:pt x="0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8" name="Rectangle 110"/>
                <p:cNvSpPr>
                  <a:spLocks noChangeArrowheads="1"/>
                </p:cNvSpPr>
                <p:nvPr/>
              </p:nvSpPr>
              <p:spPr bwMode="auto">
                <a:xfrm>
                  <a:off x="3922" y="2037"/>
                  <a:ext cx="47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A1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9" name="Freeform 111"/>
                <p:cNvSpPr>
                  <a:spLocks/>
                </p:cNvSpPr>
                <p:nvPr/>
              </p:nvSpPr>
              <p:spPr bwMode="auto">
                <a:xfrm>
                  <a:off x="3912" y="2030"/>
                  <a:ext cx="8" cy="29"/>
                </a:xfrm>
                <a:custGeom>
                  <a:avLst/>
                  <a:gdLst>
                    <a:gd name="T0" fmla="*/ 0 w 8"/>
                    <a:gd name="T1" fmla="*/ 0 h 29"/>
                    <a:gd name="T2" fmla="*/ 0 w 8"/>
                    <a:gd name="T3" fmla="*/ 29 h 29"/>
                    <a:gd name="T4" fmla="*/ 8 w 8"/>
                    <a:gd name="T5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2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8" y="29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0" name="Freeform 112"/>
                <p:cNvSpPr>
                  <a:spLocks/>
                </p:cNvSpPr>
                <p:nvPr/>
              </p:nvSpPr>
              <p:spPr bwMode="auto">
                <a:xfrm>
                  <a:off x="3879" y="2028"/>
                  <a:ext cx="33" cy="44"/>
                </a:xfrm>
                <a:custGeom>
                  <a:avLst/>
                  <a:gdLst>
                    <a:gd name="T0" fmla="*/ 0 w 33"/>
                    <a:gd name="T1" fmla="*/ 44 h 44"/>
                    <a:gd name="T2" fmla="*/ 0 w 33"/>
                    <a:gd name="T3" fmla="*/ 0 h 44"/>
                    <a:gd name="T4" fmla="*/ 33 w 33"/>
                    <a:gd name="T5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3" h="44">
                      <a:moveTo>
                        <a:pt x="0" y="44"/>
                      </a:moveTo>
                      <a:lnTo>
                        <a:pt x="0" y="0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1" name="Rectangle 113"/>
                <p:cNvSpPr>
                  <a:spLocks noChangeArrowheads="1"/>
                </p:cNvSpPr>
                <p:nvPr/>
              </p:nvSpPr>
              <p:spPr bwMode="auto">
                <a:xfrm>
                  <a:off x="3922" y="2097"/>
                  <a:ext cx="47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D1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2" name="Freeform 114"/>
                <p:cNvSpPr>
                  <a:spLocks/>
                </p:cNvSpPr>
                <p:nvPr/>
              </p:nvSpPr>
              <p:spPr bwMode="auto">
                <a:xfrm>
                  <a:off x="3879" y="2075"/>
                  <a:ext cx="41" cy="44"/>
                </a:xfrm>
                <a:custGeom>
                  <a:avLst/>
                  <a:gdLst>
                    <a:gd name="T0" fmla="*/ 0 w 41"/>
                    <a:gd name="T1" fmla="*/ 0 h 44"/>
                    <a:gd name="T2" fmla="*/ 0 w 41"/>
                    <a:gd name="T3" fmla="*/ 44 h 44"/>
                    <a:gd name="T4" fmla="*/ 41 w 41"/>
                    <a:gd name="T5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1" h="44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41" y="44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3" name="Freeform 115"/>
                <p:cNvSpPr>
                  <a:spLocks/>
                </p:cNvSpPr>
                <p:nvPr/>
              </p:nvSpPr>
              <p:spPr bwMode="auto">
                <a:xfrm>
                  <a:off x="3846" y="1984"/>
                  <a:ext cx="33" cy="90"/>
                </a:xfrm>
                <a:custGeom>
                  <a:avLst/>
                  <a:gdLst>
                    <a:gd name="T0" fmla="*/ 0 w 33"/>
                    <a:gd name="T1" fmla="*/ 0 h 90"/>
                    <a:gd name="T2" fmla="*/ 0 w 33"/>
                    <a:gd name="T3" fmla="*/ 90 h 90"/>
                    <a:gd name="T4" fmla="*/ 33 w 33"/>
                    <a:gd name="T5" fmla="*/ 9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3" h="90">
                      <a:moveTo>
                        <a:pt x="0" y="0"/>
                      </a:moveTo>
                      <a:lnTo>
                        <a:pt x="0" y="90"/>
                      </a:lnTo>
                      <a:lnTo>
                        <a:pt x="33" y="9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4" name="Freeform 116"/>
                <p:cNvSpPr>
                  <a:spLocks/>
                </p:cNvSpPr>
                <p:nvPr/>
              </p:nvSpPr>
              <p:spPr bwMode="auto">
                <a:xfrm>
                  <a:off x="3821" y="1983"/>
                  <a:ext cx="25" cy="112"/>
                </a:xfrm>
                <a:custGeom>
                  <a:avLst/>
                  <a:gdLst>
                    <a:gd name="T0" fmla="*/ 0 w 25"/>
                    <a:gd name="T1" fmla="*/ 112 h 112"/>
                    <a:gd name="T2" fmla="*/ 0 w 25"/>
                    <a:gd name="T3" fmla="*/ 0 h 112"/>
                    <a:gd name="T4" fmla="*/ 25 w 25"/>
                    <a:gd name="T5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5" h="112">
                      <a:moveTo>
                        <a:pt x="0" y="112"/>
                      </a:moveTo>
                      <a:lnTo>
                        <a:pt x="0" y="0"/>
                      </a:lnTo>
                      <a:lnTo>
                        <a:pt x="25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5" name="Rectangle 117"/>
                <p:cNvSpPr>
                  <a:spLocks noChangeArrowheads="1"/>
                </p:cNvSpPr>
                <p:nvPr/>
              </p:nvSpPr>
              <p:spPr bwMode="auto">
                <a:xfrm>
                  <a:off x="3913" y="2158"/>
                  <a:ext cx="94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B4114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6" name="Freeform 118"/>
                <p:cNvSpPr>
                  <a:spLocks/>
                </p:cNvSpPr>
                <p:nvPr/>
              </p:nvSpPr>
              <p:spPr bwMode="auto">
                <a:xfrm>
                  <a:off x="3879" y="2180"/>
                  <a:ext cx="33" cy="29"/>
                </a:xfrm>
                <a:custGeom>
                  <a:avLst/>
                  <a:gdLst>
                    <a:gd name="T0" fmla="*/ 0 w 33"/>
                    <a:gd name="T1" fmla="*/ 29 h 29"/>
                    <a:gd name="T2" fmla="*/ 0 w 33"/>
                    <a:gd name="T3" fmla="*/ 0 h 29"/>
                    <a:gd name="T4" fmla="*/ 33 w 33"/>
                    <a:gd name="T5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3" h="29">
                      <a:moveTo>
                        <a:pt x="0" y="29"/>
                      </a:moveTo>
                      <a:lnTo>
                        <a:pt x="0" y="0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7" name="Rectangle 119"/>
                <p:cNvSpPr>
                  <a:spLocks noChangeArrowheads="1"/>
                </p:cNvSpPr>
                <p:nvPr/>
              </p:nvSpPr>
              <p:spPr bwMode="auto">
                <a:xfrm>
                  <a:off x="3913" y="2219"/>
                  <a:ext cx="89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Sah69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8" name="Freeform 120"/>
                <p:cNvSpPr>
                  <a:spLocks/>
                </p:cNvSpPr>
                <p:nvPr/>
              </p:nvSpPr>
              <p:spPr bwMode="auto">
                <a:xfrm>
                  <a:off x="3879" y="2211"/>
                  <a:ext cx="33" cy="29"/>
                </a:xfrm>
                <a:custGeom>
                  <a:avLst/>
                  <a:gdLst>
                    <a:gd name="T0" fmla="*/ 0 w 33"/>
                    <a:gd name="T1" fmla="*/ 0 h 29"/>
                    <a:gd name="T2" fmla="*/ 0 w 33"/>
                    <a:gd name="T3" fmla="*/ 29 h 29"/>
                    <a:gd name="T4" fmla="*/ 33 w 33"/>
                    <a:gd name="T5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3" h="2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33" y="29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9" name="Freeform 121"/>
                <p:cNvSpPr>
                  <a:spLocks/>
                </p:cNvSpPr>
                <p:nvPr/>
              </p:nvSpPr>
              <p:spPr bwMode="auto">
                <a:xfrm>
                  <a:off x="3821" y="2098"/>
                  <a:ext cx="58" cy="112"/>
                </a:xfrm>
                <a:custGeom>
                  <a:avLst/>
                  <a:gdLst>
                    <a:gd name="T0" fmla="*/ 0 w 58"/>
                    <a:gd name="T1" fmla="*/ 0 h 112"/>
                    <a:gd name="T2" fmla="*/ 0 w 58"/>
                    <a:gd name="T3" fmla="*/ 112 h 112"/>
                    <a:gd name="T4" fmla="*/ 58 w 58"/>
                    <a:gd name="T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8" h="112">
                      <a:moveTo>
                        <a:pt x="0" y="0"/>
                      </a:moveTo>
                      <a:lnTo>
                        <a:pt x="0" y="112"/>
                      </a:lnTo>
                      <a:lnTo>
                        <a:pt x="58" y="112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0" name="Freeform 122"/>
                <p:cNvSpPr>
                  <a:spLocks/>
                </p:cNvSpPr>
                <p:nvPr/>
              </p:nvSpPr>
              <p:spPr bwMode="auto">
                <a:xfrm>
                  <a:off x="3730" y="2096"/>
                  <a:ext cx="91" cy="201"/>
                </a:xfrm>
                <a:custGeom>
                  <a:avLst/>
                  <a:gdLst>
                    <a:gd name="T0" fmla="*/ 0 w 91"/>
                    <a:gd name="T1" fmla="*/ 201 h 201"/>
                    <a:gd name="T2" fmla="*/ 0 w 91"/>
                    <a:gd name="T3" fmla="*/ 0 h 201"/>
                    <a:gd name="T4" fmla="*/ 91 w 91"/>
                    <a:gd name="T5" fmla="*/ 0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1" h="201">
                      <a:moveTo>
                        <a:pt x="0" y="201"/>
                      </a:moveTo>
                      <a:lnTo>
                        <a:pt x="0" y="0"/>
                      </a:lnTo>
                      <a:lnTo>
                        <a:pt x="91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1" name="Rectangle 123"/>
                <p:cNvSpPr>
                  <a:spLocks noChangeArrowheads="1"/>
                </p:cNvSpPr>
                <p:nvPr/>
              </p:nvSpPr>
              <p:spPr bwMode="auto">
                <a:xfrm>
                  <a:off x="3905" y="2279"/>
                  <a:ext cx="59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S53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2" name="Freeform 124"/>
                <p:cNvSpPr>
                  <a:spLocks/>
                </p:cNvSpPr>
                <p:nvPr/>
              </p:nvSpPr>
              <p:spPr bwMode="auto">
                <a:xfrm>
                  <a:off x="3904" y="2301"/>
                  <a:ext cx="0" cy="29"/>
                </a:xfrm>
                <a:custGeom>
                  <a:avLst/>
                  <a:gdLst>
                    <a:gd name="T0" fmla="*/ 29 h 29"/>
                    <a:gd name="T1" fmla="*/ 0 h 29"/>
                    <a:gd name="T2" fmla="*/ 0 h 29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9">
                      <a:moveTo>
                        <a:pt x="0" y="29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3" name="Rectangle 125"/>
                <p:cNvSpPr>
                  <a:spLocks noChangeArrowheads="1"/>
                </p:cNvSpPr>
                <p:nvPr/>
              </p:nvSpPr>
              <p:spPr bwMode="auto">
                <a:xfrm>
                  <a:off x="3905" y="2340"/>
                  <a:ext cx="59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S22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4" name="Freeform 126"/>
                <p:cNvSpPr>
                  <a:spLocks/>
                </p:cNvSpPr>
                <p:nvPr/>
              </p:nvSpPr>
              <p:spPr bwMode="auto">
                <a:xfrm>
                  <a:off x="3904" y="2332"/>
                  <a:ext cx="0" cy="29"/>
                </a:xfrm>
                <a:custGeom>
                  <a:avLst/>
                  <a:gdLst>
                    <a:gd name="T0" fmla="*/ 0 h 29"/>
                    <a:gd name="T1" fmla="*/ 29 h 29"/>
                    <a:gd name="T2" fmla="*/ 29 h 29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0" y="29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5" name="Freeform 127"/>
                <p:cNvSpPr>
                  <a:spLocks/>
                </p:cNvSpPr>
                <p:nvPr/>
              </p:nvSpPr>
              <p:spPr bwMode="auto">
                <a:xfrm>
                  <a:off x="3796" y="2331"/>
                  <a:ext cx="108" cy="44"/>
                </a:xfrm>
                <a:custGeom>
                  <a:avLst/>
                  <a:gdLst>
                    <a:gd name="T0" fmla="*/ 0 w 108"/>
                    <a:gd name="T1" fmla="*/ 44 h 44"/>
                    <a:gd name="T2" fmla="*/ 0 w 108"/>
                    <a:gd name="T3" fmla="*/ 0 h 44"/>
                    <a:gd name="T4" fmla="*/ 108 w 108"/>
                    <a:gd name="T5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8" h="44">
                      <a:moveTo>
                        <a:pt x="0" y="44"/>
                      </a:moveTo>
                      <a:lnTo>
                        <a:pt x="0" y="0"/>
                      </a:lnTo>
                      <a:lnTo>
                        <a:pt x="108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6" name="Rectangle 128"/>
                <p:cNvSpPr>
                  <a:spLocks noChangeArrowheads="1"/>
                </p:cNvSpPr>
                <p:nvPr/>
              </p:nvSpPr>
              <p:spPr bwMode="auto">
                <a:xfrm>
                  <a:off x="3913" y="2400"/>
                  <a:ext cx="59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S15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7" name="Freeform 129"/>
                <p:cNvSpPr>
                  <a:spLocks/>
                </p:cNvSpPr>
                <p:nvPr/>
              </p:nvSpPr>
              <p:spPr bwMode="auto">
                <a:xfrm>
                  <a:off x="3796" y="2378"/>
                  <a:ext cx="116" cy="44"/>
                </a:xfrm>
                <a:custGeom>
                  <a:avLst/>
                  <a:gdLst>
                    <a:gd name="T0" fmla="*/ 0 w 116"/>
                    <a:gd name="T1" fmla="*/ 0 h 44"/>
                    <a:gd name="T2" fmla="*/ 0 w 116"/>
                    <a:gd name="T3" fmla="*/ 44 h 44"/>
                    <a:gd name="T4" fmla="*/ 116 w 116"/>
                    <a:gd name="T5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6" h="44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116" y="44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8" name="Freeform 130"/>
                <p:cNvSpPr>
                  <a:spLocks/>
                </p:cNvSpPr>
                <p:nvPr/>
              </p:nvSpPr>
              <p:spPr bwMode="auto">
                <a:xfrm>
                  <a:off x="3771" y="2376"/>
                  <a:ext cx="25" cy="52"/>
                </a:xfrm>
                <a:custGeom>
                  <a:avLst/>
                  <a:gdLst>
                    <a:gd name="T0" fmla="*/ 0 w 25"/>
                    <a:gd name="T1" fmla="*/ 52 h 52"/>
                    <a:gd name="T2" fmla="*/ 0 w 25"/>
                    <a:gd name="T3" fmla="*/ 0 h 52"/>
                    <a:gd name="T4" fmla="*/ 25 w 25"/>
                    <a:gd name="T5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5" h="52">
                      <a:moveTo>
                        <a:pt x="0" y="52"/>
                      </a:moveTo>
                      <a:lnTo>
                        <a:pt x="0" y="0"/>
                      </a:lnTo>
                      <a:lnTo>
                        <a:pt x="25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9" name="Rectangle 131"/>
                <p:cNvSpPr>
                  <a:spLocks noChangeArrowheads="1"/>
                </p:cNvSpPr>
                <p:nvPr/>
              </p:nvSpPr>
              <p:spPr bwMode="auto">
                <a:xfrm>
                  <a:off x="3913" y="2461"/>
                  <a:ext cx="152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12AMOR1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0" name="Freeform 132"/>
                <p:cNvSpPr>
                  <a:spLocks/>
                </p:cNvSpPr>
                <p:nvPr/>
              </p:nvSpPr>
              <p:spPr bwMode="auto">
                <a:xfrm>
                  <a:off x="3771" y="2431"/>
                  <a:ext cx="141" cy="51"/>
                </a:xfrm>
                <a:custGeom>
                  <a:avLst/>
                  <a:gdLst>
                    <a:gd name="T0" fmla="*/ 0 w 141"/>
                    <a:gd name="T1" fmla="*/ 0 h 51"/>
                    <a:gd name="T2" fmla="*/ 0 w 141"/>
                    <a:gd name="T3" fmla="*/ 51 h 51"/>
                    <a:gd name="T4" fmla="*/ 141 w 141"/>
                    <a:gd name="T5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1" h="51">
                      <a:moveTo>
                        <a:pt x="0" y="0"/>
                      </a:moveTo>
                      <a:lnTo>
                        <a:pt x="0" y="51"/>
                      </a:lnTo>
                      <a:lnTo>
                        <a:pt x="141" y="51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1" name="Freeform 133"/>
                <p:cNvSpPr>
                  <a:spLocks/>
                </p:cNvSpPr>
                <p:nvPr/>
              </p:nvSpPr>
              <p:spPr bwMode="auto">
                <a:xfrm>
                  <a:off x="3754" y="2429"/>
                  <a:ext cx="17" cy="71"/>
                </a:xfrm>
                <a:custGeom>
                  <a:avLst/>
                  <a:gdLst>
                    <a:gd name="T0" fmla="*/ 0 w 17"/>
                    <a:gd name="T1" fmla="*/ 71 h 71"/>
                    <a:gd name="T2" fmla="*/ 0 w 17"/>
                    <a:gd name="T3" fmla="*/ 0 h 71"/>
                    <a:gd name="T4" fmla="*/ 17 w 17"/>
                    <a:gd name="T5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" h="71">
                      <a:moveTo>
                        <a:pt x="0" y="71"/>
                      </a:moveTo>
                      <a:lnTo>
                        <a:pt x="0" y="0"/>
                      </a:lnTo>
                      <a:lnTo>
                        <a:pt x="17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2" name="Rectangle 134"/>
                <p:cNvSpPr>
                  <a:spLocks noChangeArrowheads="1"/>
                </p:cNvSpPr>
                <p:nvPr/>
              </p:nvSpPr>
              <p:spPr bwMode="auto">
                <a:xfrm>
                  <a:off x="3922" y="2521"/>
                  <a:ext cx="182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C1BS50MT1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3" name="Freeform 135"/>
                <p:cNvSpPr>
                  <a:spLocks/>
                </p:cNvSpPr>
                <p:nvPr/>
              </p:nvSpPr>
              <p:spPr bwMode="auto">
                <a:xfrm>
                  <a:off x="3854" y="2543"/>
                  <a:ext cx="66" cy="29"/>
                </a:xfrm>
                <a:custGeom>
                  <a:avLst/>
                  <a:gdLst>
                    <a:gd name="T0" fmla="*/ 0 w 66"/>
                    <a:gd name="T1" fmla="*/ 29 h 29"/>
                    <a:gd name="T2" fmla="*/ 0 w 66"/>
                    <a:gd name="T3" fmla="*/ 0 h 29"/>
                    <a:gd name="T4" fmla="*/ 66 w 66"/>
                    <a:gd name="T5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6" h="29">
                      <a:moveTo>
                        <a:pt x="0" y="29"/>
                      </a:moveTo>
                      <a:lnTo>
                        <a:pt x="0" y="0"/>
                      </a:lnTo>
                      <a:lnTo>
                        <a:pt x="66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4" name="Rectangle 136"/>
                <p:cNvSpPr>
                  <a:spLocks noChangeArrowheads="1"/>
                </p:cNvSpPr>
                <p:nvPr/>
              </p:nvSpPr>
              <p:spPr bwMode="auto">
                <a:xfrm>
                  <a:off x="3922" y="2582"/>
                  <a:ext cx="98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LC300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5" name="Freeform 137"/>
                <p:cNvSpPr>
                  <a:spLocks/>
                </p:cNvSpPr>
                <p:nvPr/>
              </p:nvSpPr>
              <p:spPr bwMode="auto">
                <a:xfrm>
                  <a:off x="3854" y="2574"/>
                  <a:ext cx="66" cy="29"/>
                </a:xfrm>
                <a:custGeom>
                  <a:avLst/>
                  <a:gdLst>
                    <a:gd name="T0" fmla="*/ 0 w 66"/>
                    <a:gd name="T1" fmla="*/ 0 h 29"/>
                    <a:gd name="T2" fmla="*/ 0 w 66"/>
                    <a:gd name="T3" fmla="*/ 29 h 29"/>
                    <a:gd name="T4" fmla="*/ 66 w 66"/>
                    <a:gd name="T5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6" h="2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66" y="29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6" name="Freeform 138"/>
                <p:cNvSpPr>
                  <a:spLocks/>
                </p:cNvSpPr>
                <p:nvPr/>
              </p:nvSpPr>
              <p:spPr bwMode="auto">
                <a:xfrm>
                  <a:off x="3754" y="2502"/>
                  <a:ext cx="100" cy="71"/>
                </a:xfrm>
                <a:custGeom>
                  <a:avLst/>
                  <a:gdLst>
                    <a:gd name="T0" fmla="*/ 0 w 100"/>
                    <a:gd name="T1" fmla="*/ 0 h 71"/>
                    <a:gd name="T2" fmla="*/ 0 w 100"/>
                    <a:gd name="T3" fmla="*/ 71 h 71"/>
                    <a:gd name="T4" fmla="*/ 100 w 100"/>
                    <a:gd name="T5" fmla="*/ 71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0" h="71">
                      <a:moveTo>
                        <a:pt x="0" y="0"/>
                      </a:moveTo>
                      <a:lnTo>
                        <a:pt x="0" y="71"/>
                      </a:lnTo>
                      <a:lnTo>
                        <a:pt x="100" y="71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7" name="Freeform 139"/>
                <p:cNvSpPr>
                  <a:spLocks/>
                </p:cNvSpPr>
                <p:nvPr/>
              </p:nvSpPr>
              <p:spPr bwMode="auto">
                <a:xfrm>
                  <a:off x="3730" y="2300"/>
                  <a:ext cx="24" cy="201"/>
                </a:xfrm>
                <a:custGeom>
                  <a:avLst/>
                  <a:gdLst>
                    <a:gd name="T0" fmla="*/ 0 w 24"/>
                    <a:gd name="T1" fmla="*/ 0 h 201"/>
                    <a:gd name="T2" fmla="*/ 0 w 24"/>
                    <a:gd name="T3" fmla="*/ 201 h 201"/>
                    <a:gd name="T4" fmla="*/ 24 w 24"/>
                    <a:gd name="T5" fmla="*/ 201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201">
                      <a:moveTo>
                        <a:pt x="0" y="0"/>
                      </a:moveTo>
                      <a:lnTo>
                        <a:pt x="0" y="201"/>
                      </a:lnTo>
                      <a:lnTo>
                        <a:pt x="24" y="201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8" name="Freeform 140"/>
                <p:cNvSpPr>
                  <a:spLocks/>
                </p:cNvSpPr>
                <p:nvPr/>
              </p:nvSpPr>
              <p:spPr bwMode="auto">
                <a:xfrm>
                  <a:off x="4208" y="1800"/>
                  <a:ext cx="14" cy="820"/>
                </a:xfrm>
                <a:custGeom>
                  <a:avLst/>
                  <a:gdLst>
                    <a:gd name="T0" fmla="*/ 0 w 14"/>
                    <a:gd name="T1" fmla="*/ 0 h 820"/>
                    <a:gd name="T2" fmla="*/ 14 w 14"/>
                    <a:gd name="T3" fmla="*/ 0 h 820"/>
                    <a:gd name="T4" fmla="*/ 14 w 14"/>
                    <a:gd name="T5" fmla="*/ 820 h 820"/>
                    <a:gd name="T6" fmla="*/ 0 w 14"/>
                    <a:gd name="T7" fmla="*/ 820 h 8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820">
                      <a:moveTo>
                        <a:pt x="0" y="0"/>
                      </a:moveTo>
                      <a:lnTo>
                        <a:pt x="14" y="0"/>
                      </a:lnTo>
                      <a:lnTo>
                        <a:pt x="14" y="820"/>
                      </a:lnTo>
                      <a:lnTo>
                        <a:pt x="0" y="82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9" name="Line 141"/>
                <p:cNvSpPr>
                  <a:spLocks noChangeShapeType="1"/>
                </p:cNvSpPr>
                <p:nvPr/>
              </p:nvSpPr>
              <p:spPr bwMode="auto">
                <a:xfrm>
                  <a:off x="3474" y="2299"/>
                  <a:ext cx="256" cy="0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0" name="Line 142"/>
                <p:cNvSpPr>
                  <a:spLocks noChangeShapeType="1"/>
                </p:cNvSpPr>
                <p:nvPr/>
              </p:nvSpPr>
              <p:spPr bwMode="auto">
                <a:xfrm>
                  <a:off x="3472" y="1952"/>
                  <a:ext cx="0" cy="347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1" name="Freeform 143"/>
                <p:cNvSpPr>
                  <a:spLocks/>
                </p:cNvSpPr>
                <p:nvPr/>
              </p:nvSpPr>
              <p:spPr bwMode="auto">
                <a:xfrm>
                  <a:off x="3414" y="1951"/>
                  <a:ext cx="58" cy="475"/>
                </a:xfrm>
                <a:custGeom>
                  <a:avLst/>
                  <a:gdLst>
                    <a:gd name="T0" fmla="*/ 0 w 58"/>
                    <a:gd name="T1" fmla="*/ 475 h 475"/>
                    <a:gd name="T2" fmla="*/ 0 w 58"/>
                    <a:gd name="T3" fmla="*/ 0 h 475"/>
                    <a:gd name="T4" fmla="*/ 58 w 58"/>
                    <a:gd name="T5" fmla="*/ 0 h 4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8" h="475">
                      <a:moveTo>
                        <a:pt x="0" y="475"/>
                      </a:moveTo>
                      <a:lnTo>
                        <a:pt x="0" y="0"/>
                      </a:lnTo>
                      <a:lnTo>
                        <a:pt x="58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2" name="Rectangle 144"/>
                <p:cNvSpPr>
                  <a:spLocks noChangeArrowheads="1"/>
                </p:cNvSpPr>
                <p:nvPr/>
              </p:nvSpPr>
              <p:spPr bwMode="auto">
                <a:xfrm>
                  <a:off x="3922" y="2642"/>
                  <a:ext cx="145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G11MC16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3" name="Freeform 145"/>
                <p:cNvSpPr>
                  <a:spLocks/>
                </p:cNvSpPr>
                <p:nvPr/>
              </p:nvSpPr>
              <p:spPr bwMode="auto">
                <a:xfrm>
                  <a:off x="3879" y="2664"/>
                  <a:ext cx="41" cy="44"/>
                </a:xfrm>
                <a:custGeom>
                  <a:avLst/>
                  <a:gdLst>
                    <a:gd name="T0" fmla="*/ 0 w 41"/>
                    <a:gd name="T1" fmla="*/ 44 h 44"/>
                    <a:gd name="T2" fmla="*/ 0 w 41"/>
                    <a:gd name="T3" fmla="*/ 0 h 44"/>
                    <a:gd name="T4" fmla="*/ 41 w 41"/>
                    <a:gd name="T5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1" h="44">
                      <a:moveTo>
                        <a:pt x="0" y="44"/>
                      </a:moveTo>
                      <a:lnTo>
                        <a:pt x="0" y="0"/>
                      </a:lnTo>
                      <a:lnTo>
                        <a:pt x="41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4" name="Rectangle 146"/>
                <p:cNvSpPr>
                  <a:spLocks noChangeArrowheads="1"/>
                </p:cNvSpPr>
                <p:nvPr/>
              </p:nvSpPr>
              <p:spPr bwMode="auto">
                <a:xfrm>
                  <a:off x="3922" y="2703"/>
                  <a:ext cx="103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NG802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5" name="Freeform 147"/>
                <p:cNvSpPr>
                  <a:spLocks/>
                </p:cNvSpPr>
                <p:nvPr/>
              </p:nvSpPr>
              <p:spPr bwMode="auto">
                <a:xfrm>
                  <a:off x="3887" y="2724"/>
                  <a:ext cx="33" cy="29"/>
                </a:xfrm>
                <a:custGeom>
                  <a:avLst/>
                  <a:gdLst>
                    <a:gd name="T0" fmla="*/ 0 w 33"/>
                    <a:gd name="T1" fmla="*/ 29 h 29"/>
                    <a:gd name="T2" fmla="*/ 0 w 33"/>
                    <a:gd name="T3" fmla="*/ 0 h 29"/>
                    <a:gd name="T4" fmla="*/ 33 w 33"/>
                    <a:gd name="T5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3" h="29">
                      <a:moveTo>
                        <a:pt x="0" y="29"/>
                      </a:moveTo>
                      <a:lnTo>
                        <a:pt x="0" y="0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6" name="Rectangle 148"/>
                <p:cNvSpPr>
                  <a:spLocks noChangeArrowheads="1"/>
                </p:cNvSpPr>
                <p:nvPr/>
              </p:nvSpPr>
              <p:spPr bwMode="auto">
                <a:xfrm>
                  <a:off x="3922" y="2763"/>
                  <a:ext cx="150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lvl="0"/>
                  <a:r>
                    <a:rPr kumimoji="0" lang="en-US" altLang="en-US" sz="400" b="1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DSM 465</a:t>
                  </a:r>
                  <a:r>
                    <a:rPr lang="en-US" altLang="en-US" sz="400" b="1" baseline="30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</a:t>
                  </a:r>
                  <a:endParaRPr kumimoji="0" lang="en-US" altLang="en-US" sz="1800" b="0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7" name="Line 149"/>
                <p:cNvSpPr>
                  <a:spLocks noChangeShapeType="1"/>
                </p:cNvSpPr>
                <p:nvPr/>
              </p:nvSpPr>
              <p:spPr bwMode="auto">
                <a:xfrm>
                  <a:off x="3888" y="2785"/>
                  <a:ext cx="32" cy="0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8" name="Line 150"/>
                <p:cNvSpPr>
                  <a:spLocks noChangeShapeType="1"/>
                </p:cNvSpPr>
                <p:nvPr/>
              </p:nvSpPr>
              <p:spPr bwMode="auto">
                <a:xfrm>
                  <a:off x="3887" y="2756"/>
                  <a:ext cx="0" cy="29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9" name="Freeform 151"/>
                <p:cNvSpPr>
                  <a:spLocks/>
                </p:cNvSpPr>
                <p:nvPr/>
              </p:nvSpPr>
              <p:spPr bwMode="auto">
                <a:xfrm>
                  <a:off x="3879" y="2710"/>
                  <a:ext cx="8" cy="45"/>
                </a:xfrm>
                <a:custGeom>
                  <a:avLst/>
                  <a:gdLst>
                    <a:gd name="T0" fmla="*/ 0 w 8"/>
                    <a:gd name="T1" fmla="*/ 0 h 45"/>
                    <a:gd name="T2" fmla="*/ 0 w 8"/>
                    <a:gd name="T3" fmla="*/ 45 h 45"/>
                    <a:gd name="T4" fmla="*/ 8 w 8"/>
                    <a:gd name="T5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45">
                      <a:moveTo>
                        <a:pt x="0" y="0"/>
                      </a:moveTo>
                      <a:lnTo>
                        <a:pt x="0" y="45"/>
                      </a:lnTo>
                      <a:lnTo>
                        <a:pt x="8" y="45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0" name="Freeform 152"/>
                <p:cNvSpPr>
                  <a:spLocks/>
                </p:cNvSpPr>
                <p:nvPr/>
              </p:nvSpPr>
              <p:spPr bwMode="auto">
                <a:xfrm>
                  <a:off x="3871" y="2709"/>
                  <a:ext cx="8" cy="67"/>
                </a:xfrm>
                <a:custGeom>
                  <a:avLst/>
                  <a:gdLst>
                    <a:gd name="T0" fmla="*/ 0 w 8"/>
                    <a:gd name="T1" fmla="*/ 67 h 67"/>
                    <a:gd name="T2" fmla="*/ 0 w 8"/>
                    <a:gd name="T3" fmla="*/ 0 h 67"/>
                    <a:gd name="T4" fmla="*/ 8 w 8"/>
                    <a:gd name="T5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67">
                      <a:moveTo>
                        <a:pt x="0" y="67"/>
                      </a:moveTo>
                      <a:lnTo>
                        <a:pt x="0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1" name="Rectangle 153"/>
                <p:cNvSpPr>
                  <a:spLocks noChangeArrowheads="1"/>
                </p:cNvSpPr>
                <p:nvPr/>
              </p:nvSpPr>
              <p:spPr bwMode="auto">
                <a:xfrm>
                  <a:off x="3930" y="2824"/>
                  <a:ext cx="66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PA3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2" name="Freeform 154"/>
                <p:cNvSpPr>
                  <a:spLocks/>
                </p:cNvSpPr>
                <p:nvPr/>
              </p:nvSpPr>
              <p:spPr bwMode="auto">
                <a:xfrm>
                  <a:off x="3871" y="2779"/>
                  <a:ext cx="58" cy="66"/>
                </a:xfrm>
                <a:custGeom>
                  <a:avLst/>
                  <a:gdLst>
                    <a:gd name="T0" fmla="*/ 0 w 58"/>
                    <a:gd name="T1" fmla="*/ 0 h 66"/>
                    <a:gd name="T2" fmla="*/ 0 w 58"/>
                    <a:gd name="T3" fmla="*/ 66 h 66"/>
                    <a:gd name="T4" fmla="*/ 58 w 58"/>
                    <a:gd name="T5" fmla="*/ 66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8" h="66">
                      <a:moveTo>
                        <a:pt x="0" y="0"/>
                      </a:moveTo>
                      <a:lnTo>
                        <a:pt x="0" y="66"/>
                      </a:lnTo>
                      <a:lnTo>
                        <a:pt x="58" y="66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3" name="Freeform 155"/>
                <p:cNvSpPr>
                  <a:spLocks/>
                </p:cNvSpPr>
                <p:nvPr/>
              </p:nvSpPr>
              <p:spPr bwMode="auto">
                <a:xfrm>
                  <a:off x="4208" y="2647"/>
                  <a:ext cx="14" cy="215"/>
                </a:xfrm>
                <a:custGeom>
                  <a:avLst/>
                  <a:gdLst>
                    <a:gd name="T0" fmla="*/ 0 w 14"/>
                    <a:gd name="T1" fmla="*/ 0 h 215"/>
                    <a:gd name="T2" fmla="*/ 14 w 14"/>
                    <a:gd name="T3" fmla="*/ 0 h 215"/>
                    <a:gd name="T4" fmla="*/ 14 w 14"/>
                    <a:gd name="T5" fmla="*/ 215 h 215"/>
                    <a:gd name="T6" fmla="*/ 0 w 14"/>
                    <a:gd name="T7" fmla="*/ 215 h 2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215">
                      <a:moveTo>
                        <a:pt x="0" y="0"/>
                      </a:moveTo>
                      <a:lnTo>
                        <a:pt x="14" y="0"/>
                      </a:lnTo>
                      <a:lnTo>
                        <a:pt x="14" y="215"/>
                      </a:lnTo>
                      <a:lnTo>
                        <a:pt x="0" y="215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4" name="Line 156"/>
                <p:cNvSpPr>
                  <a:spLocks noChangeShapeType="1"/>
                </p:cNvSpPr>
                <p:nvPr/>
              </p:nvSpPr>
              <p:spPr bwMode="auto">
                <a:xfrm>
                  <a:off x="3540" y="2777"/>
                  <a:ext cx="331" cy="0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5" name="Freeform 157"/>
                <p:cNvSpPr>
                  <a:spLocks/>
                </p:cNvSpPr>
                <p:nvPr/>
              </p:nvSpPr>
              <p:spPr bwMode="auto">
                <a:xfrm>
                  <a:off x="4177" y="2890"/>
                  <a:ext cx="14" cy="32"/>
                </a:xfrm>
                <a:custGeom>
                  <a:avLst/>
                  <a:gdLst>
                    <a:gd name="T0" fmla="*/ 0 w 14"/>
                    <a:gd name="T1" fmla="*/ 0 h 32"/>
                    <a:gd name="T2" fmla="*/ 14 w 14"/>
                    <a:gd name="T3" fmla="*/ 0 h 32"/>
                    <a:gd name="T4" fmla="*/ 14 w 14"/>
                    <a:gd name="T5" fmla="*/ 32 h 32"/>
                    <a:gd name="T6" fmla="*/ 0 w 14"/>
                    <a:gd name="T7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32">
                      <a:moveTo>
                        <a:pt x="0" y="0"/>
                      </a:moveTo>
                      <a:lnTo>
                        <a:pt x="14" y="0"/>
                      </a:lnTo>
                      <a:lnTo>
                        <a:pt x="14" y="32"/>
                      </a:lnTo>
                      <a:lnTo>
                        <a:pt x="0" y="32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6" name="Rectangle 158"/>
                <p:cNvSpPr>
                  <a:spLocks noChangeArrowheads="1"/>
                </p:cNvSpPr>
                <p:nvPr/>
              </p:nvSpPr>
              <p:spPr bwMode="auto">
                <a:xfrm>
                  <a:off x="3922" y="2884"/>
                  <a:ext cx="183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lvl="0"/>
                  <a:r>
                    <a:rPr kumimoji="0" lang="en-US" altLang="en-US" sz="400" b="1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DSM 13552</a:t>
                  </a:r>
                  <a:r>
                    <a:rPr lang="en-US" altLang="en-US" sz="400" b="1" baseline="30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</a:t>
                  </a:r>
                  <a:endParaRPr kumimoji="0" lang="en-US" altLang="en-US" sz="1800" b="0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7" name="Line 159"/>
                <p:cNvSpPr>
                  <a:spLocks noChangeShapeType="1"/>
                </p:cNvSpPr>
                <p:nvPr/>
              </p:nvSpPr>
              <p:spPr bwMode="auto">
                <a:xfrm>
                  <a:off x="3540" y="2906"/>
                  <a:ext cx="380" cy="0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8" name="Line 160"/>
                <p:cNvSpPr>
                  <a:spLocks noChangeShapeType="1"/>
                </p:cNvSpPr>
                <p:nvPr/>
              </p:nvSpPr>
              <p:spPr bwMode="auto">
                <a:xfrm>
                  <a:off x="3539" y="2777"/>
                  <a:ext cx="0" cy="63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9" name="Line 161"/>
                <p:cNvSpPr>
                  <a:spLocks noChangeShapeType="1"/>
                </p:cNvSpPr>
                <p:nvPr/>
              </p:nvSpPr>
              <p:spPr bwMode="auto">
                <a:xfrm>
                  <a:off x="3539" y="2843"/>
                  <a:ext cx="0" cy="63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0" name="Freeform 162"/>
                <p:cNvSpPr>
                  <a:spLocks/>
                </p:cNvSpPr>
                <p:nvPr/>
              </p:nvSpPr>
              <p:spPr bwMode="auto">
                <a:xfrm>
                  <a:off x="3472" y="2842"/>
                  <a:ext cx="67" cy="61"/>
                </a:xfrm>
                <a:custGeom>
                  <a:avLst/>
                  <a:gdLst>
                    <a:gd name="T0" fmla="*/ 0 w 67"/>
                    <a:gd name="T1" fmla="*/ 61 h 61"/>
                    <a:gd name="T2" fmla="*/ 0 w 67"/>
                    <a:gd name="T3" fmla="*/ 0 h 61"/>
                    <a:gd name="T4" fmla="*/ 67 w 67"/>
                    <a:gd name="T5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7" h="61">
                      <a:moveTo>
                        <a:pt x="0" y="61"/>
                      </a:moveTo>
                      <a:lnTo>
                        <a:pt x="0" y="0"/>
                      </a:lnTo>
                      <a:lnTo>
                        <a:pt x="67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1" name="Freeform 163"/>
                <p:cNvSpPr>
                  <a:spLocks/>
                </p:cNvSpPr>
                <p:nvPr/>
              </p:nvSpPr>
              <p:spPr bwMode="auto">
                <a:xfrm>
                  <a:off x="4177" y="2950"/>
                  <a:ext cx="14" cy="33"/>
                </a:xfrm>
                <a:custGeom>
                  <a:avLst/>
                  <a:gdLst>
                    <a:gd name="T0" fmla="*/ 0 w 14"/>
                    <a:gd name="T1" fmla="*/ 0 h 33"/>
                    <a:gd name="T2" fmla="*/ 14 w 14"/>
                    <a:gd name="T3" fmla="*/ 0 h 33"/>
                    <a:gd name="T4" fmla="*/ 14 w 14"/>
                    <a:gd name="T5" fmla="*/ 33 h 33"/>
                    <a:gd name="T6" fmla="*/ 0 w 14"/>
                    <a:gd name="T7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33">
                      <a:moveTo>
                        <a:pt x="0" y="0"/>
                      </a:moveTo>
                      <a:lnTo>
                        <a:pt x="14" y="0"/>
                      </a:lnTo>
                      <a:lnTo>
                        <a:pt x="14" y="33"/>
                      </a:lnTo>
                      <a:lnTo>
                        <a:pt x="0" y="33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2" name="Rectangle 164"/>
                <p:cNvSpPr>
                  <a:spLocks noChangeArrowheads="1"/>
                </p:cNvSpPr>
                <p:nvPr/>
              </p:nvSpPr>
              <p:spPr bwMode="auto">
                <a:xfrm>
                  <a:off x="3922" y="2945"/>
                  <a:ext cx="55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JF8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3" name="Line 165"/>
                <p:cNvSpPr>
                  <a:spLocks noChangeShapeType="1"/>
                </p:cNvSpPr>
                <p:nvPr/>
              </p:nvSpPr>
              <p:spPr bwMode="auto">
                <a:xfrm>
                  <a:off x="3474" y="2966"/>
                  <a:ext cx="446" cy="0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4" name="Line 166"/>
                <p:cNvSpPr>
                  <a:spLocks noChangeShapeType="1"/>
                </p:cNvSpPr>
                <p:nvPr/>
              </p:nvSpPr>
              <p:spPr bwMode="auto">
                <a:xfrm>
                  <a:off x="3472" y="2905"/>
                  <a:ext cx="0" cy="61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5" name="Freeform 167"/>
                <p:cNvSpPr>
                  <a:spLocks/>
                </p:cNvSpPr>
                <p:nvPr/>
              </p:nvSpPr>
              <p:spPr bwMode="auto">
                <a:xfrm>
                  <a:off x="3414" y="2429"/>
                  <a:ext cx="58" cy="475"/>
                </a:xfrm>
                <a:custGeom>
                  <a:avLst/>
                  <a:gdLst>
                    <a:gd name="T0" fmla="*/ 0 w 58"/>
                    <a:gd name="T1" fmla="*/ 0 h 475"/>
                    <a:gd name="T2" fmla="*/ 0 w 58"/>
                    <a:gd name="T3" fmla="*/ 475 h 475"/>
                    <a:gd name="T4" fmla="*/ 58 w 58"/>
                    <a:gd name="T5" fmla="*/ 475 h 4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8" h="475">
                      <a:moveTo>
                        <a:pt x="0" y="0"/>
                      </a:moveTo>
                      <a:lnTo>
                        <a:pt x="0" y="475"/>
                      </a:lnTo>
                      <a:lnTo>
                        <a:pt x="58" y="475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6" name="Freeform 168"/>
                <p:cNvSpPr>
                  <a:spLocks/>
                </p:cNvSpPr>
                <p:nvPr/>
              </p:nvSpPr>
              <p:spPr bwMode="auto">
                <a:xfrm>
                  <a:off x="3365" y="2427"/>
                  <a:ext cx="49" cy="363"/>
                </a:xfrm>
                <a:custGeom>
                  <a:avLst/>
                  <a:gdLst>
                    <a:gd name="T0" fmla="*/ 0 w 49"/>
                    <a:gd name="T1" fmla="*/ 363 h 363"/>
                    <a:gd name="T2" fmla="*/ 0 w 49"/>
                    <a:gd name="T3" fmla="*/ 0 h 363"/>
                    <a:gd name="T4" fmla="*/ 49 w 49"/>
                    <a:gd name="T5" fmla="*/ 0 h 3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9" h="363">
                      <a:moveTo>
                        <a:pt x="0" y="363"/>
                      </a:moveTo>
                      <a:lnTo>
                        <a:pt x="0" y="0"/>
                      </a:lnTo>
                      <a:lnTo>
                        <a:pt x="49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7" name="Rectangle 169"/>
                <p:cNvSpPr>
                  <a:spLocks noChangeArrowheads="1"/>
                </p:cNvSpPr>
                <p:nvPr/>
              </p:nvSpPr>
              <p:spPr bwMode="auto">
                <a:xfrm>
                  <a:off x="3922" y="3005"/>
                  <a:ext cx="79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PSS2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8" name="Freeform 170"/>
                <p:cNvSpPr>
                  <a:spLocks/>
                </p:cNvSpPr>
                <p:nvPr/>
              </p:nvSpPr>
              <p:spPr bwMode="auto">
                <a:xfrm>
                  <a:off x="3887" y="3027"/>
                  <a:ext cx="33" cy="29"/>
                </a:xfrm>
                <a:custGeom>
                  <a:avLst/>
                  <a:gdLst>
                    <a:gd name="T0" fmla="*/ 0 w 33"/>
                    <a:gd name="T1" fmla="*/ 29 h 29"/>
                    <a:gd name="T2" fmla="*/ 0 w 33"/>
                    <a:gd name="T3" fmla="*/ 0 h 29"/>
                    <a:gd name="T4" fmla="*/ 33 w 33"/>
                    <a:gd name="T5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3" h="29">
                      <a:moveTo>
                        <a:pt x="0" y="29"/>
                      </a:moveTo>
                      <a:lnTo>
                        <a:pt x="0" y="0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9" name="Rectangle 171"/>
                <p:cNvSpPr>
                  <a:spLocks noChangeArrowheads="1"/>
                </p:cNvSpPr>
                <p:nvPr/>
              </p:nvSpPr>
              <p:spPr bwMode="auto">
                <a:xfrm>
                  <a:off x="3922" y="3066"/>
                  <a:ext cx="199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B4113 201601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0" name="Freeform 172"/>
                <p:cNvSpPr>
                  <a:spLocks/>
                </p:cNvSpPr>
                <p:nvPr/>
              </p:nvSpPr>
              <p:spPr bwMode="auto">
                <a:xfrm>
                  <a:off x="3887" y="3059"/>
                  <a:ext cx="33" cy="29"/>
                </a:xfrm>
                <a:custGeom>
                  <a:avLst/>
                  <a:gdLst>
                    <a:gd name="T0" fmla="*/ 0 w 33"/>
                    <a:gd name="T1" fmla="*/ 0 h 29"/>
                    <a:gd name="T2" fmla="*/ 0 w 33"/>
                    <a:gd name="T3" fmla="*/ 29 h 29"/>
                    <a:gd name="T4" fmla="*/ 33 w 33"/>
                    <a:gd name="T5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3" h="2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33" y="29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1" name="Freeform 173"/>
                <p:cNvSpPr>
                  <a:spLocks/>
                </p:cNvSpPr>
                <p:nvPr/>
              </p:nvSpPr>
              <p:spPr bwMode="auto">
                <a:xfrm>
                  <a:off x="3837" y="3057"/>
                  <a:ext cx="50" cy="44"/>
                </a:xfrm>
                <a:custGeom>
                  <a:avLst/>
                  <a:gdLst>
                    <a:gd name="T0" fmla="*/ 0 w 50"/>
                    <a:gd name="T1" fmla="*/ 44 h 44"/>
                    <a:gd name="T2" fmla="*/ 0 w 50"/>
                    <a:gd name="T3" fmla="*/ 0 h 44"/>
                    <a:gd name="T4" fmla="*/ 50 w 50"/>
                    <a:gd name="T5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0" h="44">
                      <a:moveTo>
                        <a:pt x="0" y="44"/>
                      </a:moveTo>
                      <a:lnTo>
                        <a:pt x="0" y="0"/>
                      </a:lnTo>
                      <a:lnTo>
                        <a:pt x="50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2" name="Rectangle 174"/>
                <p:cNvSpPr>
                  <a:spLocks noChangeArrowheads="1"/>
                </p:cNvSpPr>
                <p:nvPr/>
              </p:nvSpPr>
              <p:spPr bwMode="auto">
                <a:xfrm>
                  <a:off x="3922" y="3126"/>
                  <a:ext cx="183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lvl="0"/>
                  <a:r>
                    <a:rPr kumimoji="0" lang="en-US" altLang="en-US" sz="400" b="1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DSM 28325</a:t>
                  </a:r>
                  <a:r>
                    <a:rPr lang="en-US" altLang="en-US" sz="400" b="1" baseline="30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</a:t>
                  </a:r>
                  <a:endParaRPr kumimoji="0" lang="en-US" altLang="en-US" sz="1800" b="0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3" name="Line 175"/>
                <p:cNvSpPr>
                  <a:spLocks noChangeShapeType="1"/>
                </p:cNvSpPr>
                <p:nvPr/>
              </p:nvSpPr>
              <p:spPr bwMode="auto">
                <a:xfrm>
                  <a:off x="3839" y="3148"/>
                  <a:ext cx="81" cy="0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4" name="Line 176"/>
                <p:cNvSpPr>
                  <a:spLocks noChangeShapeType="1"/>
                </p:cNvSpPr>
                <p:nvPr/>
              </p:nvSpPr>
              <p:spPr bwMode="auto">
                <a:xfrm>
                  <a:off x="3837" y="3104"/>
                  <a:ext cx="0" cy="44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5" name="Freeform 177"/>
                <p:cNvSpPr>
                  <a:spLocks/>
                </p:cNvSpPr>
                <p:nvPr/>
              </p:nvSpPr>
              <p:spPr bwMode="auto">
                <a:xfrm>
                  <a:off x="3754" y="3103"/>
                  <a:ext cx="83" cy="51"/>
                </a:xfrm>
                <a:custGeom>
                  <a:avLst/>
                  <a:gdLst>
                    <a:gd name="T0" fmla="*/ 0 w 83"/>
                    <a:gd name="T1" fmla="*/ 51 h 51"/>
                    <a:gd name="T2" fmla="*/ 0 w 83"/>
                    <a:gd name="T3" fmla="*/ 0 h 51"/>
                    <a:gd name="T4" fmla="*/ 83 w 83"/>
                    <a:gd name="T5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51">
                      <a:moveTo>
                        <a:pt x="0" y="51"/>
                      </a:moveTo>
                      <a:lnTo>
                        <a:pt x="0" y="0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6" name="Rectangle 178"/>
                <p:cNvSpPr>
                  <a:spLocks noChangeArrowheads="1"/>
                </p:cNvSpPr>
                <p:nvPr/>
              </p:nvSpPr>
              <p:spPr bwMode="auto">
                <a:xfrm>
                  <a:off x="3922" y="3187"/>
                  <a:ext cx="98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C56T2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7" name="Freeform 179"/>
                <p:cNvSpPr>
                  <a:spLocks/>
                </p:cNvSpPr>
                <p:nvPr/>
              </p:nvSpPr>
              <p:spPr bwMode="auto">
                <a:xfrm>
                  <a:off x="3754" y="3157"/>
                  <a:ext cx="166" cy="52"/>
                </a:xfrm>
                <a:custGeom>
                  <a:avLst/>
                  <a:gdLst>
                    <a:gd name="T0" fmla="*/ 0 w 166"/>
                    <a:gd name="T1" fmla="*/ 0 h 52"/>
                    <a:gd name="T2" fmla="*/ 0 w 166"/>
                    <a:gd name="T3" fmla="*/ 52 h 52"/>
                    <a:gd name="T4" fmla="*/ 166 w 166"/>
                    <a:gd name="T5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66" h="52">
                      <a:moveTo>
                        <a:pt x="0" y="0"/>
                      </a:moveTo>
                      <a:lnTo>
                        <a:pt x="0" y="52"/>
                      </a:lnTo>
                      <a:lnTo>
                        <a:pt x="166" y="52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8" name="Freeform 180"/>
                <p:cNvSpPr>
                  <a:spLocks/>
                </p:cNvSpPr>
                <p:nvPr/>
              </p:nvSpPr>
              <p:spPr bwMode="auto">
                <a:xfrm>
                  <a:off x="4208" y="3011"/>
                  <a:ext cx="14" cy="214"/>
                </a:xfrm>
                <a:custGeom>
                  <a:avLst/>
                  <a:gdLst>
                    <a:gd name="T0" fmla="*/ 0 w 14"/>
                    <a:gd name="T1" fmla="*/ 0 h 214"/>
                    <a:gd name="T2" fmla="*/ 14 w 14"/>
                    <a:gd name="T3" fmla="*/ 0 h 214"/>
                    <a:gd name="T4" fmla="*/ 14 w 14"/>
                    <a:gd name="T5" fmla="*/ 214 h 214"/>
                    <a:gd name="T6" fmla="*/ 0 w 14"/>
                    <a:gd name="T7" fmla="*/ 214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214">
                      <a:moveTo>
                        <a:pt x="0" y="0"/>
                      </a:moveTo>
                      <a:lnTo>
                        <a:pt x="14" y="0"/>
                      </a:lnTo>
                      <a:lnTo>
                        <a:pt x="14" y="214"/>
                      </a:lnTo>
                      <a:lnTo>
                        <a:pt x="0" y="214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9" name="Line 181"/>
                <p:cNvSpPr>
                  <a:spLocks noChangeShapeType="1"/>
                </p:cNvSpPr>
                <p:nvPr/>
              </p:nvSpPr>
              <p:spPr bwMode="auto">
                <a:xfrm>
                  <a:off x="3366" y="3156"/>
                  <a:ext cx="388" cy="0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0" name="Line 182"/>
                <p:cNvSpPr>
                  <a:spLocks noChangeShapeType="1"/>
                </p:cNvSpPr>
                <p:nvPr/>
              </p:nvSpPr>
              <p:spPr bwMode="auto">
                <a:xfrm>
                  <a:off x="3365" y="2792"/>
                  <a:ext cx="0" cy="364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1" name="Freeform 183"/>
                <p:cNvSpPr>
                  <a:spLocks/>
                </p:cNvSpPr>
                <p:nvPr/>
              </p:nvSpPr>
              <p:spPr bwMode="auto">
                <a:xfrm>
                  <a:off x="2908" y="2791"/>
                  <a:ext cx="457" cy="430"/>
                </a:xfrm>
                <a:custGeom>
                  <a:avLst/>
                  <a:gdLst>
                    <a:gd name="T0" fmla="*/ 0 w 457"/>
                    <a:gd name="T1" fmla="*/ 430 h 430"/>
                    <a:gd name="T2" fmla="*/ 0 w 457"/>
                    <a:gd name="T3" fmla="*/ 0 h 430"/>
                    <a:gd name="T4" fmla="*/ 457 w 457"/>
                    <a:gd name="T5" fmla="*/ 0 h 4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57" h="430">
                      <a:moveTo>
                        <a:pt x="0" y="430"/>
                      </a:moveTo>
                      <a:lnTo>
                        <a:pt x="0" y="0"/>
                      </a:lnTo>
                      <a:lnTo>
                        <a:pt x="457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2" name="Rectangle 184"/>
                <p:cNvSpPr>
                  <a:spLocks noChangeArrowheads="1"/>
                </p:cNvSpPr>
                <p:nvPr/>
              </p:nvSpPr>
              <p:spPr bwMode="auto">
                <a:xfrm>
                  <a:off x="3922" y="3248"/>
                  <a:ext cx="94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B4119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3" name="Freeform 185"/>
                <p:cNvSpPr>
                  <a:spLocks/>
                </p:cNvSpPr>
                <p:nvPr/>
              </p:nvSpPr>
              <p:spPr bwMode="auto">
                <a:xfrm>
                  <a:off x="3854" y="3269"/>
                  <a:ext cx="66" cy="29"/>
                </a:xfrm>
                <a:custGeom>
                  <a:avLst/>
                  <a:gdLst>
                    <a:gd name="T0" fmla="*/ 0 w 66"/>
                    <a:gd name="T1" fmla="*/ 29 h 29"/>
                    <a:gd name="T2" fmla="*/ 0 w 66"/>
                    <a:gd name="T3" fmla="*/ 0 h 29"/>
                    <a:gd name="T4" fmla="*/ 66 w 66"/>
                    <a:gd name="T5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6" h="29">
                      <a:moveTo>
                        <a:pt x="0" y="29"/>
                      </a:moveTo>
                      <a:lnTo>
                        <a:pt x="0" y="0"/>
                      </a:lnTo>
                      <a:lnTo>
                        <a:pt x="66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4" name="Rectangle 186"/>
                <p:cNvSpPr>
                  <a:spLocks noChangeArrowheads="1"/>
                </p:cNvSpPr>
                <p:nvPr/>
              </p:nvSpPr>
              <p:spPr bwMode="auto">
                <a:xfrm>
                  <a:off x="3922" y="3308"/>
                  <a:ext cx="183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lvl="0"/>
                  <a:r>
                    <a:rPr kumimoji="0" lang="en-US" altLang="en-US" sz="400" b="1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DSM 12041</a:t>
                  </a:r>
                  <a:r>
                    <a:rPr lang="en-US" altLang="en-US" sz="400" b="1" baseline="30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</a:t>
                  </a:r>
                  <a:endParaRPr kumimoji="0" lang="en-US" altLang="en-US" sz="1800" b="0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5" name="Line 187"/>
                <p:cNvSpPr>
                  <a:spLocks noChangeShapeType="1"/>
                </p:cNvSpPr>
                <p:nvPr/>
              </p:nvSpPr>
              <p:spPr bwMode="auto">
                <a:xfrm>
                  <a:off x="3855" y="3330"/>
                  <a:ext cx="65" cy="0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6" name="Line 188"/>
                <p:cNvSpPr>
                  <a:spLocks noChangeShapeType="1"/>
                </p:cNvSpPr>
                <p:nvPr/>
              </p:nvSpPr>
              <p:spPr bwMode="auto">
                <a:xfrm>
                  <a:off x="3854" y="3301"/>
                  <a:ext cx="0" cy="29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7" name="Freeform 189"/>
                <p:cNvSpPr>
                  <a:spLocks/>
                </p:cNvSpPr>
                <p:nvPr/>
              </p:nvSpPr>
              <p:spPr bwMode="auto">
                <a:xfrm>
                  <a:off x="3846" y="3299"/>
                  <a:ext cx="8" cy="45"/>
                </a:xfrm>
                <a:custGeom>
                  <a:avLst/>
                  <a:gdLst>
                    <a:gd name="T0" fmla="*/ 0 w 8"/>
                    <a:gd name="T1" fmla="*/ 45 h 45"/>
                    <a:gd name="T2" fmla="*/ 0 w 8"/>
                    <a:gd name="T3" fmla="*/ 0 h 45"/>
                    <a:gd name="T4" fmla="*/ 8 w 8"/>
                    <a:gd name="T5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45">
                      <a:moveTo>
                        <a:pt x="0" y="45"/>
                      </a:moveTo>
                      <a:lnTo>
                        <a:pt x="0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8" name="Rectangle 190"/>
                <p:cNvSpPr>
                  <a:spLocks noChangeArrowheads="1"/>
                </p:cNvSpPr>
                <p:nvPr/>
              </p:nvSpPr>
              <p:spPr bwMode="auto">
                <a:xfrm>
                  <a:off x="3922" y="3369"/>
                  <a:ext cx="78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CIC9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9" name="Freeform 191"/>
                <p:cNvSpPr>
                  <a:spLocks/>
                </p:cNvSpPr>
                <p:nvPr/>
              </p:nvSpPr>
              <p:spPr bwMode="auto">
                <a:xfrm>
                  <a:off x="3846" y="3346"/>
                  <a:ext cx="74" cy="44"/>
                </a:xfrm>
                <a:custGeom>
                  <a:avLst/>
                  <a:gdLst>
                    <a:gd name="T0" fmla="*/ 0 w 74"/>
                    <a:gd name="T1" fmla="*/ 0 h 44"/>
                    <a:gd name="T2" fmla="*/ 0 w 74"/>
                    <a:gd name="T3" fmla="*/ 44 h 44"/>
                    <a:gd name="T4" fmla="*/ 74 w 74"/>
                    <a:gd name="T5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4" h="44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74" y="44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0" name="Freeform 192"/>
                <p:cNvSpPr>
                  <a:spLocks/>
                </p:cNvSpPr>
                <p:nvPr/>
              </p:nvSpPr>
              <p:spPr bwMode="auto">
                <a:xfrm>
                  <a:off x="4208" y="3253"/>
                  <a:ext cx="14" cy="154"/>
                </a:xfrm>
                <a:custGeom>
                  <a:avLst/>
                  <a:gdLst>
                    <a:gd name="T0" fmla="*/ 0 w 14"/>
                    <a:gd name="T1" fmla="*/ 0 h 154"/>
                    <a:gd name="T2" fmla="*/ 14 w 14"/>
                    <a:gd name="T3" fmla="*/ 0 h 154"/>
                    <a:gd name="T4" fmla="*/ 14 w 14"/>
                    <a:gd name="T5" fmla="*/ 154 h 154"/>
                    <a:gd name="T6" fmla="*/ 0 w 14"/>
                    <a:gd name="T7" fmla="*/ 154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154">
                      <a:moveTo>
                        <a:pt x="0" y="0"/>
                      </a:moveTo>
                      <a:lnTo>
                        <a:pt x="14" y="0"/>
                      </a:lnTo>
                      <a:lnTo>
                        <a:pt x="14" y="154"/>
                      </a:lnTo>
                      <a:lnTo>
                        <a:pt x="0" y="154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1" name="Line 193"/>
                <p:cNvSpPr>
                  <a:spLocks noChangeShapeType="1"/>
                </p:cNvSpPr>
                <p:nvPr/>
              </p:nvSpPr>
              <p:spPr bwMode="auto">
                <a:xfrm>
                  <a:off x="3590" y="3345"/>
                  <a:ext cx="256" cy="0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2" name="Freeform 194"/>
                <p:cNvSpPr>
                  <a:spLocks/>
                </p:cNvSpPr>
                <p:nvPr/>
              </p:nvSpPr>
              <p:spPr bwMode="auto">
                <a:xfrm>
                  <a:off x="4177" y="3434"/>
                  <a:ext cx="14" cy="33"/>
                </a:xfrm>
                <a:custGeom>
                  <a:avLst/>
                  <a:gdLst>
                    <a:gd name="T0" fmla="*/ 0 w 14"/>
                    <a:gd name="T1" fmla="*/ 0 h 33"/>
                    <a:gd name="T2" fmla="*/ 14 w 14"/>
                    <a:gd name="T3" fmla="*/ 0 h 33"/>
                    <a:gd name="T4" fmla="*/ 14 w 14"/>
                    <a:gd name="T5" fmla="*/ 33 h 33"/>
                    <a:gd name="T6" fmla="*/ 0 w 14"/>
                    <a:gd name="T7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33">
                      <a:moveTo>
                        <a:pt x="0" y="0"/>
                      </a:moveTo>
                      <a:lnTo>
                        <a:pt x="14" y="0"/>
                      </a:lnTo>
                      <a:lnTo>
                        <a:pt x="14" y="33"/>
                      </a:lnTo>
                      <a:lnTo>
                        <a:pt x="0" y="33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3" name="Rectangle 195"/>
                <p:cNvSpPr>
                  <a:spLocks noChangeArrowheads="1"/>
                </p:cNvSpPr>
                <p:nvPr/>
              </p:nvSpPr>
              <p:spPr bwMode="auto">
                <a:xfrm>
                  <a:off x="3922" y="3429"/>
                  <a:ext cx="140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NUB3621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4" name="Line 196"/>
                <p:cNvSpPr>
                  <a:spLocks noChangeShapeType="1"/>
                </p:cNvSpPr>
                <p:nvPr/>
              </p:nvSpPr>
              <p:spPr bwMode="auto">
                <a:xfrm>
                  <a:off x="3590" y="3451"/>
                  <a:ext cx="330" cy="0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5" name="Line 197"/>
                <p:cNvSpPr>
                  <a:spLocks noChangeShapeType="1"/>
                </p:cNvSpPr>
                <p:nvPr/>
              </p:nvSpPr>
              <p:spPr bwMode="auto">
                <a:xfrm>
                  <a:off x="3589" y="3345"/>
                  <a:ext cx="0" cy="51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6" name="Line 198"/>
                <p:cNvSpPr>
                  <a:spLocks noChangeShapeType="1"/>
                </p:cNvSpPr>
                <p:nvPr/>
              </p:nvSpPr>
              <p:spPr bwMode="auto">
                <a:xfrm>
                  <a:off x="3589" y="3399"/>
                  <a:ext cx="0" cy="52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7" name="Freeform 199"/>
                <p:cNvSpPr>
                  <a:spLocks/>
                </p:cNvSpPr>
                <p:nvPr/>
              </p:nvSpPr>
              <p:spPr bwMode="auto">
                <a:xfrm>
                  <a:off x="3348" y="3398"/>
                  <a:ext cx="241" cy="253"/>
                </a:xfrm>
                <a:custGeom>
                  <a:avLst/>
                  <a:gdLst>
                    <a:gd name="T0" fmla="*/ 0 w 241"/>
                    <a:gd name="T1" fmla="*/ 253 h 253"/>
                    <a:gd name="T2" fmla="*/ 0 w 241"/>
                    <a:gd name="T3" fmla="*/ 0 h 253"/>
                    <a:gd name="T4" fmla="*/ 241 w 241"/>
                    <a:gd name="T5" fmla="*/ 0 h 2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1" h="253">
                      <a:moveTo>
                        <a:pt x="0" y="253"/>
                      </a:moveTo>
                      <a:lnTo>
                        <a:pt x="0" y="0"/>
                      </a:lnTo>
                      <a:lnTo>
                        <a:pt x="241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8" name="Rectangle 200"/>
                <p:cNvSpPr>
                  <a:spLocks noChangeArrowheads="1"/>
                </p:cNvSpPr>
                <p:nvPr/>
              </p:nvSpPr>
              <p:spPr bwMode="auto">
                <a:xfrm>
                  <a:off x="3922" y="3490"/>
                  <a:ext cx="129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Y41MC1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9" name="Freeform 201"/>
                <p:cNvSpPr>
                  <a:spLocks/>
                </p:cNvSpPr>
                <p:nvPr/>
              </p:nvSpPr>
              <p:spPr bwMode="auto">
                <a:xfrm>
                  <a:off x="3871" y="3511"/>
                  <a:ext cx="49" cy="52"/>
                </a:xfrm>
                <a:custGeom>
                  <a:avLst/>
                  <a:gdLst>
                    <a:gd name="T0" fmla="*/ 0 w 49"/>
                    <a:gd name="T1" fmla="*/ 52 h 52"/>
                    <a:gd name="T2" fmla="*/ 0 w 49"/>
                    <a:gd name="T3" fmla="*/ 0 h 52"/>
                    <a:gd name="T4" fmla="*/ 49 w 49"/>
                    <a:gd name="T5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9" h="52">
                      <a:moveTo>
                        <a:pt x="0" y="52"/>
                      </a:moveTo>
                      <a:lnTo>
                        <a:pt x="0" y="0"/>
                      </a:lnTo>
                      <a:lnTo>
                        <a:pt x="49" y="0"/>
                      </a:lnTo>
                    </a:path>
                  </a:pathLst>
                </a:cu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0" name="Rectangle 202"/>
                <p:cNvSpPr>
                  <a:spLocks noChangeArrowheads="1"/>
                </p:cNvSpPr>
                <p:nvPr/>
              </p:nvSpPr>
              <p:spPr bwMode="auto">
                <a:xfrm>
                  <a:off x="3922" y="3550"/>
                  <a:ext cx="167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lvl="0"/>
                  <a:r>
                    <a:rPr kumimoji="0" lang="en-US" altLang="en-US" sz="400" b="1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DSM 2542</a:t>
                  </a:r>
                  <a:r>
                    <a:rPr lang="en-US" altLang="en-US" sz="400" b="1" baseline="30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</a:t>
                  </a:r>
                  <a:endParaRPr kumimoji="0" lang="en-US" altLang="en-US" sz="1800" b="0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1" name="Line 203"/>
                <p:cNvSpPr>
                  <a:spLocks noChangeShapeType="1"/>
                </p:cNvSpPr>
                <p:nvPr/>
              </p:nvSpPr>
              <p:spPr bwMode="auto">
                <a:xfrm>
                  <a:off x="3880" y="3572"/>
                  <a:ext cx="40" cy="0"/>
                </a:xfrm>
                <a:prstGeom prst="line">
                  <a:avLst/>
                </a:prstGeom>
                <a:noFill/>
                <a:ln w="476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2" name="Rectangle 204"/>
                <p:cNvSpPr>
                  <a:spLocks noChangeArrowheads="1"/>
                </p:cNvSpPr>
                <p:nvPr/>
              </p:nvSpPr>
              <p:spPr bwMode="auto">
                <a:xfrm>
                  <a:off x="3922" y="3611"/>
                  <a:ext cx="156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TNO09020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5" name="Freeform 206"/>
              <p:cNvSpPr>
                <a:spLocks/>
              </p:cNvSpPr>
              <p:nvPr/>
            </p:nvSpPr>
            <p:spPr bwMode="auto">
              <a:xfrm>
                <a:off x="3920" y="3632"/>
                <a:ext cx="0" cy="29"/>
              </a:xfrm>
              <a:custGeom>
                <a:avLst/>
                <a:gdLst>
                  <a:gd name="T0" fmla="*/ 29 h 29"/>
                  <a:gd name="T1" fmla="*/ 0 h 29"/>
                  <a:gd name="T2" fmla="*/ 0 h 2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9">
                    <a:moveTo>
                      <a:pt x="0" y="29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Rectangle 207"/>
              <p:cNvSpPr>
                <a:spLocks noChangeArrowheads="1"/>
              </p:cNvSpPr>
              <p:nvPr/>
            </p:nvSpPr>
            <p:spPr bwMode="auto">
              <a:xfrm>
                <a:off x="3922" y="3671"/>
                <a:ext cx="55" cy="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4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Freeform 208"/>
              <p:cNvSpPr>
                <a:spLocks/>
              </p:cNvSpPr>
              <p:nvPr/>
            </p:nvSpPr>
            <p:spPr bwMode="auto">
              <a:xfrm>
                <a:off x="3920" y="3664"/>
                <a:ext cx="0" cy="29"/>
              </a:xfrm>
              <a:custGeom>
                <a:avLst/>
                <a:gdLst>
                  <a:gd name="T0" fmla="*/ 0 h 29"/>
                  <a:gd name="T1" fmla="*/ 29 h 29"/>
                  <a:gd name="T2" fmla="*/ 29 h 2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9">
                    <a:moveTo>
                      <a:pt x="0" y="0"/>
                    </a:moveTo>
                    <a:lnTo>
                      <a:pt x="0" y="29"/>
                    </a:lnTo>
                    <a:lnTo>
                      <a:pt x="0" y="2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Freeform 209"/>
              <p:cNvSpPr>
                <a:spLocks/>
              </p:cNvSpPr>
              <p:nvPr/>
            </p:nvSpPr>
            <p:spPr bwMode="auto">
              <a:xfrm>
                <a:off x="3879" y="3618"/>
                <a:ext cx="41" cy="45"/>
              </a:xfrm>
              <a:custGeom>
                <a:avLst/>
                <a:gdLst>
                  <a:gd name="T0" fmla="*/ 0 w 41"/>
                  <a:gd name="T1" fmla="*/ 0 h 45"/>
                  <a:gd name="T2" fmla="*/ 0 w 41"/>
                  <a:gd name="T3" fmla="*/ 45 h 45"/>
                  <a:gd name="T4" fmla="*/ 41 w 41"/>
                  <a:gd name="T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45">
                    <a:moveTo>
                      <a:pt x="0" y="0"/>
                    </a:moveTo>
                    <a:lnTo>
                      <a:pt x="0" y="45"/>
                    </a:lnTo>
                    <a:lnTo>
                      <a:pt x="41" y="4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Line 210"/>
              <p:cNvSpPr>
                <a:spLocks noChangeShapeType="1"/>
              </p:cNvSpPr>
              <p:nvPr/>
            </p:nvSpPr>
            <p:spPr bwMode="auto">
              <a:xfrm>
                <a:off x="3879" y="3572"/>
                <a:ext cx="0" cy="44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Freeform 211"/>
              <p:cNvSpPr>
                <a:spLocks/>
              </p:cNvSpPr>
              <p:nvPr/>
            </p:nvSpPr>
            <p:spPr bwMode="auto">
              <a:xfrm>
                <a:off x="3871" y="3565"/>
                <a:ext cx="8" cy="52"/>
              </a:xfrm>
              <a:custGeom>
                <a:avLst/>
                <a:gdLst>
                  <a:gd name="T0" fmla="*/ 0 w 8"/>
                  <a:gd name="T1" fmla="*/ 0 h 52"/>
                  <a:gd name="T2" fmla="*/ 0 w 8"/>
                  <a:gd name="T3" fmla="*/ 52 h 52"/>
                  <a:gd name="T4" fmla="*/ 8 w 8"/>
                  <a:gd name="T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52">
                    <a:moveTo>
                      <a:pt x="0" y="0"/>
                    </a:moveTo>
                    <a:lnTo>
                      <a:pt x="0" y="52"/>
                    </a:lnTo>
                    <a:lnTo>
                      <a:pt x="8" y="5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Freeform 212"/>
              <p:cNvSpPr>
                <a:spLocks/>
              </p:cNvSpPr>
              <p:nvPr/>
            </p:nvSpPr>
            <p:spPr bwMode="auto">
              <a:xfrm>
                <a:off x="3862" y="3564"/>
                <a:ext cx="9" cy="94"/>
              </a:xfrm>
              <a:custGeom>
                <a:avLst/>
                <a:gdLst>
                  <a:gd name="T0" fmla="*/ 0 w 9"/>
                  <a:gd name="T1" fmla="*/ 94 h 94"/>
                  <a:gd name="T2" fmla="*/ 0 w 9"/>
                  <a:gd name="T3" fmla="*/ 0 h 94"/>
                  <a:gd name="T4" fmla="*/ 9 w 9"/>
                  <a:gd name="T5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4">
                    <a:moveTo>
                      <a:pt x="0" y="94"/>
                    </a:moveTo>
                    <a:lnTo>
                      <a:pt x="0" y="0"/>
                    </a:lnTo>
                    <a:lnTo>
                      <a:pt x="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Rectangle 213"/>
              <p:cNvSpPr>
                <a:spLocks noChangeArrowheads="1"/>
              </p:cNvSpPr>
              <p:nvPr/>
            </p:nvSpPr>
            <p:spPr bwMode="auto">
              <a:xfrm>
                <a:off x="3922" y="3732"/>
                <a:ext cx="135" cy="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4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M10EXG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Freeform 214"/>
              <p:cNvSpPr>
                <a:spLocks/>
              </p:cNvSpPr>
              <p:nvPr/>
            </p:nvSpPr>
            <p:spPr bwMode="auto">
              <a:xfrm>
                <a:off x="3862" y="3660"/>
                <a:ext cx="58" cy="93"/>
              </a:xfrm>
              <a:custGeom>
                <a:avLst/>
                <a:gdLst>
                  <a:gd name="T0" fmla="*/ 0 w 58"/>
                  <a:gd name="T1" fmla="*/ 0 h 93"/>
                  <a:gd name="T2" fmla="*/ 0 w 58"/>
                  <a:gd name="T3" fmla="*/ 93 h 93"/>
                  <a:gd name="T4" fmla="*/ 58 w 58"/>
                  <a:gd name="T5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93">
                    <a:moveTo>
                      <a:pt x="0" y="0"/>
                    </a:moveTo>
                    <a:lnTo>
                      <a:pt x="0" y="93"/>
                    </a:lnTo>
                    <a:lnTo>
                      <a:pt x="58" y="9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Freeform 215"/>
              <p:cNvSpPr>
                <a:spLocks/>
              </p:cNvSpPr>
              <p:nvPr/>
            </p:nvSpPr>
            <p:spPr bwMode="auto">
              <a:xfrm>
                <a:off x="3854" y="3659"/>
                <a:ext cx="8" cy="76"/>
              </a:xfrm>
              <a:custGeom>
                <a:avLst/>
                <a:gdLst>
                  <a:gd name="T0" fmla="*/ 0 w 8"/>
                  <a:gd name="T1" fmla="*/ 76 h 76"/>
                  <a:gd name="T2" fmla="*/ 0 w 8"/>
                  <a:gd name="T3" fmla="*/ 0 h 76"/>
                  <a:gd name="T4" fmla="*/ 8 w 8"/>
                  <a:gd name="T5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76">
                    <a:moveTo>
                      <a:pt x="0" y="76"/>
                    </a:move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Rectangle 216"/>
              <p:cNvSpPr>
                <a:spLocks noChangeArrowheads="1"/>
              </p:cNvSpPr>
              <p:nvPr/>
            </p:nvSpPr>
            <p:spPr bwMode="auto">
              <a:xfrm>
                <a:off x="3922" y="3792"/>
                <a:ext cx="135" cy="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4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C56YS93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Freeform 217"/>
              <p:cNvSpPr>
                <a:spLocks/>
              </p:cNvSpPr>
              <p:nvPr/>
            </p:nvSpPr>
            <p:spPr bwMode="auto">
              <a:xfrm>
                <a:off x="3854" y="3738"/>
                <a:ext cx="66" cy="76"/>
              </a:xfrm>
              <a:custGeom>
                <a:avLst/>
                <a:gdLst>
                  <a:gd name="T0" fmla="*/ 0 w 66"/>
                  <a:gd name="T1" fmla="*/ 0 h 76"/>
                  <a:gd name="T2" fmla="*/ 0 w 66"/>
                  <a:gd name="T3" fmla="*/ 76 h 76"/>
                  <a:gd name="T4" fmla="*/ 66 w 66"/>
                  <a:gd name="T5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" h="76">
                    <a:moveTo>
                      <a:pt x="0" y="0"/>
                    </a:moveTo>
                    <a:lnTo>
                      <a:pt x="0" y="76"/>
                    </a:lnTo>
                    <a:lnTo>
                      <a:pt x="66" y="7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Freeform 218"/>
              <p:cNvSpPr>
                <a:spLocks/>
              </p:cNvSpPr>
              <p:nvPr/>
            </p:nvSpPr>
            <p:spPr bwMode="auto">
              <a:xfrm>
                <a:off x="4208" y="3495"/>
                <a:ext cx="14" cy="335"/>
              </a:xfrm>
              <a:custGeom>
                <a:avLst/>
                <a:gdLst>
                  <a:gd name="T0" fmla="*/ 0 w 14"/>
                  <a:gd name="T1" fmla="*/ 0 h 335"/>
                  <a:gd name="T2" fmla="*/ 14 w 14"/>
                  <a:gd name="T3" fmla="*/ 0 h 335"/>
                  <a:gd name="T4" fmla="*/ 14 w 14"/>
                  <a:gd name="T5" fmla="*/ 335 h 335"/>
                  <a:gd name="T6" fmla="*/ 0 w 14"/>
                  <a:gd name="T7" fmla="*/ 335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335">
                    <a:moveTo>
                      <a:pt x="0" y="0"/>
                    </a:moveTo>
                    <a:lnTo>
                      <a:pt x="14" y="0"/>
                    </a:lnTo>
                    <a:lnTo>
                      <a:pt x="14" y="335"/>
                    </a:lnTo>
                    <a:lnTo>
                      <a:pt x="0" y="33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Line 219"/>
              <p:cNvSpPr>
                <a:spLocks noChangeShapeType="1"/>
              </p:cNvSpPr>
              <p:nvPr/>
            </p:nvSpPr>
            <p:spPr bwMode="auto">
              <a:xfrm>
                <a:off x="3557" y="3736"/>
                <a:ext cx="297" cy="0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Freeform 220"/>
              <p:cNvSpPr>
                <a:spLocks/>
              </p:cNvSpPr>
              <p:nvPr/>
            </p:nvSpPr>
            <p:spPr bwMode="auto">
              <a:xfrm>
                <a:off x="4177" y="3858"/>
                <a:ext cx="14" cy="33"/>
              </a:xfrm>
              <a:custGeom>
                <a:avLst/>
                <a:gdLst>
                  <a:gd name="T0" fmla="*/ 0 w 14"/>
                  <a:gd name="T1" fmla="*/ 0 h 33"/>
                  <a:gd name="T2" fmla="*/ 14 w 14"/>
                  <a:gd name="T3" fmla="*/ 0 h 33"/>
                  <a:gd name="T4" fmla="*/ 14 w 14"/>
                  <a:gd name="T5" fmla="*/ 33 h 33"/>
                  <a:gd name="T6" fmla="*/ 0 w 14"/>
                  <a:gd name="T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33">
                    <a:moveTo>
                      <a:pt x="0" y="0"/>
                    </a:moveTo>
                    <a:lnTo>
                      <a:pt x="14" y="0"/>
                    </a:lnTo>
                    <a:lnTo>
                      <a:pt x="14" y="33"/>
                    </a:lnTo>
                    <a:lnTo>
                      <a:pt x="0" y="3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Rectangle 221"/>
              <p:cNvSpPr>
                <a:spLocks noChangeArrowheads="1"/>
              </p:cNvSpPr>
              <p:nvPr/>
            </p:nvSpPr>
            <p:spPr bwMode="auto">
              <a:xfrm>
                <a:off x="3922" y="3853"/>
                <a:ext cx="69" cy="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kumimoji="0" lang="en-US" altLang="en-US" sz="4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M1</a:t>
                </a:r>
                <a:r>
                  <a:rPr lang="en-US" altLang="en-US" sz="400" b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Line 222"/>
              <p:cNvSpPr>
                <a:spLocks noChangeShapeType="1"/>
              </p:cNvSpPr>
              <p:nvPr/>
            </p:nvSpPr>
            <p:spPr bwMode="auto">
              <a:xfrm>
                <a:off x="3557" y="3874"/>
                <a:ext cx="363" cy="0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Line 223"/>
              <p:cNvSpPr>
                <a:spLocks noChangeShapeType="1"/>
              </p:cNvSpPr>
              <p:nvPr/>
            </p:nvSpPr>
            <p:spPr bwMode="auto">
              <a:xfrm>
                <a:off x="3555" y="3736"/>
                <a:ext cx="0" cy="68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" name="Line 224"/>
              <p:cNvSpPr>
                <a:spLocks noChangeShapeType="1"/>
              </p:cNvSpPr>
              <p:nvPr/>
            </p:nvSpPr>
            <p:spPr bwMode="auto">
              <a:xfrm>
                <a:off x="3555" y="3806"/>
                <a:ext cx="0" cy="68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Freeform 225"/>
              <p:cNvSpPr>
                <a:spLocks/>
              </p:cNvSpPr>
              <p:nvPr/>
            </p:nvSpPr>
            <p:spPr bwMode="auto">
              <a:xfrm>
                <a:off x="3406" y="3805"/>
                <a:ext cx="149" cy="102"/>
              </a:xfrm>
              <a:custGeom>
                <a:avLst/>
                <a:gdLst>
                  <a:gd name="T0" fmla="*/ 0 w 149"/>
                  <a:gd name="T1" fmla="*/ 102 h 102"/>
                  <a:gd name="T2" fmla="*/ 0 w 149"/>
                  <a:gd name="T3" fmla="*/ 0 h 102"/>
                  <a:gd name="T4" fmla="*/ 149 w 149"/>
                  <a:gd name="T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9" h="102">
                    <a:moveTo>
                      <a:pt x="0" y="102"/>
                    </a:moveTo>
                    <a:lnTo>
                      <a:pt x="0" y="0"/>
                    </a:lnTo>
                    <a:lnTo>
                      <a:pt x="14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Rectangle 226"/>
              <p:cNvSpPr>
                <a:spLocks noChangeArrowheads="1"/>
              </p:cNvSpPr>
              <p:nvPr/>
            </p:nvSpPr>
            <p:spPr bwMode="auto">
              <a:xfrm>
                <a:off x="3922" y="3913"/>
                <a:ext cx="115" cy="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4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WCH70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Freeform 227"/>
              <p:cNvSpPr>
                <a:spLocks/>
              </p:cNvSpPr>
              <p:nvPr/>
            </p:nvSpPr>
            <p:spPr bwMode="auto">
              <a:xfrm>
                <a:off x="3804" y="3935"/>
                <a:ext cx="116" cy="29"/>
              </a:xfrm>
              <a:custGeom>
                <a:avLst/>
                <a:gdLst>
                  <a:gd name="T0" fmla="*/ 0 w 116"/>
                  <a:gd name="T1" fmla="*/ 29 h 29"/>
                  <a:gd name="T2" fmla="*/ 0 w 116"/>
                  <a:gd name="T3" fmla="*/ 0 h 29"/>
                  <a:gd name="T4" fmla="*/ 116 w 116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6" h="29">
                    <a:moveTo>
                      <a:pt x="0" y="29"/>
                    </a:moveTo>
                    <a:lnTo>
                      <a:pt x="0" y="0"/>
                    </a:lnTo>
                    <a:lnTo>
                      <a:pt x="11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Rectangle 228"/>
              <p:cNvSpPr>
                <a:spLocks noChangeArrowheads="1"/>
              </p:cNvSpPr>
              <p:nvPr/>
            </p:nvSpPr>
            <p:spPr bwMode="auto">
              <a:xfrm>
                <a:off x="3922" y="3974"/>
                <a:ext cx="183" cy="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kumimoji="0" lang="en-US" altLang="en-US" sz="4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DSM 14590</a:t>
                </a:r>
                <a:r>
                  <a:rPr lang="en-US" altLang="en-US" sz="400" b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Line 229"/>
              <p:cNvSpPr>
                <a:spLocks noChangeShapeType="1"/>
              </p:cNvSpPr>
              <p:nvPr/>
            </p:nvSpPr>
            <p:spPr bwMode="auto">
              <a:xfrm>
                <a:off x="3805" y="3995"/>
                <a:ext cx="115" cy="0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Line 230"/>
              <p:cNvSpPr>
                <a:spLocks noChangeShapeType="1"/>
              </p:cNvSpPr>
              <p:nvPr/>
            </p:nvSpPr>
            <p:spPr bwMode="auto">
              <a:xfrm>
                <a:off x="3804" y="3966"/>
                <a:ext cx="0" cy="29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Freeform 231"/>
              <p:cNvSpPr>
                <a:spLocks/>
              </p:cNvSpPr>
              <p:nvPr/>
            </p:nvSpPr>
            <p:spPr bwMode="auto">
              <a:xfrm>
                <a:off x="3779" y="3965"/>
                <a:ext cx="25" cy="44"/>
              </a:xfrm>
              <a:custGeom>
                <a:avLst/>
                <a:gdLst>
                  <a:gd name="T0" fmla="*/ 0 w 25"/>
                  <a:gd name="T1" fmla="*/ 44 h 44"/>
                  <a:gd name="T2" fmla="*/ 0 w 25"/>
                  <a:gd name="T3" fmla="*/ 0 h 44"/>
                  <a:gd name="T4" fmla="*/ 25 w 25"/>
                  <a:gd name="T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44">
                    <a:moveTo>
                      <a:pt x="0" y="44"/>
                    </a:moveTo>
                    <a:lnTo>
                      <a:pt x="0" y="0"/>
                    </a:lnTo>
                    <a:lnTo>
                      <a:pt x="2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" name="Rectangle 232"/>
              <p:cNvSpPr>
                <a:spLocks noChangeArrowheads="1"/>
              </p:cNvSpPr>
              <p:nvPr/>
            </p:nvSpPr>
            <p:spPr bwMode="auto">
              <a:xfrm>
                <a:off x="3922" y="4034"/>
                <a:ext cx="94" cy="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4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B4110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" name="Freeform 233"/>
              <p:cNvSpPr>
                <a:spLocks/>
              </p:cNvSpPr>
              <p:nvPr/>
            </p:nvSpPr>
            <p:spPr bwMode="auto">
              <a:xfrm>
                <a:off x="3779" y="4012"/>
                <a:ext cx="141" cy="44"/>
              </a:xfrm>
              <a:custGeom>
                <a:avLst/>
                <a:gdLst>
                  <a:gd name="T0" fmla="*/ 0 w 141"/>
                  <a:gd name="T1" fmla="*/ 0 h 44"/>
                  <a:gd name="T2" fmla="*/ 0 w 141"/>
                  <a:gd name="T3" fmla="*/ 44 h 44"/>
                  <a:gd name="T4" fmla="*/ 141 w 141"/>
                  <a:gd name="T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1" h="44">
                    <a:moveTo>
                      <a:pt x="0" y="0"/>
                    </a:moveTo>
                    <a:lnTo>
                      <a:pt x="0" y="44"/>
                    </a:lnTo>
                    <a:lnTo>
                      <a:pt x="141" y="4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" name="Freeform 234"/>
              <p:cNvSpPr>
                <a:spLocks/>
              </p:cNvSpPr>
              <p:nvPr/>
            </p:nvSpPr>
            <p:spPr bwMode="auto">
              <a:xfrm>
                <a:off x="4208" y="3919"/>
                <a:ext cx="14" cy="153"/>
              </a:xfrm>
              <a:custGeom>
                <a:avLst/>
                <a:gdLst>
                  <a:gd name="T0" fmla="*/ 0 w 14"/>
                  <a:gd name="T1" fmla="*/ 0 h 153"/>
                  <a:gd name="T2" fmla="*/ 14 w 14"/>
                  <a:gd name="T3" fmla="*/ 0 h 153"/>
                  <a:gd name="T4" fmla="*/ 14 w 14"/>
                  <a:gd name="T5" fmla="*/ 153 h 153"/>
                  <a:gd name="T6" fmla="*/ 0 w 14"/>
                  <a:gd name="T7" fmla="*/ 15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53">
                    <a:moveTo>
                      <a:pt x="0" y="0"/>
                    </a:moveTo>
                    <a:lnTo>
                      <a:pt x="14" y="0"/>
                    </a:lnTo>
                    <a:lnTo>
                      <a:pt x="14" y="153"/>
                    </a:lnTo>
                    <a:lnTo>
                      <a:pt x="0" y="15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" name="Line 235"/>
              <p:cNvSpPr>
                <a:spLocks noChangeShapeType="1"/>
              </p:cNvSpPr>
              <p:nvPr/>
            </p:nvSpPr>
            <p:spPr bwMode="auto">
              <a:xfrm>
                <a:off x="3407" y="4011"/>
                <a:ext cx="372" cy="0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" name="Line 236"/>
              <p:cNvSpPr>
                <a:spLocks noChangeShapeType="1"/>
              </p:cNvSpPr>
              <p:nvPr/>
            </p:nvSpPr>
            <p:spPr bwMode="auto">
              <a:xfrm>
                <a:off x="3406" y="3909"/>
                <a:ext cx="0" cy="102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" name="Freeform 237"/>
              <p:cNvSpPr>
                <a:spLocks/>
              </p:cNvSpPr>
              <p:nvPr/>
            </p:nvSpPr>
            <p:spPr bwMode="auto">
              <a:xfrm>
                <a:off x="3348" y="3654"/>
                <a:ext cx="58" cy="254"/>
              </a:xfrm>
              <a:custGeom>
                <a:avLst/>
                <a:gdLst>
                  <a:gd name="T0" fmla="*/ 0 w 58"/>
                  <a:gd name="T1" fmla="*/ 0 h 254"/>
                  <a:gd name="T2" fmla="*/ 0 w 58"/>
                  <a:gd name="T3" fmla="*/ 254 h 254"/>
                  <a:gd name="T4" fmla="*/ 58 w 58"/>
                  <a:gd name="T5" fmla="*/ 254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254">
                    <a:moveTo>
                      <a:pt x="0" y="0"/>
                    </a:moveTo>
                    <a:lnTo>
                      <a:pt x="0" y="254"/>
                    </a:lnTo>
                    <a:lnTo>
                      <a:pt x="58" y="25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" name="Freeform 238"/>
              <p:cNvSpPr>
                <a:spLocks/>
              </p:cNvSpPr>
              <p:nvPr/>
            </p:nvSpPr>
            <p:spPr bwMode="auto">
              <a:xfrm>
                <a:off x="2908" y="3223"/>
                <a:ext cx="440" cy="429"/>
              </a:xfrm>
              <a:custGeom>
                <a:avLst/>
                <a:gdLst>
                  <a:gd name="T0" fmla="*/ 0 w 440"/>
                  <a:gd name="T1" fmla="*/ 0 h 429"/>
                  <a:gd name="T2" fmla="*/ 0 w 440"/>
                  <a:gd name="T3" fmla="*/ 429 h 429"/>
                  <a:gd name="T4" fmla="*/ 440 w 440"/>
                  <a:gd name="T5" fmla="*/ 429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0" h="429">
                    <a:moveTo>
                      <a:pt x="0" y="0"/>
                    </a:moveTo>
                    <a:lnTo>
                      <a:pt x="0" y="429"/>
                    </a:lnTo>
                    <a:lnTo>
                      <a:pt x="440" y="42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" name="Line 239"/>
              <p:cNvSpPr>
                <a:spLocks noChangeShapeType="1"/>
              </p:cNvSpPr>
              <p:nvPr/>
            </p:nvSpPr>
            <p:spPr bwMode="auto">
              <a:xfrm>
                <a:off x="2845" y="3222"/>
                <a:ext cx="63" cy="0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" name="Line 240"/>
              <p:cNvSpPr>
                <a:spLocks noChangeShapeType="1"/>
              </p:cNvSpPr>
              <p:nvPr/>
            </p:nvSpPr>
            <p:spPr bwMode="auto">
              <a:xfrm>
                <a:off x="3036" y="4141"/>
                <a:ext cx="166" cy="0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" name="Line 241"/>
              <p:cNvSpPr>
                <a:spLocks noChangeShapeType="1"/>
              </p:cNvSpPr>
              <p:nvPr/>
            </p:nvSpPr>
            <p:spPr bwMode="auto">
              <a:xfrm>
                <a:off x="3036" y="4131"/>
                <a:ext cx="0" cy="20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" name="Line 242"/>
              <p:cNvSpPr>
                <a:spLocks noChangeShapeType="1"/>
              </p:cNvSpPr>
              <p:nvPr/>
            </p:nvSpPr>
            <p:spPr bwMode="auto">
              <a:xfrm>
                <a:off x="3202" y="4131"/>
                <a:ext cx="0" cy="20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" name="Rectangle 243"/>
              <p:cNvSpPr>
                <a:spLocks noChangeArrowheads="1"/>
              </p:cNvSpPr>
              <p:nvPr/>
            </p:nvSpPr>
            <p:spPr bwMode="auto">
              <a:xfrm>
                <a:off x="3092" y="4153"/>
                <a:ext cx="57" cy="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4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264" name="Rectangle 263"/>
          <p:cNvSpPr/>
          <p:nvPr/>
        </p:nvSpPr>
        <p:spPr>
          <a:xfrm>
            <a:off x="2280324" y="5477656"/>
            <a:ext cx="87997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Supplementary </a:t>
            </a:r>
            <a:r>
              <a:rPr lang="en-GB" sz="1200" dirty="0" smtClean="0"/>
              <a:t>Figure 1:	</a:t>
            </a:r>
            <a:r>
              <a:rPr lang="en-GB" sz="1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AAI relationships 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among sixty-three strains of Geobacillus. The </a:t>
            </a:r>
            <a:r>
              <a:rPr lang="en-GB" sz="1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dendrogram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was constructed using the distances matrices (derived from ANI and dDDH values) by </a:t>
            </a:r>
            <a:r>
              <a:rPr lang="en-GB" sz="1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using the 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web server </a:t>
            </a:r>
            <a:r>
              <a:rPr lang="en-GB" sz="12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DendroUPGMA</a:t>
            </a:r>
            <a:r>
              <a:rPr lang="en-GB" sz="1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200" u="sng" dirty="0" smtClean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Garcia-</a:t>
            </a:r>
            <a:r>
              <a:rPr lang="en-GB" sz="1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Vallvé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et al., 1999).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29825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1223</TotalTime>
  <Words>166</Words>
  <Application>Microsoft Office PowerPoint</Application>
  <PresentationFormat>Custom</PresentationFormat>
  <Paragraphs>84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Habibu Aliyu</dc:creator>
  <cp:lastModifiedBy>Mev Jansen van Vuuren</cp:lastModifiedBy>
  <cp:revision>20</cp:revision>
  <cp:lastPrinted>2016-07-13T11:02:50Z</cp:lastPrinted>
  <dcterms:created xsi:type="dcterms:W3CDTF">2016-06-17T07:58:00Z</dcterms:created>
  <dcterms:modified xsi:type="dcterms:W3CDTF">2016-10-18T09:37:37Z</dcterms:modified>
</cp:coreProperties>
</file>