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B2FAA-CE9C-62EE-4643-D94DD8DBFF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3E34BB-8998-4315-8E7C-D053F679FC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B61F8-E820-4AB4-C7EC-98FDBE308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53119-A5A3-FD8E-56AC-B5A5B88AF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65938-0D8D-EB77-D238-CF684BF1C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5102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A3D4A-07E5-89E8-0490-0518F7CB5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3EA5D3-8634-F644-4342-3CE047679E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3F5C7-93D3-F7C4-4CF5-7E3416CE2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F6E5F-71D6-4208-4560-4CDAA2A06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CFD5D-0734-6C20-EEEF-01FC5013B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3580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5DD166-2379-2D87-5629-AE8E446556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82B0AF-701F-BE13-A48B-7FF65591E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C7183-5D48-03FF-ABA0-FFDE6D260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64CEC-9CFE-A08F-0725-0DDCF3A61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B45EA-0AB1-46AC-5159-5F85F825A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49379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682A8-A4CD-C6EB-DC5D-32A9573C8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8AEA9-84DF-D3AA-2E2C-57040AF2D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74F88-A845-4641-4284-3AF2F6B78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E71A4-929C-2778-4143-864F47C6A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F6337-2651-A7B0-20B0-1EC4BF884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8537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55BF3-20C8-E3BB-1ABB-C9D427099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71637-3FC5-F85A-AEFB-5101A8DC20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6EB3E-8EAC-0334-C382-AF290C3F3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6AFDC-0C18-27B6-6DD8-DCC8C7FAA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62E47-8EDC-4958-CA99-68857F6C5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0502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FA796-CCAC-6A79-07B1-90920B9C7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C4BAA-FA2A-5E8C-5BDD-FBD9A86829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5F148C-AA63-DF1E-DA31-06EE14321F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B0041-4587-85E1-115A-F372F5955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C789B6-70D0-A9A4-855F-CFAAE6305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83F6CF-E20A-8E62-8F01-9E60439A1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840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0FC08-F369-F29D-FBE7-22F757DC3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8D322F-BDF4-E555-7C23-6A32DD9B7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60E78C-6A8F-032C-C338-9FC16776B8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A430FA-A6FA-8A45-688E-84B0470C6D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859884-0EAD-7480-A73F-68FA6D0039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BD093D-B3E4-00D2-A494-71B875D0F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FAE165-1FF2-5DBE-9070-0C5AD3BE0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E320C-CBA0-F570-F5E6-69CB9BAFB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10183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25414-CEFA-ED1A-B817-3A2F19A8D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750ABE-C240-40E6-95BA-CE3EAE1BF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89C207-B768-37B4-F14F-2AD258049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686B33-D960-CB0F-2250-45D108D4A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285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B88DC7-BFEE-A583-F07B-01F331F38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5CF4EE-CBE5-A4A4-27CE-88F784121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6E1DB3-DA7E-8951-997B-B5E0A165C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4132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E5163-FA8C-1B81-5246-6482AECF0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A71DE-A707-FB40-244D-11B93281E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CC77CF-BBC5-96BA-16EF-B73A67F40D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3F6107-CCA8-11D7-1F4A-50E0FAAA7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EEA66D-45F1-C05F-ACCB-0E38C1AC3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4D4B44-1532-CD05-3163-169A33A0B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50086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5F617-FAF1-8122-E0EF-B81ED5D77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026B3A-448A-2D2B-CE63-F4DD4F1489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523D00-DACA-2BE6-3712-4C4EA2AE5D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7A184-FD06-0A42-8B7B-7B855808C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4BB581-E267-8039-5C1A-B4E7B16B0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DBCF9-666E-059E-BEF8-17A15C117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4186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4BBE45-7D35-C59A-BD6A-804C899E3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2109F9-7136-C1C3-C423-916490B8B6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3BD6F-DB47-43F6-A4DB-301C8FB2AA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F6B8AB-8E3C-4BA8-869A-BA5880D4AC3D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B0696-18B5-B1A1-388B-6795FBC44D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FC371-9A66-462B-9782-42F26C65A4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CE15B3-76A8-48CB-9F86-27F70BD8410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36892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dna test&#10;&#10;Description automatically generated">
            <a:extLst>
              <a:ext uri="{FF2B5EF4-FFF2-40B4-BE49-F238E27FC236}">
                <a16:creationId xmlns:a16="http://schemas.microsoft.com/office/drawing/2014/main" id="{D25FBAB4-4B0F-C25E-E744-94655668F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787" y="643466"/>
            <a:ext cx="4732590" cy="53293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20B9A8-73AE-6F02-235B-D16AB4C51F86}"/>
              </a:ext>
            </a:extLst>
          </p:cNvPr>
          <p:cNvSpPr txBox="1"/>
          <p:nvPr/>
        </p:nvSpPr>
        <p:spPr>
          <a:xfrm>
            <a:off x="3910519" y="321013"/>
            <a:ext cx="66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Z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46AE38-551D-08F3-1A32-590F3EE5277B}"/>
              </a:ext>
            </a:extLst>
          </p:cNvPr>
          <p:cNvSpPr txBox="1"/>
          <p:nvPr/>
        </p:nvSpPr>
        <p:spPr>
          <a:xfrm>
            <a:off x="4816897" y="321013"/>
            <a:ext cx="893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Z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C18539-7969-AF42-D164-95A25BC830F5}"/>
              </a:ext>
            </a:extLst>
          </p:cNvPr>
          <p:cNvSpPr txBox="1"/>
          <p:nvPr/>
        </p:nvSpPr>
        <p:spPr>
          <a:xfrm>
            <a:off x="5573949" y="321013"/>
            <a:ext cx="768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en-Z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93E330-7D84-97C3-69E2-8219A40C034C}"/>
              </a:ext>
            </a:extLst>
          </p:cNvPr>
          <p:cNvSpPr txBox="1"/>
          <p:nvPr/>
        </p:nvSpPr>
        <p:spPr>
          <a:xfrm>
            <a:off x="6342434" y="321013"/>
            <a:ext cx="75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en-Z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849FC4-7FD6-FB73-1160-1DB920848763}"/>
              </a:ext>
            </a:extLst>
          </p:cNvPr>
          <p:cNvSpPr txBox="1"/>
          <p:nvPr/>
        </p:nvSpPr>
        <p:spPr>
          <a:xfrm>
            <a:off x="7099486" y="321013"/>
            <a:ext cx="466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endParaRPr lang="en-ZA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373BEA-3680-14BC-07DA-CAB0D56979DA}"/>
              </a:ext>
            </a:extLst>
          </p:cNvPr>
          <p:cNvSpPr txBox="1"/>
          <p:nvPr/>
        </p:nvSpPr>
        <p:spPr>
          <a:xfrm>
            <a:off x="7856538" y="321013"/>
            <a:ext cx="53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en-ZA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71EB5A-66DC-B4ED-2F5B-C9A7B73F3060}"/>
              </a:ext>
            </a:extLst>
          </p:cNvPr>
          <p:cNvSpPr txBox="1"/>
          <p:nvPr/>
        </p:nvSpPr>
        <p:spPr>
          <a:xfrm>
            <a:off x="535021" y="6067640"/>
            <a:ext cx="10787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Fig S3: Gel electrophoresis image illustrating amplification of </a:t>
            </a:r>
            <a:r>
              <a:rPr lang="en-US" sz="1000" i="1" dirty="0" err="1"/>
              <a:t>esxA</a:t>
            </a:r>
            <a:r>
              <a:rPr lang="en-US" sz="1000" i="1" dirty="0"/>
              <a:t> gene fragment  using M. </a:t>
            </a:r>
            <a:r>
              <a:rPr lang="en-US" sz="1000" i="1" dirty="0" err="1"/>
              <a:t>bovis</a:t>
            </a:r>
            <a:r>
              <a:rPr lang="en-US" sz="1000" i="1" dirty="0"/>
              <a:t> derived primers. Lanes 1 and 4 are negative samples, Lane 2, is a positive sample and lane 3 is M. </a:t>
            </a:r>
            <a:r>
              <a:rPr lang="en-US" sz="1000" i="1" dirty="0" err="1"/>
              <a:t>bovis</a:t>
            </a:r>
            <a:r>
              <a:rPr lang="en-US" sz="1000" i="1" dirty="0"/>
              <a:t> control while  lane 5 is a negative control, and lane M, a 100bp Molecular weight marker  (100 bp </a:t>
            </a:r>
            <a:r>
              <a:rPr lang="en-US" sz="1000" i="1" dirty="0" err="1"/>
              <a:t>O’gene</a:t>
            </a:r>
            <a:r>
              <a:rPr lang="en-US" sz="1000" i="1" dirty="0"/>
              <a:t> Ruler from </a:t>
            </a:r>
            <a:r>
              <a:rPr lang="en-US" sz="1000" i="1" dirty="0" err="1"/>
              <a:t>Thermo</a:t>
            </a:r>
            <a:r>
              <a:rPr lang="en-US" sz="1000" i="1" dirty="0"/>
              <a:t> </a:t>
            </a:r>
            <a:r>
              <a:rPr lang="en-US" sz="1000" i="1"/>
              <a:t>Fisher Scientific)</a:t>
            </a:r>
            <a:endParaRPr lang="en-ZA" sz="1000" i="1" dirty="0"/>
          </a:p>
        </p:txBody>
      </p:sp>
    </p:spTree>
    <p:extLst>
      <p:ext uri="{BB962C8B-B14F-4D97-AF65-F5344CB8AC3E}">
        <p14:creationId xmlns:p14="http://schemas.microsoft.com/office/powerpoint/2010/main" val="3740952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Agricultural Research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Nomakorinte Gcebe</dc:creator>
  <cp:lastModifiedBy>Nomakorinte Gcebe</cp:lastModifiedBy>
  <cp:revision>2</cp:revision>
  <dcterms:created xsi:type="dcterms:W3CDTF">2024-05-03T05:43:29Z</dcterms:created>
  <dcterms:modified xsi:type="dcterms:W3CDTF">2024-05-03T06:03:40Z</dcterms:modified>
</cp:coreProperties>
</file>