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Lst>
  <p:sldIdLst>
    <p:sldId id="257" r:id="rId2"/>
    <p:sldId id="258" r:id="rId3"/>
    <p:sldId id="259" r:id="rId4"/>
    <p:sldId id="260" r:id="rId5"/>
    <p:sldId id="261" r:id="rId6"/>
    <p:sldId id="262" r:id="rId7"/>
    <p:sldId id="263" r:id="rId8"/>
    <p:sldId id="267" r:id="rId9"/>
    <p:sldId id="268" r:id="rId10"/>
    <p:sldId id="264" r:id="rId11"/>
    <p:sldId id="265" r:id="rId12"/>
    <p:sldId id="26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A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6/10/2021</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58331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D5506EE-1026-4F35-9ACC-BD05BE0F9B36}"/>
              </a:ext>
            </a:extLst>
          </p:cNvPr>
          <p:cNvSpPr>
            <a:spLocks noGrp="1"/>
          </p:cNvSpPr>
          <p:nvPr>
            <p:ph type="dt" sz="half" idx="10"/>
          </p:nvPr>
        </p:nvSpPr>
        <p:spPr/>
        <p:txBody>
          <a:bodyPr/>
          <a:lstStyle/>
          <a:p>
            <a:fld id="{B612A279-0833-481D-8C56-F67FD0AC6C50}" type="datetime1">
              <a:rPr lang="en-US" smtClean="0"/>
              <a:t>6/10/2021</a:t>
            </a:fld>
            <a:endParaRPr lang="en-US" dirty="0"/>
          </a:p>
        </p:txBody>
      </p:sp>
      <p:sp>
        <p:nvSpPr>
          <p:cNvPr id="8" name="Footer Placeholder 7">
            <a:extLst>
              <a:ext uri="{FF2B5EF4-FFF2-40B4-BE49-F238E27FC236}">
                <a16:creationId xmlns:a16="http://schemas.microsoft.com/office/drawing/2014/main" id="{B7696E5F-8D95-4450-AE52-5438E6EDE2B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672269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F33D6B0-F070-45C4-A472-19F432BE3932}"/>
              </a:ext>
            </a:extLst>
          </p:cNvPr>
          <p:cNvSpPr>
            <a:spLocks noGrp="1"/>
          </p:cNvSpPr>
          <p:nvPr>
            <p:ph type="dt" sz="half" idx="10"/>
          </p:nvPr>
        </p:nvSpPr>
        <p:spPr/>
        <p:txBody>
          <a:bodyPr/>
          <a:lstStyle/>
          <a:p>
            <a:fld id="{6587DA83-5663-4C9C-B9AA-0B40A3DAFF81}" type="datetime1">
              <a:rPr lang="en-US" smtClean="0"/>
              <a:t>6/10/2021</a:t>
            </a:fld>
            <a:endParaRPr lang="en-US" dirty="0"/>
          </a:p>
        </p:txBody>
      </p:sp>
      <p:sp>
        <p:nvSpPr>
          <p:cNvPr id="8" name="Footer Placeholder 7">
            <a:extLst>
              <a:ext uri="{FF2B5EF4-FFF2-40B4-BE49-F238E27FC236}">
                <a16:creationId xmlns:a16="http://schemas.microsoft.com/office/drawing/2014/main" id="{9975399F-DAB2-410D-967F-ED17E6F796E7}"/>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61827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6/10/2021</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92670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6/10/2021</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04162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6/10/2021</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56663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6/10/2021</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068194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6/10/2021</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11860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6/10/2021</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01422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6/10/2021</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933282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6/10/2021</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23267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62D6E202-B606-4609-B914-27C9371A1F6D}" type="datetime1">
              <a:rPr lang="en-US" smtClean="0"/>
              <a:t>6/10/2021</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498223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47" r:id="rId3"/>
    <p:sldLayoutId id="2147483743" r:id="rId4"/>
    <p:sldLayoutId id="2147483738" r:id="rId5"/>
    <p:sldLayoutId id="2147483732" r:id="rId6"/>
    <p:sldLayoutId id="2147483733" r:id="rId7"/>
    <p:sldLayoutId id="2147483734" r:id="rId8"/>
    <p:sldLayoutId id="2147483735" r:id="rId9"/>
    <p:sldLayoutId id="2147483736" r:id="rId10"/>
    <p:sldLayoutId id="2147483737" r:id="rId11"/>
  </p:sldLayoutIdLst>
  <p:hf sldNum="0" hdr="0" ftr="0" dt="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A9286AD2-18A9-4868-A4E3-7A2097A2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8FD68DA-43BA-4508-8DE2-BA9BB7B2FA5B}"/>
              </a:ext>
            </a:extLst>
          </p:cNvPr>
          <p:cNvSpPr>
            <a:spLocks noGrp="1"/>
          </p:cNvSpPr>
          <p:nvPr>
            <p:ph type="ctrTitle"/>
          </p:nvPr>
        </p:nvSpPr>
        <p:spPr>
          <a:xfrm>
            <a:off x="3154018" y="639097"/>
            <a:ext cx="8389054" cy="3686015"/>
          </a:xfrm>
        </p:spPr>
        <p:txBody>
          <a:bodyPr>
            <a:normAutofit/>
          </a:bodyPr>
          <a:lstStyle/>
          <a:p>
            <a:r>
              <a:rPr lang="en-GB" sz="4000" b="1" kern="1400" spc="-50" dirty="0">
                <a:effectLst/>
                <a:latin typeface="Book Antiqua" panose="02040602050305030304" pitchFamily="18" charset="0"/>
                <a:ea typeface="UD Digi Kyokasho N-B" panose="02020700000000000000" pitchFamily="17" charset="-128"/>
                <a:cs typeface="Times New Roman" panose="02020603050405020304" pitchFamily="18" charset="0"/>
              </a:rPr>
              <a:t>The construction of occupational professionalism among business rescue practitioners supplying professional bodies</a:t>
            </a:r>
            <a:r>
              <a:rPr lang="en-GB" sz="1800" b="1" kern="1400" spc="-50" dirty="0">
                <a:effectLst/>
                <a:latin typeface="Book Antiqua" panose="02040602050305030304" pitchFamily="18" charset="0"/>
                <a:ea typeface="UD Digi Kyokasho N-B" panose="02020700000000000000" pitchFamily="17" charset="-128"/>
                <a:cs typeface="Times New Roman" panose="02020603050405020304" pitchFamily="18" charset="0"/>
              </a:rPr>
              <a:t>.</a:t>
            </a:r>
            <a:br>
              <a:rPr lang="en-US" sz="1800" kern="1400" spc="-50" dirty="0">
                <a:effectLst/>
                <a:latin typeface="Calibri Light" panose="020F0302020204030204" pitchFamily="34" charset="0"/>
                <a:ea typeface="Times New Roman" panose="02020603050405020304" pitchFamily="18" charset="0"/>
                <a:cs typeface="Times New Roman" panose="02020603050405020304" pitchFamily="18" charset="0"/>
              </a:rPr>
            </a:br>
            <a:endParaRPr lang="en-US" sz="8000" dirty="0"/>
          </a:p>
        </p:txBody>
      </p:sp>
      <p:sp>
        <p:nvSpPr>
          <p:cNvPr id="3" name="Subtitle 2">
            <a:extLst>
              <a:ext uri="{FF2B5EF4-FFF2-40B4-BE49-F238E27FC236}">
                <a16:creationId xmlns:a16="http://schemas.microsoft.com/office/drawing/2014/main" id="{A8E9CFF2-3777-4FF4-A759-8491175B0B7C}"/>
              </a:ext>
            </a:extLst>
          </p:cNvPr>
          <p:cNvSpPr>
            <a:spLocks noGrp="1"/>
          </p:cNvSpPr>
          <p:nvPr>
            <p:ph type="subTitle" idx="1"/>
          </p:nvPr>
        </p:nvSpPr>
        <p:spPr>
          <a:xfrm>
            <a:off x="2875723" y="4672739"/>
            <a:ext cx="8683378" cy="1021498"/>
          </a:xfrm>
        </p:spPr>
        <p:txBody>
          <a:bodyPr>
            <a:normAutofit lnSpcReduction="10000"/>
          </a:bodyPr>
          <a:lstStyle/>
          <a:p>
            <a:pPr algn="ctr"/>
            <a:r>
              <a:rPr lang="en-US" sz="2400" dirty="0">
                <a:solidFill>
                  <a:schemeClr val="tx1">
                    <a:lumMod val="85000"/>
                    <a:lumOff val="15000"/>
                  </a:schemeClr>
                </a:solidFill>
              </a:rPr>
              <a:t>Onesmus Ayaya and Marius Pretorius</a:t>
            </a:r>
          </a:p>
          <a:p>
            <a:pPr algn="ctr"/>
            <a:r>
              <a:rPr lang="en-US" dirty="0">
                <a:solidFill>
                  <a:schemeClr val="tx1">
                    <a:lumMod val="85000"/>
                    <a:lumOff val="15000"/>
                  </a:schemeClr>
                </a:solidFill>
              </a:rPr>
              <a:t>University of PRETORIA</a:t>
            </a:r>
            <a:endParaRPr lang="en-US" sz="2400" dirty="0">
              <a:solidFill>
                <a:schemeClr val="tx1">
                  <a:lumMod val="85000"/>
                  <a:lumOff val="15000"/>
                </a:schemeClr>
              </a:solidFill>
            </a:endParaRPr>
          </a:p>
        </p:txBody>
      </p:sp>
      <p:pic>
        <p:nvPicPr>
          <p:cNvPr id="5" name="Picture 4" descr="A picture containing building, sitting, bench, side&#10;&#10;Description automatically generated">
            <a:extLst>
              <a:ext uri="{FF2B5EF4-FFF2-40B4-BE49-F238E27FC236}">
                <a16:creationId xmlns:a16="http://schemas.microsoft.com/office/drawing/2014/main" id="{282CF6DD-7FE8-4063-9551-1B7BBCE92ABE}"/>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 y="1"/>
            <a:ext cx="1987827" cy="6857999"/>
          </a:xfrm>
          <a:prstGeom prst="rect">
            <a:avLst/>
          </a:prstGeom>
        </p:spPr>
      </p:pic>
      <p:cxnSp>
        <p:nvCxnSpPr>
          <p:cNvPr id="24" name="Straight Connector 23">
            <a:extLst>
              <a:ext uri="{FF2B5EF4-FFF2-40B4-BE49-F238E27FC236}">
                <a16:creationId xmlns:a16="http://schemas.microsoft.com/office/drawing/2014/main" id="{E7A7CD63-7EC3-44F3-95D0-595C4019FF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27754"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3737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65960-5249-406E-893F-2E6B9BD97E68}"/>
              </a:ext>
            </a:extLst>
          </p:cNvPr>
          <p:cNvSpPr>
            <a:spLocks noGrp="1"/>
          </p:cNvSpPr>
          <p:nvPr>
            <p:ph type="title"/>
          </p:nvPr>
        </p:nvSpPr>
        <p:spPr>
          <a:xfrm>
            <a:off x="1097280" y="286603"/>
            <a:ext cx="10058400" cy="702305"/>
          </a:xfrm>
        </p:spPr>
        <p:txBody>
          <a:bodyPr>
            <a:normAutofit/>
          </a:bodyPr>
          <a:lstStyle/>
          <a:p>
            <a:r>
              <a:rPr lang="en-GB" sz="3600" b="1" dirty="0">
                <a:effectLst/>
                <a:latin typeface="Book Antiqua" panose="02040602050305030304" pitchFamily="18" charset="0"/>
                <a:ea typeface="Calibri" panose="020F0502020204030204" pitchFamily="34" charset="0"/>
                <a:cs typeface="Arial" panose="020B0604020202020204" pitchFamily="34" charset="0"/>
              </a:rPr>
              <a:t>Practical implications and value</a:t>
            </a:r>
            <a:endParaRPr lang="en-US" sz="3600" dirty="0"/>
          </a:p>
        </p:txBody>
      </p:sp>
      <p:sp>
        <p:nvSpPr>
          <p:cNvPr id="3" name="Content Placeholder 2">
            <a:extLst>
              <a:ext uri="{FF2B5EF4-FFF2-40B4-BE49-F238E27FC236}">
                <a16:creationId xmlns:a16="http://schemas.microsoft.com/office/drawing/2014/main" id="{AD0823CC-52D7-4A5B-B7CC-DF86FCB25A47}"/>
              </a:ext>
            </a:extLst>
          </p:cNvPr>
          <p:cNvSpPr>
            <a:spLocks noGrp="1"/>
          </p:cNvSpPr>
          <p:nvPr>
            <p:ph idx="1"/>
          </p:nvPr>
        </p:nvSpPr>
        <p:spPr>
          <a:xfrm>
            <a:off x="1097280" y="1908313"/>
            <a:ext cx="10058400" cy="3960779"/>
          </a:xfrm>
        </p:spPr>
        <p:txBody>
          <a:bodyPr/>
          <a:lstStyle/>
          <a:p>
            <a:pPr>
              <a:buFont typeface="Wingdings" panose="05000000000000000000" pitchFamily="2" charset="2"/>
              <a:buChar char="q"/>
            </a:pPr>
            <a:r>
              <a:rPr lang="en-GB" sz="2000" dirty="0">
                <a:effectLst/>
                <a:latin typeface="Book Antiqua" panose="02040602050305030304" pitchFamily="18" charset="0"/>
                <a:ea typeface="Calibri" panose="020F0502020204030204" pitchFamily="34" charset="0"/>
                <a:cs typeface="Arial" panose="020B0604020202020204" pitchFamily="34" charset="0"/>
              </a:rPr>
              <a:t>There is fragmentation between the constructed conceptualisations of professionalism among PBs supplying led to incoherent and inconsistent expert accreditation regime. </a:t>
            </a:r>
          </a:p>
          <a:p>
            <a:pPr algn="just">
              <a:buFont typeface="Wingdings" panose="05000000000000000000" pitchFamily="2" charset="2"/>
              <a:buChar char="q"/>
            </a:pPr>
            <a:r>
              <a:rPr lang="en-GB" sz="2000" dirty="0">
                <a:effectLst/>
                <a:latin typeface="Book Antiqua" panose="02040602050305030304" pitchFamily="18" charset="0"/>
                <a:ea typeface="Calibri" panose="020F0502020204030204" pitchFamily="34" charset="0"/>
                <a:cs typeface="Arial" panose="020B0604020202020204" pitchFamily="34" charset="0"/>
              </a:rPr>
              <a:t>The findings of the study are useful in the integration of entrenched practitioner learning and development practices in the PBs whose members serve as BRPs.</a:t>
            </a:r>
          </a:p>
          <a:p>
            <a:pPr algn="just">
              <a:buFont typeface="Wingdings" panose="05000000000000000000" pitchFamily="2" charset="2"/>
              <a:buChar char="q"/>
            </a:pPr>
            <a:r>
              <a:rPr lang="en-GB" sz="2000" dirty="0">
                <a:effectLst/>
                <a:latin typeface="Book Antiqua" panose="02040602050305030304" pitchFamily="18" charset="0"/>
                <a:ea typeface="Calibri" panose="020F0502020204030204" pitchFamily="34" charset="0"/>
                <a:cs typeface="Arial" panose="020B0604020202020204" pitchFamily="34" charset="0"/>
              </a:rPr>
              <a:t>BRP is a regulated occupation and requires a distinct professional accreditation framework (PAF) to integrate the multidimensional professionalism in the MPB landscape.</a:t>
            </a:r>
          </a:p>
          <a:p>
            <a:pPr algn="just">
              <a:buFont typeface="Wingdings" panose="05000000000000000000" pitchFamily="2" charset="2"/>
              <a:buChar char="q"/>
            </a:pPr>
            <a:r>
              <a:rPr lang="en-GB" sz="2000" dirty="0">
                <a:effectLst/>
                <a:latin typeface="Book Antiqua" panose="02040602050305030304" pitchFamily="18" charset="0"/>
                <a:ea typeface="Calibri" panose="020F0502020204030204" pitchFamily="34" charset="0"/>
                <a:cs typeface="Arial" panose="020B0604020202020204" pitchFamily="34" charset="0"/>
              </a:rPr>
              <a:t>The PAF will structure the construction, investigation, and documentation of occupational professionalism required by the licensing authorities.</a:t>
            </a:r>
            <a:endParaRPr lang="en-US" dirty="0"/>
          </a:p>
        </p:txBody>
      </p:sp>
    </p:spTree>
    <p:extLst>
      <p:ext uri="{BB962C8B-B14F-4D97-AF65-F5344CB8AC3E}">
        <p14:creationId xmlns:p14="http://schemas.microsoft.com/office/powerpoint/2010/main" val="695440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10F7C-3538-4113-9742-FDC3BDD2EDCF}"/>
              </a:ext>
            </a:extLst>
          </p:cNvPr>
          <p:cNvSpPr>
            <a:spLocks noGrp="1"/>
          </p:cNvSpPr>
          <p:nvPr>
            <p:ph type="title"/>
          </p:nvPr>
        </p:nvSpPr>
        <p:spPr/>
        <p:txBody>
          <a:bodyPr/>
          <a:lstStyle/>
          <a:p>
            <a:r>
              <a:rPr lang="en-US" dirty="0"/>
              <a:t>Limitations and directions for research</a:t>
            </a:r>
          </a:p>
        </p:txBody>
      </p:sp>
      <p:sp>
        <p:nvSpPr>
          <p:cNvPr id="3" name="Content Placeholder 2">
            <a:extLst>
              <a:ext uri="{FF2B5EF4-FFF2-40B4-BE49-F238E27FC236}">
                <a16:creationId xmlns:a16="http://schemas.microsoft.com/office/drawing/2014/main" id="{F3C0430F-0007-4647-8D82-2741793D897A}"/>
              </a:ext>
            </a:extLst>
          </p:cNvPr>
          <p:cNvSpPr>
            <a:spLocks noGrp="1"/>
          </p:cNvSpPr>
          <p:nvPr>
            <p:ph idx="1"/>
          </p:nvPr>
        </p:nvSpPr>
        <p:spPr/>
        <p:txBody>
          <a:bodyPr/>
          <a:lstStyle/>
          <a:p>
            <a:pPr>
              <a:buFont typeface="Wingdings" panose="05000000000000000000" pitchFamily="2" charset="2"/>
              <a:buChar char="Ø"/>
            </a:pPr>
            <a:r>
              <a:rPr lang="en-GB" sz="2000" dirty="0">
                <a:effectLst/>
                <a:latin typeface="Book Antiqua" panose="02040602050305030304" pitchFamily="18" charset="0"/>
                <a:ea typeface="Calibri" panose="020F0502020204030204" pitchFamily="34" charset="0"/>
                <a:cs typeface="Arial" panose="020B0604020202020204" pitchFamily="34" charset="0"/>
              </a:rPr>
              <a:t>Currently licensed BRPs were not interviewed.  We did not take advantage of the different categorisation of practitioners [ Junior, Senior, and experienced]</a:t>
            </a:r>
          </a:p>
          <a:p>
            <a:pPr>
              <a:buFont typeface="Wingdings" panose="05000000000000000000" pitchFamily="2" charset="2"/>
              <a:buChar char="Ø"/>
            </a:pPr>
            <a:r>
              <a:rPr lang="en-GB" sz="2000" dirty="0">
                <a:latin typeface="Book Antiqua" panose="02040602050305030304" pitchFamily="18" charset="0"/>
                <a:ea typeface="Calibri" panose="020F0502020204030204" pitchFamily="34" charset="0"/>
                <a:cs typeface="Arial" panose="020B0604020202020204" pitchFamily="34" charset="0"/>
              </a:rPr>
              <a:t>D</a:t>
            </a:r>
            <a:r>
              <a:rPr lang="en-GB" sz="2000" dirty="0">
                <a:effectLst/>
                <a:latin typeface="Book Antiqua" panose="02040602050305030304" pitchFamily="18" charset="0"/>
                <a:ea typeface="Calibri" panose="020F0502020204030204" pitchFamily="34" charset="0"/>
                <a:cs typeface="Arial" panose="020B0604020202020204" pitchFamily="34" charset="0"/>
              </a:rPr>
              <a:t>etailed interviews for double,  purposive interpretation, and multiparty data collection procedures are needed: Integrated data collection procedures on practices</a:t>
            </a:r>
          </a:p>
          <a:p>
            <a:pPr>
              <a:buFont typeface="Wingdings" panose="05000000000000000000" pitchFamily="2" charset="2"/>
              <a:buChar char="Ø"/>
            </a:pPr>
            <a:r>
              <a:rPr lang="en-GB" sz="2000" dirty="0">
                <a:latin typeface="Book Antiqua" panose="02040602050305030304" pitchFamily="18" charset="0"/>
                <a:ea typeface="Calibri" panose="020F0502020204030204" pitchFamily="34" charset="0"/>
                <a:cs typeface="Arial" panose="020B0604020202020204" pitchFamily="34" charset="0"/>
              </a:rPr>
              <a:t>We did not examine t</a:t>
            </a:r>
            <a:r>
              <a:rPr lang="en-GB" sz="2000" dirty="0">
                <a:effectLst/>
                <a:latin typeface="Book Antiqua" panose="02040602050305030304" pitchFamily="18" charset="0"/>
                <a:ea typeface="Calibri" panose="020F0502020204030204" pitchFamily="34" charset="0"/>
                <a:cs typeface="Arial" panose="020B0604020202020204" pitchFamily="34" charset="0"/>
              </a:rPr>
              <a:t>he extent to which PBs vary in ways of practising business rescue management and how this reflects the wider international practices.</a:t>
            </a:r>
          </a:p>
          <a:p>
            <a:pPr>
              <a:buFont typeface="Wingdings" panose="05000000000000000000" pitchFamily="2" charset="2"/>
              <a:buChar char="Ø"/>
            </a:pPr>
            <a:r>
              <a:rPr lang="en-GB" sz="2000" dirty="0">
                <a:latin typeface="Book Antiqua" panose="02040602050305030304" pitchFamily="18" charset="0"/>
                <a:ea typeface="Calibri" panose="020F0502020204030204" pitchFamily="34" charset="0"/>
                <a:cs typeface="Arial" panose="020B0604020202020204" pitchFamily="34" charset="0"/>
              </a:rPr>
              <a:t>H</a:t>
            </a:r>
            <a:r>
              <a:rPr lang="en-GB" sz="2000" dirty="0">
                <a:effectLst/>
                <a:latin typeface="Book Antiqua" panose="02040602050305030304" pitchFamily="18" charset="0"/>
                <a:ea typeface="Calibri" panose="020F0502020204030204" pitchFamily="34" charset="0"/>
                <a:cs typeface="Arial" panose="020B0604020202020204" pitchFamily="34" charset="0"/>
              </a:rPr>
              <a:t>ow professionalism can be enacted comprehensively through experience. Practitioner communities have not been used</a:t>
            </a:r>
            <a:endParaRPr lang="en-US" dirty="0"/>
          </a:p>
        </p:txBody>
      </p:sp>
    </p:spTree>
    <p:extLst>
      <p:ext uri="{BB962C8B-B14F-4D97-AF65-F5344CB8AC3E}">
        <p14:creationId xmlns:p14="http://schemas.microsoft.com/office/powerpoint/2010/main" val="14208230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5557B-1E2F-42AE-901D-5CD111EEA252}"/>
              </a:ext>
            </a:extLst>
          </p:cNvPr>
          <p:cNvSpPr>
            <a:spLocks noGrp="1"/>
          </p:cNvSpPr>
          <p:nvPr>
            <p:ph type="title"/>
          </p:nvPr>
        </p:nvSpPr>
        <p:spPr>
          <a:xfrm>
            <a:off x="1097280" y="286603"/>
            <a:ext cx="10058400" cy="654301"/>
          </a:xfrm>
        </p:spPr>
        <p:txBody>
          <a:bodyPr>
            <a:normAutofit fontScale="90000"/>
          </a:bodyPr>
          <a:lstStyle/>
          <a:p>
            <a:r>
              <a:rPr lang="en-US" dirty="0"/>
              <a:t>Contacts</a:t>
            </a:r>
          </a:p>
        </p:txBody>
      </p:sp>
      <p:graphicFrame>
        <p:nvGraphicFramePr>
          <p:cNvPr id="4" name="Content Placeholder 3">
            <a:extLst>
              <a:ext uri="{FF2B5EF4-FFF2-40B4-BE49-F238E27FC236}">
                <a16:creationId xmlns:a16="http://schemas.microsoft.com/office/drawing/2014/main" id="{4387C57D-E165-489A-AF36-C20191DB141A}"/>
              </a:ext>
            </a:extLst>
          </p:cNvPr>
          <p:cNvGraphicFramePr>
            <a:graphicFrameLocks noGrp="1"/>
          </p:cNvGraphicFramePr>
          <p:nvPr>
            <p:ph idx="1"/>
            <p:extLst>
              <p:ext uri="{D42A27DB-BD31-4B8C-83A1-F6EECF244321}">
                <p14:modId xmlns:p14="http://schemas.microsoft.com/office/powerpoint/2010/main" val="4043970052"/>
              </p:ext>
            </p:extLst>
          </p:nvPr>
        </p:nvGraphicFramePr>
        <p:xfrm>
          <a:off x="1097279" y="1219200"/>
          <a:ext cx="10432111" cy="4235577"/>
        </p:xfrm>
        <a:graphic>
          <a:graphicData uri="http://schemas.openxmlformats.org/drawingml/2006/table">
            <a:tbl>
              <a:tblPr firstRow="1" firstCol="1" bandRow="1">
                <a:tableStyleId>{5C22544A-7EE6-4342-B048-85BDC9FD1C3A}</a:tableStyleId>
              </a:tblPr>
              <a:tblGrid>
                <a:gridCol w="5038478">
                  <a:extLst>
                    <a:ext uri="{9D8B030D-6E8A-4147-A177-3AD203B41FA5}">
                      <a16:colId xmlns:a16="http://schemas.microsoft.com/office/drawing/2014/main" val="3669235990"/>
                    </a:ext>
                  </a:extLst>
                </a:gridCol>
                <a:gridCol w="5393633">
                  <a:extLst>
                    <a:ext uri="{9D8B030D-6E8A-4147-A177-3AD203B41FA5}">
                      <a16:colId xmlns:a16="http://schemas.microsoft.com/office/drawing/2014/main" val="362968961"/>
                    </a:ext>
                  </a:extLst>
                </a:gridCol>
              </a:tblGrid>
              <a:tr h="4028661">
                <a:tc>
                  <a:txBody>
                    <a:bodyPr/>
                    <a:lstStyle/>
                    <a:p>
                      <a:pPr>
                        <a:lnSpc>
                          <a:spcPct val="107000"/>
                        </a:lnSpc>
                        <a:spcAft>
                          <a:spcPts val="800"/>
                        </a:spcAft>
                      </a:pPr>
                      <a:r>
                        <a:rPr lang="en-GB" sz="1600" dirty="0">
                          <a:effectLst/>
                        </a:rPr>
                        <a:t>Onesmus Ayaya, MBA, GCMA, CA(S.A.)</a:t>
                      </a:r>
                      <a:endParaRPr lang="en-US" sz="1600" dirty="0">
                        <a:effectLst/>
                      </a:endParaRPr>
                    </a:p>
                    <a:p>
                      <a:pPr>
                        <a:lnSpc>
                          <a:spcPct val="107000"/>
                        </a:lnSpc>
                        <a:spcAft>
                          <a:spcPts val="800"/>
                        </a:spcAft>
                      </a:pPr>
                      <a:r>
                        <a:rPr lang="en-GB" sz="1600" dirty="0">
                          <a:effectLst/>
                        </a:rPr>
                        <a:t>[Corresponding author]</a:t>
                      </a:r>
                      <a:endParaRPr lang="en-US" sz="1600" dirty="0">
                        <a:effectLst/>
                      </a:endParaRPr>
                    </a:p>
                    <a:p>
                      <a:pPr>
                        <a:lnSpc>
                          <a:spcPct val="107000"/>
                        </a:lnSpc>
                        <a:spcAft>
                          <a:spcPts val="800"/>
                        </a:spcAft>
                      </a:pPr>
                      <a:r>
                        <a:rPr lang="en-GB" sz="1600" dirty="0">
                          <a:effectLst/>
                        </a:rPr>
                        <a:t>Department of Business Management </a:t>
                      </a:r>
                      <a:endParaRPr lang="en-US" sz="1600" dirty="0">
                        <a:effectLst/>
                      </a:endParaRPr>
                    </a:p>
                    <a:p>
                      <a:pPr>
                        <a:lnSpc>
                          <a:spcPct val="107000"/>
                        </a:lnSpc>
                        <a:spcAft>
                          <a:spcPts val="800"/>
                        </a:spcAft>
                      </a:pPr>
                      <a:r>
                        <a:rPr lang="en-GB" sz="1600" dirty="0">
                          <a:effectLst/>
                        </a:rPr>
                        <a:t>University of Pretoria.</a:t>
                      </a:r>
                      <a:endParaRPr lang="en-US" sz="1600" dirty="0">
                        <a:effectLst/>
                      </a:endParaRPr>
                    </a:p>
                    <a:p>
                      <a:pPr>
                        <a:lnSpc>
                          <a:spcPct val="107000"/>
                        </a:lnSpc>
                        <a:spcAft>
                          <a:spcPts val="800"/>
                        </a:spcAft>
                      </a:pPr>
                      <a:r>
                        <a:rPr lang="en-GB" sz="1600" dirty="0">
                          <a:effectLst/>
                        </a:rPr>
                        <a:t>P.O. Box 4875, Dainfern</a:t>
                      </a:r>
                      <a:endParaRPr lang="en-US" sz="1600" dirty="0">
                        <a:effectLst/>
                      </a:endParaRPr>
                    </a:p>
                    <a:p>
                      <a:pPr>
                        <a:lnSpc>
                          <a:spcPct val="107000"/>
                        </a:lnSpc>
                        <a:spcAft>
                          <a:spcPts val="800"/>
                        </a:spcAft>
                      </a:pPr>
                      <a:r>
                        <a:rPr lang="en-GB" sz="1600" dirty="0">
                          <a:effectLst/>
                        </a:rPr>
                        <a:t>Johannesburg 2055, South Africa</a:t>
                      </a:r>
                      <a:endParaRPr lang="en-US" sz="1600" dirty="0">
                        <a:effectLst/>
                      </a:endParaRPr>
                    </a:p>
                    <a:p>
                      <a:pPr>
                        <a:lnSpc>
                          <a:spcPct val="107000"/>
                        </a:lnSpc>
                        <a:spcAft>
                          <a:spcPts val="800"/>
                        </a:spcAft>
                      </a:pPr>
                      <a:r>
                        <a:rPr lang="en-US" sz="1600" dirty="0">
                          <a:effectLst/>
                        </a:rPr>
                        <a:t>Contacts:</a:t>
                      </a:r>
                    </a:p>
                    <a:p>
                      <a:pPr>
                        <a:lnSpc>
                          <a:spcPct val="107000"/>
                        </a:lnSpc>
                        <a:spcAft>
                          <a:spcPts val="800"/>
                        </a:spcAft>
                      </a:pPr>
                      <a:r>
                        <a:rPr lang="en-US" sz="1600" dirty="0">
                          <a:effectLst/>
                        </a:rPr>
                        <a:t>Email: onesimas.ayaya@gmail.com</a:t>
                      </a:r>
                    </a:p>
                    <a:p>
                      <a:pPr>
                        <a:lnSpc>
                          <a:spcPct val="107000"/>
                        </a:lnSpc>
                        <a:spcAft>
                          <a:spcPts val="800"/>
                        </a:spcAft>
                      </a:pPr>
                      <a:r>
                        <a:rPr lang="en-US" sz="1600" dirty="0">
                          <a:effectLst/>
                        </a:rPr>
                        <a:t>Mobile: +27836448002</a:t>
                      </a:r>
                    </a:p>
                    <a:p>
                      <a:pPr>
                        <a:lnSpc>
                          <a:spcPct val="107000"/>
                        </a:lnSpc>
                        <a:spcAft>
                          <a:spcPts val="800"/>
                        </a:spcAft>
                      </a:pPr>
                      <a:r>
                        <a:rPr lang="en-US" sz="1600" dirty="0">
                          <a:effectLst/>
                        </a:rPr>
                        <a:t>Work telephone: +27152682984</a:t>
                      </a:r>
                    </a:p>
                    <a:p>
                      <a:pPr>
                        <a:lnSpc>
                          <a:spcPct val="107000"/>
                        </a:lnSpc>
                        <a:spcAft>
                          <a:spcPts val="800"/>
                        </a:spcAft>
                      </a:pPr>
                      <a:r>
                        <a:rPr lang="en-ZA" sz="1600" dirty="0">
                          <a:effectLst/>
                        </a:rPr>
                        <a:t>Twitter: @AyayaOM</a:t>
                      </a:r>
                      <a:endParaRPr lang="en-US" sz="1600" dirty="0">
                        <a:effectLst/>
                      </a:endParaRPr>
                    </a:p>
                    <a:p>
                      <a:pPr>
                        <a:lnSpc>
                          <a:spcPct val="107000"/>
                        </a:lnSpc>
                        <a:spcAft>
                          <a:spcPts val="800"/>
                        </a:spcAft>
                      </a:pPr>
                      <a:r>
                        <a:rPr lang="en-ZA"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600" dirty="0">
                          <a:effectLst/>
                        </a:rPr>
                        <a:t> Marius Pretorius, Ph.D.</a:t>
                      </a:r>
                      <a:endParaRPr lang="en-US" sz="1600" dirty="0">
                        <a:effectLst/>
                      </a:endParaRPr>
                    </a:p>
                    <a:p>
                      <a:pPr>
                        <a:lnSpc>
                          <a:spcPct val="107000"/>
                        </a:lnSpc>
                        <a:spcAft>
                          <a:spcPts val="800"/>
                        </a:spcAft>
                      </a:pPr>
                      <a:r>
                        <a:rPr lang="en-GB" sz="1600" dirty="0">
                          <a:effectLst/>
                        </a:rPr>
                        <a:t>Department of Business Management </a:t>
                      </a:r>
                      <a:endParaRPr lang="en-US" sz="1600" dirty="0">
                        <a:effectLst/>
                      </a:endParaRPr>
                    </a:p>
                    <a:p>
                      <a:pPr>
                        <a:lnSpc>
                          <a:spcPct val="107000"/>
                        </a:lnSpc>
                        <a:spcAft>
                          <a:spcPts val="800"/>
                        </a:spcAft>
                      </a:pPr>
                      <a:r>
                        <a:rPr lang="en-GB" sz="1600" dirty="0">
                          <a:effectLst/>
                        </a:rPr>
                        <a:t>University of Pretoria.</a:t>
                      </a:r>
                      <a:endParaRPr lang="en-US" sz="1600" dirty="0">
                        <a:effectLst/>
                      </a:endParaRPr>
                    </a:p>
                    <a:p>
                      <a:pPr>
                        <a:lnSpc>
                          <a:spcPct val="107000"/>
                        </a:lnSpc>
                        <a:spcAft>
                          <a:spcPts val="800"/>
                        </a:spcAft>
                      </a:pPr>
                      <a:r>
                        <a:rPr lang="en-ZA" sz="1600" dirty="0">
                          <a:effectLst/>
                        </a:rPr>
                        <a:t>Private bag X20</a:t>
                      </a:r>
                      <a:br>
                        <a:rPr lang="en-ZA" sz="1600" dirty="0">
                          <a:effectLst/>
                        </a:rPr>
                      </a:br>
                      <a:r>
                        <a:rPr lang="en-ZA" sz="1600" dirty="0">
                          <a:effectLst/>
                        </a:rPr>
                        <a:t>Hatfield 0028</a:t>
                      </a:r>
                      <a:br>
                        <a:rPr lang="en-ZA" sz="1600" dirty="0">
                          <a:effectLst/>
                        </a:rPr>
                      </a:br>
                      <a:r>
                        <a:rPr lang="en-ZA" sz="1600" dirty="0">
                          <a:effectLst/>
                        </a:rPr>
                        <a:t>South Africa</a:t>
                      </a:r>
                      <a:endParaRPr lang="en-US" sz="1600" dirty="0">
                        <a:effectLst/>
                      </a:endParaRPr>
                    </a:p>
                    <a:p>
                      <a:pPr>
                        <a:lnSpc>
                          <a:spcPct val="107000"/>
                        </a:lnSpc>
                        <a:spcAft>
                          <a:spcPts val="800"/>
                        </a:spcAft>
                      </a:pPr>
                      <a:r>
                        <a:rPr lang="en-US" sz="1600" dirty="0">
                          <a:effectLst/>
                        </a:rPr>
                        <a:t>Contacts:</a:t>
                      </a:r>
                    </a:p>
                    <a:p>
                      <a:pPr>
                        <a:lnSpc>
                          <a:spcPct val="107000"/>
                        </a:lnSpc>
                        <a:spcAft>
                          <a:spcPts val="800"/>
                        </a:spcAft>
                      </a:pPr>
                      <a:r>
                        <a:rPr lang="en-US" sz="1600" dirty="0">
                          <a:effectLst/>
                        </a:rPr>
                        <a:t>Email: </a:t>
                      </a:r>
                      <a:r>
                        <a:rPr lang="en-ZA" sz="1600" dirty="0">
                          <a:effectLst/>
                        </a:rPr>
                        <a:t>marius.pretorius@up.ac.za</a:t>
                      </a:r>
                      <a:endParaRPr lang="en-US" sz="1600" dirty="0">
                        <a:effectLst/>
                      </a:endParaRPr>
                    </a:p>
                    <a:p>
                      <a:pPr>
                        <a:lnSpc>
                          <a:spcPct val="107000"/>
                        </a:lnSpc>
                        <a:spcAft>
                          <a:spcPts val="800"/>
                        </a:spcAft>
                      </a:pPr>
                      <a:r>
                        <a:rPr lang="en-US" sz="1600" dirty="0">
                          <a:effectLst/>
                        </a:rPr>
                        <a:t>Mobile: +2782822633</a:t>
                      </a:r>
                    </a:p>
                    <a:p>
                      <a:pPr>
                        <a:lnSpc>
                          <a:spcPct val="107000"/>
                        </a:lnSpc>
                        <a:spcAft>
                          <a:spcPts val="800"/>
                        </a:spcAft>
                      </a:pPr>
                      <a:r>
                        <a:rPr lang="en-US" sz="1600" dirty="0">
                          <a:effectLst/>
                        </a:rPr>
                        <a:t> </a:t>
                      </a:r>
                    </a:p>
                    <a:p>
                      <a:pPr>
                        <a:lnSpc>
                          <a:spcPct val="107000"/>
                        </a:lnSpc>
                        <a:spcAft>
                          <a:spcPts val="800"/>
                        </a:spcAft>
                      </a:pPr>
                      <a:r>
                        <a:rPr lang="en-ZA"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50043833"/>
                  </a:ext>
                </a:extLst>
              </a:tr>
            </a:tbl>
          </a:graphicData>
        </a:graphic>
      </p:graphicFrame>
    </p:spTree>
    <p:extLst>
      <p:ext uri="{BB962C8B-B14F-4D97-AF65-F5344CB8AC3E}">
        <p14:creationId xmlns:p14="http://schemas.microsoft.com/office/powerpoint/2010/main" val="1791844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1097280" y="758952"/>
            <a:ext cx="10058400" cy="3892168"/>
          </a:xfrm>
        </p:spPr>
        <p:txBody>
          <a:bodyPr anchor="ctr">
            <a:normAutofit/>
          </a:bodyPr>
          <a:lstStyle/>
          <a:p>
            <a:pPr lvl="0"/>
            <a:r>
              <a:rPr lang="en-US" sz="4800" i="1" dirty="0">
                <a:solidFill>
                  <a:srgbClr val="FFFFFF"/>
                </a:solidFill>
              </a:rPr>
              <a:t> “It’s one small step for man, one giant leap for mankind.”</a:t>
            </a:r>
          </a:p>
        </p:txBody>
      </p:sp>
      <p:sp>
        <p:nvSpPr>
          <p:cNvPr id="49" name="Rectangle 48">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1100051" y="5225240"/>
            <a:ext cx="10058400" cy="1143000"/>
          </a:xfrm>
        </p:spPr>
        <p:txBody>
          <a:bodyPr>
            <a:normAutofit/>
          </a:bodyPr>
          <a:lstStyle/>
          <a:p>
            <a:r>
              <a:rPr lang="en-US">
                <a:solidFill>
                  <a:srgbClr val="FFFFFF"/>
                </a:solidFill>
              </a:rPr>
              <a:t>- Neil Armstrong</a:t>
            </a:r>
          </a:p>
        </p:txBody>
      </p:sp>
    </p:spTree>
    <p:extLst>
      <p:ext uri="{BB962C8B-B14F-4D97-AF65-F5344CB8AC3E}">
        <p14:creationId xmlns:p14="http://schemas.microsoft.com/office/powerpoint/2010/main" val="191714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0946A-F57D-4634-8400-27360F274CEE}"/>
              </a:ext>
            </a:extLst>
          </p:cNvPr>
          <p:cNvSpPr>
            <a:spLocks noGrp="1"/>
          </p:cNvSpPr>
          <p:nvPr>
            <p:ph type="title"/>
          </p:nvPr>
        </p:nvSpPr>
        <p:spPr>
          <a:xfrm>
            <a:off x="1097280" y="286603"/>
            <a:ext cx="10058400" cy="702305"/>
          </a:xfrm>
        </p:spPr>
        <p:txBody>
          <a:bodyPr>
            <a:normAutofit fontScale="90000"/>
          </a:bodyPr>
          <a:lstStyle/>
          <a:p>
            <a:r>
              <a:rPr lang="en-GB" sz="4800" b="1" dirty="0">
                <a:effectLst/>
                <a:latin typeface="Book Antiqua" panose="02040602050305030304" pitchFamily="18" charset="0"/>
                <a:ea typeface="Calibri" panose="020F0502020204030204" pitchFamily="34" charset="0"/>
                <a:cs typeface="Arial" panose="020B0604020202020204" pitchFamily="34" charset="0"/>
              </a:rPr>
              <a:t>Purpose of research &amp; Background</a:t>
            </a:r>
            <a:endParaRPr lang="en-US" dirty="0"/>
          </a:p>
        </p:txBody>
      </p:sp>
      <p:sp>
        <p:nvSpPr>
          <p:cNvPr id="3" name="Content Placeholder 2">
            <a:extLst>
              <a:ext uri="{FF2B5EF4-FFF2-40B4-BE49-F238E27FC236}">
                <a16:creationId xmlns:a16="http://schemas.microsoft.com/office/drawing/2014/main" id="{11CD4097-D186-4FBE-BA6C-17A5FE098471}"/>
              </a:ext>
            </a:extLst>
          </p:cNvPr>
          <p:cNvSpPr>
            <a:spLocks noGrp="1"/>
          </p:cNvSpPr>
          <p:nvPr>
            <p:ph idx="1"/>
          </p:nvPr>
        </p:nvSpPr>
        <p:spPr>
          <a:xfrm>
            <a:off x="1097280" y="2239617"/>
            <a:ext cx="10058400" cy="3629475"/>
          </a:xfrm>
        </p:spPr>
        <p:txBody>
          <a:bodyPr/>
          <a:lstStyle/>
          <a:p>
            <a:pPr algn="just">
              <a:buFont typeface="Wingdings" panose="05000000000000000000" pitchFamily="2" charset="2"/>
              <a:buChar char="q"/>
            </a:pPr>
            <a:r>
              <a:rPr lang="en-GB" sz="2000" dirty="0">
                <a:solidFill>
                  <a:srgbClr val="000000"/>
                </a:solidFill>
                <a:effectLst/>
                <a:latin typeface="Book Antiqua" panose="02040602050305030304" pitchFamily="18" charset="0"/>
                <a:ea typeface="Calibri" panose="020F0502020204030204" pitchFamily="34" charset="0"/>
                <a:cs typeface="Arial" panose="020B0604020202020204" pitchFamily="34" charset="0"/>
              </a:rPr>
              <a:t>To identify and explore the construction of professionalism among business rescue practitioners (BRPs) in a multiple professional body (MPB) landscape in South Africa (SA).</a:t>
            </a:r>
          </a:p>
          <a:p>
            <a:pPr algn="just">
              <a:buFont typeface="Wingdings" panose="05000000000000000000" pitchFamily="2" charset="2"/>
              <a:buChar char="q"/>
            </a:pPr>
            <a:r>
              <a:rPr lang="en-GB" sz="2000" dirty="0">
                <a:effectLst/>
                <a:latin typeface="Book Antiqua" panose="02040602050305030304" pitchFamily="18" charset="0"/>
                <a:ea typeface="Calibri" panose="020F0502020204030204" pitchFamily="34" charset="0"/>
                <a:cs typeface="Arial" panose="020B0604020202020204" pitchFamily="34" charset="0"/>
              </a:rPr>
              <a:t>The constitution of the business rescue practitioner (BRP) occupation in South Africa (SA) occurred with the promulgation of the Companies Act (Act No. 71 of 2008, from now on the “Act”). The legal provisions in the Act took effect on 1 May 2011 and allowed practitioners from MPBs (Table 1).</a:t>
            </a:r>
          </a:p>
          <a:p>
            <a:pPr algn="just">
              <a:buFont typeface="Wingdings" panose="05000000000000000000" pitchFamily="2" charset="2"/>
              <a:buChar char="q"/>
            </a:pPr>
            <a:r>
              <a:rPr lang="en-GB" sz="2000" dirty="0">
                <a:latin typeface="Book Antiqua" panose="02040602050305030304" pitchFamily="18" charset="0"/>
                <a:ea typeface="Calibri" panose="020F0502020204030204" pitchFamily="34" charset="0"/>
                <a:cs typeface="Arial" panose="020B0604020202020204" pitchFamily="34" charset="0"/>
              </a:rPr>
              <a:t>BRP in SA is  regulated occupation. This is unlike the turnaround practitioners who practice elsewhere in the common wealth.</a:t>
            </a:r>
            <a:r>
              <a:rPr lang="en-GB" sz="2000" dirty="0">
                <a:effectLst/>
                <a:latin typeface="Book Antiqua" panose="02040602050305030304" pitchFamily="18" charset="0"/>
                <a:ea typeface="Calibri" panose="020F0502020204030204" pitchFamily="34" charset="0"/>
                <a:cs typeface="Arial" panose="020B0604020202020204" pitchFamily="34" charset="0"/>
              </a:rPr>
              <a:t> </a:t>
            </a:r>
            <a:endParaRPr lang="en-US" sz="2000" dirty="0">
              <a:solidFill>
                <a:srgbClr val="000000"/>
              </a:solidFill>
              <a:effectLst/>
              <a:latin typeface="GillSans"/>
              <a:ea typeface="Calibri" panose="020F0502020204030204" pitchFamily="34" charset="0"/>
              <a:cs typeface="GillSans"/>
            </a:endParaRPr>
          </a:p>
          <a:p>
            <a:endParaRPr lang="en-US" dirty="0"/>
          </a:p>
        </p:txBody>
      </p:sp>
    </p:spTree>
    <p:extLst>
      <p:ext uri="{BB962C8B-B14F-4D97-AF65-F5344CB8AC3E}">
        <p14:creationId xmlns:p14="http://schemas.microsoft.com/office/powerpoint/2010/main" val="124417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F917C-0C02-4F75-8C11-01691B01F613}"/>
              </a:ext>
            </a:extLst>
          </p:cNvPr>
          <p:cNvSpPr>
            <a:spLocks noGrp="1"/>
          </p:cNvSpPr>
          <p:nvPr>
            <p:ph type="title"/>
          </p:nvPr>
        </p:nvSpPr>
        <p:spPr>
          <a:xfrm>
            <a:off x="1097280" y="286603"/>
            <a:ext cx="10058400" cy="702305"/>
          </a:xfrm>
        </p:spPr>
        <p:txBody>
          <a:bodyPr>
            <a:normAutofit fontScale="90000"/>
          </a:bodyPr>
          <a:lstStyle/>
          <a:p>
            <a:r>
              <a:rPr lang="en-US" dirty="0"/>
              <a:t>Guiding questions and why</a:t>
            </a:r>
          </a:p>
        </p:txBody>
      </p:sp>
      <p:sp>
        <p:nvSpPr>
          <p:cNvPr id="3" name="Content Placeholder 2">
            <a:extLst>
              <a:ext uri="{FF2B5EF4-FFF2-40B4-BE49-F238E27FC236}">
                <a16:creationId xmlns:a16="http://schemas.microsoft.com/office/drawing/2014/main" id="{A32A41BE-5C09-4FA2-9F72-BA7E3BCB5ED9}"/>
              </a:ext>
            </a:extLst>
          </p:cNvPr>
          <p:cNvSpPr>
            <a:spLocks noGrp="1"/>
          </p:cNvSpPr>
          <p:nvPr>
            <p:ph idx="1"/>
          </p:nvPr>
        </p:nvSpPr>
        <p:spPr>
          <a:xfrm>
            <a:off x="1097280" y="1868557"/>
            <a:ext cx="10058400" cy="4000535"/>
          </a:xfrm>
        </p:spPr>
        <p:txBody>
          <a:bodyPr/>
          <a:lstStyle/>
          <a:p>
            <a:pPr>
              <a:buFont typeface="Wingdings" panose="05000000000000000000" pitchFamily="2" charset="2"/>
              <a:buChar char="q"/>
            </a:pPr>
            <a:r>
              <a:rPr lang="en-GB" sz="2000" dirty="0">
                <a:effectLst/>
                <a:latin typeface="Book Antiqua" panose="02040602050305030304" pitchFamily="18" charset="0"/>
                <a:ea typeface="Calibri" panose="020F0502020204030204" pitchFamily="34" charset="0"/>
                <a:cs typeface="Arial" panose="020B0604020202020204" pitchFamily="34" charset="0"/>
              </a:rPr>
              <a:t>How is professionalism constructed in the MPB landscape like Business Rescue (BR)?</a:t>
            </a:r>
          </a:p>
          <a:p>
            <a:pPr>
              <a:buFont typeface="Wingdings" panose="05000000000000000000" pitchFamily="2" charset="2"/>
              <a:buChar char="q"/>
            </a:pPr>
            <a:r>
              <a:rPr lang="en-GB" sz="2000" dirty="0">
                <a:effectLst/>
                <a:latin typeface="Book Antiqua" panose="02040602050305030304" pitchFamily="18" charset="0"/>
                <a:ea typeface="Calibri" panose="020F0502020204030204" pitchFamily="34" charset="0"/>
                <a:cs typeface="Arial" panose="020B0604020202020204" pitchFamily="34" charset="0"/>
              </a:rPr>
              <a:t> What dimensions of professionalism would apply to the BRP or the BRP occupation in SA</a:t>
            </a:r>
          </a:p>
          <a:p>
            <a:pPr>
              <a:buFont typeface="Wingdings" panose="05000000000000000000" pitchFamily="2" charset="2"/>
              <a:buChar char="q"/>
            </a:pPr>
            <a:r>
              <a:rPr lang="en-GB" sz="2000" dirty="0">
                <a:latin typeface="Book Antiqua" panose="02040602050305030304" pitchFamily="18" charset="0"/>
                <a:cs typeface="Arial" panose="020B0604020202020204" pitchFamily="34" charset="0"/>
              </a:rPr>
              <a:t>The questions of professionalism construction are important because there is a legal requirement for practitioners to belong to a recognised professional bodies.</a:t>
            </a:r>
          </a:p>
          <a:p>
            <a:pPr>
              <a:buFont typeface="Wingdings" panose="05000000000000000000" pitchFamily="2" charset="2"/>
              <a:buChar char="q"/>
            </a:pPr>
            <a:r>
              <a:rPr lang="en-GB" sz="2000" dirty="0">
                <a:latin typeface="Book Antiqua" panose="02040602050305030304" pitchFamily="18" charset="0"/>
                <a:cs typeface="Arial" panose="020B0604020202020204" pitchFamily="34" charset="0"/>
              </a:rPr>
              <a:t>Belonging to a professional body implies BRPs should demonstrated “professionalism”.</a:t>
            </a:r>
          </a:p>
          <a:p>
            <a:pPr>
              <a:buFont typeface="Wingdings" panose="05000000000000000000" pitchFamily="2" charset="2"/>
              <a:buChar char="q"/>
            </a:pPr>
            <a:r>
              <a:rPr lang="en-GB" sz="2000" dirty="0">
                <a:latin typeface="Book Antiqua" panose="02040602050305030304" pitchFamily="18" charset="0"/>
                <a:cs typeface="Arial" panose="020B0604020202020204" pitchFamily="34" charset="0"/>
              </a:rPr>
              <a:t>All professionals are expected to be experts. Not all experts are professionals!</a:t>
            </a:r>
            <a:endParaRPr lang="en-US" dirty="0"/>
          </a:p>
        </p:txBody>
      </p:sp>
    </p:spTree>
    <p:extLst>
      <p:ext uri="{BB962C8B-B14F-4D97-AF65-F5344CB8AC3E}">
        <p14:creationId xmlns:p14="http://schemas.microsoft.com/office/powerpoint/2010/main" val="4274544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C4ED9-238E-4BE9-84BD-08668EF5B51D}"/>
              </a:ext>
            </a:extLst>
          </p:cNvPr>
          <p:cNvSpPr>
            <a:spLocks noGrp="1"/>
          </p:cNvSpPr>
          <p:nvPr>
            <p:ph type="title"/>
          </p:nvPr>
        </p:nvSpPr>
        <p:spPr>
          <a:xfrm>
            <a:off x="1097280" y="286604"/>
            <a:ext cx="10058400" cy="680806"/>
          </a:xfrm>
        </p:spPr>
        <p:txBody>
          <a:bodyPr>
            <a:normAutofit/>
          </a:bodyPr>
          <a:lstStyle/>
          <a:p>
            <a:pPr algn="just">
              <a:lnSpc>
                <a:spcPct val="100000"/>
              </a:lnSpc>
            </a:pPr>
            <a:r>
              <a:rPr lang="en-GB" sz="3600" b="1" dirty="0">
                <a:effectLst/>
                <a:latin typeface="Book Antiqua" panose="02040602050305030304" pitchFamily="18" charset="0"/>
                <a:ea typeface="Times New Roman" panose="02020603050405020304" pitchFamily="18" charset="0"/>
                <a:cs typeface="Arial" panose="020B0604020202020204" pitchFamily="34" charset="0"/>
              </a:rPr>
              <a:t>Categories of licensed BRP as of 30 Sept 2020</a:t>
            </a:r>
            <a:endParaRPr lang="en-US" sz="3600" dirty="0"/>
          </a:p>
        </p:txBody>
      </p:sp>
      <p:graphicFrame>
        <p:nvGraphicFramePr>
          <p:cNvPr id="4" name="Content Placeholder 3">
            <a:extLst>
              <a:ext uri="{FF2B5EF4-FFF2-40B4-BE49-F238E27FC236}">
                <a16:creationId xmlns:a16="http://schemas.microsoft.com/office/drawing/2014/main" id="{F3EBEC91-1E4D-4B31-B9AC-2FD190A3D21C}"/>
              </a:ext>
            </a:extLst>
          </p:cNvPr>
          <p:cNvGraphicFramePr>
            <a:graphicFrameLocks noGrp="1"/>
          </p:cNvGraphicFramePr>
          <p:nvPr>
            <p:ph idx="1"/>
            <p:extLst>
              <p:ext uri="{D42A27DB-BD31-4B8C-83A1-F6EECF244321}">
                <p14:modId xmlns:p14="http://schemas.microsoft.com/office/powerpoint/2010/main" val="179394211"/>
              </p:ext>
            </p:extLst>
          </p:nvPr>
        </p:nvGraphicFramePr>
        <p:xfrm>
          <a:off x="967409" y="967411"/>
          <a:ext cx="10190921" cy="5192375"/>
        </p:xfrm>
        <a:graphic>
          <a:graphicData uri="http://schemas.openxmlformats.org/drawingml/2006/table">
            <a:tbl>
              <a:tblPr firstRow="1" firstCol="1" bandRow="1"/>
              <a:tblGrid>
                <a:gridCol w="6824869">
                  <a:extLst>
                    <a:ext uri="{9D8B030D-6E8A-4147-A177-3AD203B41FA5}">
                      <a16:colId xmlns:a16="http://schemas.microsoft.com/office/drawing/2014/main" val="2333701496"/>
                    </a:ext>
                  </a:extLst>
                </a:gridCol>
                <a:gridCol w="1232452">
                  <a:extLst>
                    <a:ext uri="{9D8B030D-6E8A-4147-A177-3AD203B41FA5}">
                      <a16:colId xmlns:a16="http://schemas.microsoft.com/office/drawing/2014/main" val="1540897990"/>
                    </a:ext>
                  </a:extLst>
                </a:gridCol>
                <a:gridCol w="808383">
                  <a:extLst>
                    <a:ext uri="{9D8B030D-6E8A-4147-A177-3AD203B41FA5}">
                      <a16:colId xmlns:a16="http://schemas.microsoft.com/office/drawing/2014/main" val="454430363"/>
                    </a:ext>
                  </a:extLst>
                </a:gridCol>
                <a:gridCol w="689113">
                  <a:extLst>
                    <a:ext uri="{9D8B030D-6E8A-4147-A177-3AD203B41FA5}">
                      <a16:colId xmlns:a16="http://schemas.microsoft.com/office/drawing/2014/main" val="1624230996"/>
                    </a:ext>
                  </a:extLst>
                </a:gridCol>
                <a:gridCol w="636104">
                  <a:extLst>
                    <a:ext uri="{9D8B030D-6E8A-4147-A177-3AD203B41FA5}">
                      <a16:colId xmlns:a16="http://schemas.microsoft.com/office/drawing/2014/main" val="3123145557"/>
                    </a:ext>
                  </a:extLst>
                </a:gridCol>
              </a:tblGrid>
              <a:tr h="268155">
                <a:tc>
                  <a:txBody>
                    <a:bodyPr/>
                    <a:lstStyle/>
                    <a:p>
                      <a:pPr>
                        <a:lnSpc>
                          <a:spcPct val="107000"/>
                        </a:lnSpc>
                        <a:spcAft>
                          <a:spcPts val="800"/>
                        </a:spcAft>
                      </a:pPr>
                      <a:r>
                        <a:rPr lang="en-GB"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07000"/>
                        </a:lnSpc>
                        <a:spcAft>
                          <a:spcPts val="800"/>
                        </a:spcAft>
                      </a:pPr>
                      <a:r>
                        <a:rPr lang="en-GB" sz="900" b="1" u="sng">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Licence category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68324232"/>
                  </a:ext>
                </a:extLst>
              </a:tr>
              <a:tr h="442330">
                <a:tc>
                  <a:txBody>
                    <a:bodyPr/>
                    <a:lstStyle/>
                    <a:p>
                      <a:pPr>
                        <a:lnSpc>
                          <a:spcPct val="107000"/>
                        </a:lnSpc>
                        <a:spcAft>
                          <a:spcPts val="800"/>
                        </a:spcAft>
                      </a:pPr>
                      <a:r>
                        <a:rPr lang="en-GB" sz="11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Professional body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Total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Junior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Senior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Experienced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0740546"/>
                  </a:ext>
                </a:extLst>
              </a:tr>
              <a:tr h="243532">
                <a:tc>
                  <a:txBody>
                    <a:bodyPr/>
                    <a:lstStyle/>
                    <a:p>
                      <a:pPr>
                        <a:lnSpc>
                          <a:spcPct val="107000"/>
                        </a:lnSpc>
                        <a:spcAft>
                          <a:spcPts val="800"/>
                        </a:spcAft>
                      </a:pPr>
                      <a:r>
                        <a:rPr lang="en-GB"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Association of Chartered and Certified Accountants (ACCA)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effectLst/>
                          <a:latin typeface="Arial" panose="020B0604020202020204" pitchFamily="34" charset="0"/>
                          <a:ea typeface="Times New Roman" panose="02020603050405020304" pitchFamily="18" charset="0"/>
                          <a:cs typeface="Times New Roman" panose="02020603050405020304" pitchFamily="18" charset="0"/>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1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1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9665336"/>
                  </a:ext>
                </a:extLst>
              </a:tr>
              <a:tr h="243532">
                <a:tc>
                  <a:txBody>
                    <a:bodyPr/>
                    <a:lstStyle/>
                    <a:p>
                      <a:pPr>
                        <a:lnSpc>
                          <a:spcPct val="107000"/>
                        </a:lnSpc>
                        <a:spcAft>
                          <a:spcPts val="800"/>
                        </a:spcAft>
                      </a:pPr>
                      <a:r>
                        <a:rPr lang="en-GB"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Chartered Institute of Management Accountants (CIMA)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1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2715696"/>
                  </a:ext>
                </a:extLst>
              </a:tr>
              <a:tr h="243532">
                <a:tc>
                  <a:txBody>
                    <a:bodyPr/>
                    <a:lstStyle/>
                    <a:p>
                      <a:pPr>
                        <a:lnSpc>
                          <a:spcPct val="107000"/>
                        </a:lnSpc>
                        <a:spcAft>
                          <a:spcPts val="800"/>
                        </a:spcAft>
                      </a:pPr>
                      <a:r>
                        <a:rPr lang="en-GB"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Cape Law Society (CLS)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1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5073970"/>
                  </a:ext>
                </a:extLst>
              </a:tr>
              <a:tr h="222731">
                <a:tc>
                  <a:txBody>
                    <a:bodyPr/>
                    <a:lstStyle/>
                    <a:p>
                      <a:pPr>
                        <a:lnSpc>
                          <a:spcPct val="107000"/>
                        </a:lnSpc>
                        <a:spcAft>
                          <a:spcPts val="800"/>
                        </a:spcAft>
                      </a:pPr>
                      <a:r>
                        <a:rPr lang="en-GB"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Institute of Accountants in Commerce (IAC)</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effectLst/>
                          <a:latin typeface="Arial" panose="020B0604020202020204" pitchFamily="34" charset="0"/>
                          <a:ea typeface="Times New Roman" panose="02020603050405020304" pitchFamily="18" charset="0"/>
                          <a:cs typeface="Times New Roman" panose="02020603050405020304" pitchFamily="18" charset="0"/>
                        </a:rPr>
                        <a:t>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effectLst/>
                          <a:latin typeface="Arial" panose="020B0604020202020204" pitchFamily="34" charset="0"/>
                          <a:ea typeface="Times New Roman" panose="02020603050405020304" pitchFamily="18" charset="0"/>
                          <a:cs typeface="Times New Roman" panose="02020603050405020304" pitchFamily="18" charset="0"/>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5302393"/>
                  </a:ext>
                </a:extLst>
              </a:tr>
              <a:tr h="222731">
                <a:tc>
                  <a:txBody>
                    <a:bodyPr/>
                    <a:lstStyle/>
                    <a:p>
                      <a:pPr>
                        <a:lnSpc>
                          <a:spcPct val="107000"/>
                        </a:lnSpc>
                        <a:spcAft>
                          <a:spcPts val="800"/>
                        </a:spcAft>
                      </a:pPr>
                      <a:r>
                        <a:rPr lang="en-GB"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Institute of Business Advisors Southern Africa (IBASA)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5449575"/>
                  </a:ext>
                </a:extLst>
              </a:tr>
              <a:tr h="222731">
                <a:tc>
                  <a:txBody>
                    <a:bodyPr/>
                    <a:lstStyle/>
                    <a:p>
                      <a:pP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KwaZulu-Natal Law Society (KZNLS)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8453904"/>
                  </a:ext>
                </a:extLst>
              </a:tr>
              <a:tr h="243532">
                <a:tc>
                  <a:txBody>
                    <a:bodyPr/>
                    <a:lstStyle/>
                    <a:p>
                      <a:pPr>
                        <a:lnSpc>
                          <a:spcPct val="107000"/>
                        </a:lnSpc>
                        <a:spcAft>
                          <a:spcPts val="800"/>
                        </a:spcAft>
                      </a:pPr>
                      <a:r>
                        <a:rPr lang="en-GB"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Law Society of the Northern Provinces (LSFS)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1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1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3806653"/>
                  </a:ext>
                </a:extLst>
              </a:tr>
              <a:tr h="222731">
                <a:tc>
                  <a:txBody>
                    <a:bodyPr/>
                    <a:lstStyle/>
                    <a:p>
                      <a:pP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Law Society of the Northern Cape (LSNP)</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24668"/>
                  </a:ext>
                </a:extLst>
              </a:tr>
              <a:tr h="417495">
                <a:tc>
                  <a:txBody>
                    <a:bodyPr/>
                    <a:lstStyle/>
                    <a:p>
                      <a:pPr>
                        <a:lnSpc>
                          <a:spcPct val="107000"/>
                        </a:lnSpc>
                        <a:spcAft>
                          <a:spcPts val="800"/>
                        </a:spcAft>
                      </a:pPr>
                      <a:r>
                        <a:rPr lang="en-GB"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South African Institute for Business Accountants (SAIBA)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5495921"/>
                  </a:ext>
                </a:extLst>
              </a:tr>
              <a:tr h="222731">
                <a:tc>
                  <a:txBody>
                    <a:bodyPr/>
                    <a:lstStyle/>
                    <a:p>
                      <a:pP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SAICA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0705115"/>
                  </a:ext>
                </a:extLst>
              </a:tr>
              <a:tr h="417495">
                <a:tc>
                  <a:txBody>
                    <a:bodyPr/>
                    <a:lstStyle/>
                    <a:p>
                      <a:pPr>
                        <a:lnSpc>
                          <a:spcPct val="107000"/>
                        </a:lnSpc>
                        <a:spcAft>
                          <a:spcPts val="800"/>
                        </a:spcAft>
                      </a:pPr>
                      <a:r>
                        <a:rPr lang="en-GB"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Southern African Institute of Professional Accountants (SAIPA)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8864247"/>
                  </a:ext>
                </a:extLst>
              </a:tr>
              <a:tr h="222731">
                <a:tc>
                  <a:txBody>
                    <a:bodyPr/>
                    <a:lstStyle/>
                    <a:p>
                      <a:pPr>
                        <a:lnSpc>
                          <a:spcPct val="107000"/>
                        </a:lnSpc>
                        <a:spcAft>
                          <a:spcPts val="800"/>
                        </a:spcAft>
                      </a:pPr>
                      <a:r>
                        <a:rPr lang="en-GB"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Legal Practice Council of South Africa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9893639"/>
                  </a:ext>
                </a:extLst>
              </a:tr>
              <a:tr h="222731">
                <a:tc>
                  <a:txBody>
                    <a:bodyPr/>
                    <a:lstStyle/>
                    <a:p>
                      <a:pPr>
                        <a:lnSpc>
                          <a:spcPct val="107000"/>
                        </a:lnSpc>
                        <a:spcAft>
                          <a:spcPts val="800"/>
                        </a:spcAft>
                      </a:pPr>
                      <a:r>
                        <a:rPr lang="en-GB"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SARIPA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77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32498"/>
                  </a:ext>
                </a:extLst>
              </a:tr>
              <a:tr h="222731">
                <a:tc>
                  <a:txBody>
                    <a:bodyPr/>
                    <a:lstStyle/>
                    <a:p>
                      <a:pPr>
                        <a:lnSpc>
                          <a:spcPct val="107000"/>
                        </a:lnSpc>
                        <a:spcAft>
                          <a:spcPts val="800"/>
                        </a:spcAft>
                      </a:pPr>
                      <a:r>
                        <a:rPr lang="en-GB"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BRA-SA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6109640"/>
                  </a:ext>
                </a:extLst>
              </a:tr>
              <a:tr h="222731">
                <a:tc>
                  <a:txBody>
                    <a:bodyPr/>
                    <a:lstStyle/>
                    <a:p>
                      <a:pPr>
                        <a:lnSpc>
                          <a:spcPct val="107000"/>
                        </a:lnSpc>
                        <a:spcAft>
                          <a:spcPts val="800"/>
                        </a:spcAft>
                      </a:pPr>
                      <a:r>
                        <a:rPr lang="en-GB"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Total classified licensees as of 30 September 2020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u="sng">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359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u="sng">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198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u="sng">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u="sng">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79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2630388"/>
                  </a:ext>
                </a:extLst>
              </a:tr>
              <a:tr h="222731">
                <a:tc>
                  <a:txBody>
                    <a:bodyPr/>
                    <a:lstStyle/>
                    <a:p>
                      <a:pPr>
                        <a:lnSpc>
                          <a:spcPct val="107000"/>
                        </a:lnSpc>
                        <a:spcAft>
                          <a:spcPts val="800"/>
                        </a:spcAft>
                      </a:pPr>
                      <a:r>
                        <a:rPr lang="en-GB"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Total classified licensees as of 30 September 2019</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u="sng">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199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u="sng">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u="sng">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52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u="sng">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1133087"/>
                  </a:ext>
                </a:extLst>
              </a:tr>
              <a:tr h="222731">
                <a:tc>
                  <a:txBody>
                    <a:bodyPr/>
                    <a:lstStyle/>
                    <a:p>
                      <a:pPr>
                        <a:lnSpc>
                          <a:spcPct val="107000"/>
                        </a:lnSpc>
                        <a:spcAft>
                          <a:spcPts val="800"/>
                        </a:spcAft>
                      </a:pPr>
                      <a:r>
                        <a:rPr lang="en-GB" sz="1100"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Practitioners not linked to a PB as of 30 September 2019</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u="dbl"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264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u="dbl"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148</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u="dbl">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52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u="dbl">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69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6737863"/>
                  </a:ext>
                </a:extLst>
              </a:tr>
              <a:tr h="222731">
                <a:tc>
                  <a:txBody>
                    <a:bodyPr/>
                    <a:lstStyle/>
                    <a:p>
                      <a:pPr>
                        <a:lnSpc>
                          <a:spcPct val="107000"/>
                        </a:lnSpc>
                        <a:spcAft>
                          <a:spcPts val="800"/>
                        </a:spcAft>
                      </a:pPr>
                      <a:r>
                        <a:rPr lang="en-GB" sz="11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Percentage (30 September 2020)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u="dbl">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u="dbl"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55,15%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u="dbl"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22,8%</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GB" sz="1100" u="dbl"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22,05%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0676210"/>
                  </a:ext>
                </a:extLst>
              </a:tr>
            </a:tbl>
          </a:graphicData>
        </a:graphic>
      </p:graphicFrame>
    </p:spTree>
    <p:extLst>
      <p:ext uri="{BB962C8B-B14F-4D97-AF65-F5344CB8AC3E}">
        <p14:creationId xmlns:p14="http://schemas.microsoft.com/office/powerpoint/2010/main" val="2223429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CA7A4-479B-4206-B746-18B5E7893FF4}"/>
              </a:ext>
            </a:extLst>
          </p:cNvPr>
          <p:cNvSpPr>
            <a:spLocks noGrp="1"/>
          </p:cNvSpPr>
          <p:nvPr>
            <p:ph type="title"/>
          </p:nvPr>
        </p:nvSpPr>
        <p:spPr>
          <a:xfrm>
            <a:off x="1097280" y="286604"/>
            <a:ext cx="10058400" cy="879588"/>
          </a:xfrm>
        </p:spPr>
        <p:txBody>
          <a:bodyPr/>
          <a:lstStyle/>
          <a:p>
            <a:pPr>
              <a:lnSpc>
                <a:spcPct val="100000"/>
              </a:lnSpc>
            </a:pPr>
            <a:r>
              <a:rPr lang="en-GB" sz="3600" b="1" dirty="0">
                <a:effectLst/>
                <a:latin typeface="Book Antiqua" panose="02040602050305030304" pitchFamily="18" charset="0"/>
                <a:ea typeface="Calibri" panose="020F0502020204030204" pitchFamily="34" charset="0"/>
                <a:cs typeface="Arial" panose="020B0604020202020204" pitchFamily="34" charset="0"/>
              </a:rPr>
              <a:t>Design of research and methodology</a:t>
            </a:r>
            <a:r>
              <a:rPr lang="en-GB" sz="4800" dirty="0">
                <a:effectLst/>
                <a:latin typeface="Book Antiqua" panose="02040602050305030304" pitchFamily="18" charset="0"/>
                <a:ea typeface="Calibri" panose="020F0502020204030204" pitchFamily="34" charset="0"/>
                <a:cs typeface="Arial" panose="020B0604020202020204" pitchFamily="34" charset="0"/>
              </a:rPr>
              <a:t>: </a:t>
            </a:r>
            <a:endParaRPr lang="en-US" dirty="0"/>
          </a:p>
        </p:txBody>
      </p:sp>
      <p:sp>
        <p:nvSpPr>
          <p:cNvPr id="3" name="Content Placeholder 2">
            <a:extLst>
              <a:ext uri="{FF2B5EF4-FFF2-40B4-BE49-F238E27FC236}">
                <a16:creationId xmlns:a16="http://schemas.microsoft.com/office/drawing/2014/main" id="{70752CB3-AD31-4CA6-98A5-7C3FAF975F27}"/>
              </a:ext>
            </a:extLst>
          </p:cNvPr>
          <p:cNvSpPr>
            <a:spLocks noGrp="1"/>
          </p:cNvSpPr>
          <p:nvPr>
            <p:ph idx="1"/>
          </p:nvPr>
        </p:nvSpPr>
        <p:spPr/>
        <p:txBody>
          <a:bodyPr>
            <a:normAutofit lnSpcReduction="10000"/>
          </a:bodyPr>
          <a:lstStyle/>
          <a:p>
            <a:pPr algn="just">
              <a:buFont typeface="Wingdings" panose="05000000000000000000" pitchFamily="2" charset="2"/>
              <a:buChar char="v"/>
            </a:pPr>
            <a:r>
              <a:rPr lang="en-GB" sz="2000" dirty="0">
                <a:solidFill>
                  <a:srgbClr val="000000"/>
                </a:solidFill>
                <a:effectLst/>
                <a:latin typeface="Book Antiqua" panose="02040602050305030304" pitchFamily="18" charset="0"/>
                <a:ea typeface="Calibri" panose="020F0502020204030204" pitchFamily="34" charset="0"/>
                <a:cs typeface="Arial" panose="020B0604020202020204" pitchFamily="34" charset="0"/>
              </a:rPr>
              <a:t>The study used a qualitative research design</a:t>
            </a:r>
            <a:r>
              <a:rPr lang="en-GB" sz="2000" dirty="0">
                <a:solidFill>
                  <a:srgbClr val="000000"/>
                </a:solidFill>
                <a:latin typeface="Book Antiqua" panose="02040602050305030304" pitchFamily="18" charset="0"/>
                <a:ea typeface="Calibri" panose="020F0502020204030204" pitchFamily="34" charset="0"/>
                <a:cs typeface="Arial" panose="020B0604020202020204" pitchFamily="34" charset="0"/>
              </a:rPr>
              <a:t>: Interviews, content analysis, literature search, analysis &amp; interpretation.</a:t>
            </a:r>
            <a:endParaRPr lang="en-GB" sz="2000" dirty="0">
              <a:solidFill>
                <a:srgbClr val="000000"/>
              </a:solidFill>
              <a:effectLst/>
              <a:latin typeface="Book Antiqua" panose="02040602050305030304" pitchFamily="18" charset="0"/>
              <a:ea typeface="Calibri" panose="020F0502020204030204" pitchFamily="34" charset="0"/>
              <a:cs typeface="Arial" panose="020B0604020202020204" pitchFamily="34" charset="0"/>
            </a:endParaRPr>
          </a:p>
          <a:p>
            <a:pPr algn="just">
              <a:buFont typeface="Wingdings" panose="05000000000000000000" pitchFamily="2" charset="2"/>
              <a:buChar char="v"/>
            </a:pPr>
            <a:r>
              <a:rPr lang="en-GB" sz="2000" dirty="0">
                <a:solidFill>
                  <a:srgbClr val="000000"/>
                </a:solidFill>
                <a:effectLst/>
                <a:latin typeface="Book Antiqua" panose="02040602050305030304" pitchFamily="18" charset="0"/>
                <a:ea typeface="Calibri" panose="020F0502020204030204" pitchFamily="34" charset="0"/>
                <a:cs typeface="Arial" panose="020B0604020202020204" pitchFamily="34" charset="0"/>
              </a:rPr>
              <a:t>This required five consecutive steps of  used:</a:t>
            </a:r>
          </a:p>
          <a:p>
            <a:pPr lvl="1" algn="just">
              <a:buFont typeface="Wingdings" panose="05000000000000000000" pitchFamily="2" charset="2"/>
              <a:buChar char="v"/>
            </a:pPr>
            <a:r>
              <a:rPr lang="en-GB" sz="1800" dirty="0">
                <a:solidFill>
                  <a:srgbClr val="000000"/>
                </a:solidFill>
                <a:effectLst/>
                <a:latin typeface="Book Antiqua" panose="02040602050305030304" pitchFamily="18" charset="0"/>
                <a:ea typeface="Calibri" panose="020F0502020204030204" pitchFamily="34" charset="0"/>
                <a:cs typeface="Arial" panose="020B0604020202020204" pitchFamily="34" charset="0"/>
              </a:rPr>
              <a:t>(a) interviewing member services managers at four professional bodies (PBs); </a:t>
            </a:r>
          </a:p>
          <a:p>
            <a:pPr lvl="1" algn="just">
              <a:buFont typeface="Wingdings" panose="05000000000000000000" pitchFamily="2" charset="2"/>
              <a:buChar char="v"/>
            </a:pPr>
            <a:r>
              <a:rPr lang="en-GB" sz="1800" dirty="0">
                <a:solidFill>
                  <a:srgbClr val="000000"/>
                </a:solidFill>
                <a:effectLst/>
                <a:latin typeface="Book Antiqua" panose="02040602050305030304" pitchFamily="18" charset="0"/>
                <a:ea typeface="Calibri" panose="020F0502020204030204" pitchFamily="34" charset="0"/>
                <a:cs typeface="Arial" panose="020B0604020202020204" pitchFamily="34" charset="0"/>
              </a:rPr>
              <a:t>(b) systematic content analysis of codes of professional conduct (CPCs) and policy statements to identify constituent professionalism notions; </a:t>
            </a:r>
          </a:p>
          <a:p>
            <a:pPr lvl="1" algn="just">
              <a:buFont typeface="Wingdings" panose="05000000000000000000" pitchFamily="2" charset="2"/>
              <a:buChar char="v"/>
            </a:pPr>
            <a:r>
              <a:rPr lang="en-GB" sz="1800" dirty="0">
                <a:solidFill>
                  <a:srgbClr val="000000"/>
                </a:solidFill>
                <a:effectLst/>
                <a:latin typeface="Book Antiqua" panose="02040602050305030304" pitchFamily="18" charset="0"/>
                <a:ea typeface="Calibri" panose="020F0502020204030204" pitchFamily="34" charset="0"/>
                <a:cs typeface="Arial" panose="020B0604020202020204" pitchFamily="34" charset="0"/>
              </a:rPr>
              <a:t>(c) a systematic search of the literature to identify notions of professionalism mentioned in definitions and explanations of the construct; and </a:t>
            </a:r>
          </a:p>
          <a:p>
            <a:pPr lvl="1" algn="just">
              <a:buFont typeface="Wingdings" panose="05000000000000000000" pitchFamily="2" charset="2"/>
              <a:buChar char="v"/>
            </a:pPr>
            <a:r>
              <a:rPr lang="en-GB" sz="1800" dirty="0">
                <a:solidFill>
                  <a:srgbClr val="000000"/>
                </a:solidFill>
                <a:effectLst/>
                <a:latin typeface="Book Antiqua" panose="02040602050305030304" pitchFamily="18" charset="0"/>
                <a:ea typeface="Calibri" panose="020F0502020204030204" pitchFamily="34" charset="0"/>
                <a:cs typeface="Arial" panose="020B0604020202020204" pitchFamily="34" charset="0"/>
              </a:rPr>
              <a:t>(d) analysis of notions of professionalism using the constant comparison procedure to reveal key themes. The results in (a) through to (d) were used to advance a programmatic framework to construct professionalism in a MPB landscape.</a:t>
            </a:r>
            <a:endParaRPr lang="en-US" sz="1800" dirty="0">
              <a:solidFill>
                <a:srgbClr val="000000"/>
              </a:solidFill>
              <a:effectLst/>
              <a:latin typeface="Book Antiqua" panose="02040602050305030304" pitchFamily="18" charset="0"/>
              <a:ea typeface="Calibri" panose="020F0502020204030204" pitchFamily="34" charset="0"/>
              <a:cs typeface="GillSans"/>
            </a:endParaRPr>
          </a:p>
          <a:p>
            <a:endParaRPr lang="en-US" dirty="0"/>
          </a:p>
        </p:txBody>
      </p:sp>
    </p:spTree>
    <p:extLst>
      <p:ext uri="{BB962C8B-B14F-4D97-AF65-F5344CB8AC3E}">
        <p14:creationId xmlns:p14="http://schemas.microsoft.com/office/powerpoint/2010/main" val="2800605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50793-016A-4356-B58B-85CB2922C54D}"/>
              </a:ext>
            </a:extLst>
          </p:cNvPr>
          <p:cNvSpPr>
            <a:spLocks noGrp="1"/>
          </p:cNvSpPr>
          <p:nvPr>
            <p:ph type="title"/>
          </p:nvPr>
        </p:nvSpPr>
        <p:spPr>
          <a:xfrm>
            <a:off x="1097280" y="286604"/>
            <a:ext cx="10058400" cy="826580"/>
          </a:xfrm>
        </p:spPr>
        <p:txBody>
          <a:bodyPr/>
          <a:lstStyle/>
          <a:p>
            <a:pPr>
              <a:lnSpc>
                <a:spcPct val="100000"/>
              </a:lnSpc>
            </a:pPr>
            <a:r>
              <a:rPr lang="en-GB" sz="4800" b="1" dirty="0">
                <a:effectLst/>
                <a:latin typeface="Book Antiqua" panose="02040602050305030304" pitchFamily="18" charset="0"/>
                <a:ea typeface="Calibri" panose="020F0502020204030204" pitchFamily="34" charset="0"/>
                <a:cs typeface="Arial" panose="020B0604020202020204" pitchFamily="34" charset="0"/>
              </a:rPr>
              <a:t>Research results</a:t>
            </a:r>
            <a:r>
              <a:rPr lang="en-GB" sz="4800" dirty="0">
                <a:effectLst/>
                <a:latin typeface="Book Antiqua" panose="02040602050305030304" pitchFamily="18" charset="0"/>
                <a:ea typeface="Calibri" panose="020F0502020204030204" pitchFamily="34" charset="0"/>
                <a:cs typeface="Arial" panose="020B0604020202020204" pitchFamily="34" charset="0"/>
              </a:rPr>
              <a:t>: </a:t>
            </a:r>
            <a:endParaRPr lang="en-US" dirty="0"/>
          </a:p>
        </p:txBody>
      </p:sp>
      <p:sp>
        <p:nvSpPr>
          <p:cNvPr id="3" name="Content Placeholder 2">
            <a:extLst>
              <a:ext uri="{FF2B5EF4-FFF2-40B4-BE49-F238E27FC236}">
                <a16:creationId xmlns:a16="http://schemas.microsoft.com/office/drawing/2014/main" id="{2856A722-DD73-4675-9727-68CFAC2199FA}"/>
              </a:ext>
            </a:extLst>
          </p:cNvPr>
          <p:cNvSpPr>
            <a:spLocks noGrp="1"/>
          </p:cNvSpPr>
          <p:nvPr>
            <p:ph idx="1"/>
          </p:nvPr>
        </p:nvSpPr>
        <p:spPr>
          <a:xfrm>
            <a:off x="1097280" y="2068445"/>
            <a:ext cx="10058400" cy="3760891"/>
          </a:xfrm>
        </p:spPr>
        <p:txBody>
          <a:bodyPr>
            <a:normAutofit lnSpcReduction="10000"/>
          </a:bodyPr>
          <a:lstStyle/>
          <a:p>
            <a:pPr>
              <a:buFont typeface="Wingdings" panose="05000000000000000000" pitchFamily="2" charset="2"/>
              <a:buChar char="q"/>
            </a:pPr>
            <a:r>
              <a:rPr lang="en-GB" sz="2000" dirty="0">
                <a:effectLst/>
                <a:latin typeface="Book Antiqua" panose="02040602050305030304" pitchFamily="18" charset="0"/>
                <a:ea typeface="Calibri" panose="020F0502020204030204" pitchFamily="34" charset="0"/>
                <a:cs typeface="Arial" panose="020B0604020202020204" pitchFamily="34" charset="0"/>
              </a:rPr>
              <a:t>The construction of professionalism is linked to services rendered and competencies in the MPB landscape. </a:t>
            </a:r>
          </a:p>
          <a:p>
            <a:pPr algn="just">
              <a:buFont typeface="Wingdings" panose="05000000000000000000" pitchFamily="2" charset="2"/>
              <a:buChar char="q"/>
            </a:pPr>
            <a:r>
              <a:rPr lang="en-GB" sz="2000" dirty="0">
                <a:effectLst/>
                <a:latin typeface="Book Antiqua" panose="02040602050305030304" pitchFamily="18" charset="0"/>
                <a:ea typeface="Calibri" panose="020F0502020204030204" pitchFamily="34" charset="0"/>
                <a:cs typeface="Arial" panose="020B0604020202020204" pitchFamily="34" charset="0"/>
              </a:rPr>
              <a:t>The existing licensing regime encapsulates the increased importance of the MPB landscape that leads to a shift away from a conventional conceptualisation of professionalism in single professional body (PB) setting. </a:t>
            </a:r>
          </a:p>
          <a:p>
            <a:pPr algn="just">
              <a:buFont typeface="Wingdings" panose="05000000000000000000" pitchFamily="2" charset="2"/>
              <a:buChar char="q"/>
            </a:pPr>
            <a:r>
              <a:rPr lang="en-GB" sz="2000" dirty="0">
                <a:effectLst/>
                <a:latin typeface="Book Antiqua" panose="02040602050305030304" pitchFamily="18" charset="0"/>
                <a:ea typeface="Calibri" panose="020F0502020204030204" pitchFamily="34" charset="0"/>
                <a:cs typeface="Arial" panose="020B0604020202020204" pitchFamily="34" charset="0"/>
              </a:rPr>
              <a:t>A total of 90 separate notions of professionalism were identified in the 192 scholarly papers included in our study. </a:t>
            </a:r>
          </a:p>
          <a:p>
            <a:pPr algn="just">
              <a:buFont typeface="Wingdings" panose="05000000000000000000" pitchFamily="2" charset="2"/>
              <a:buChar char="q"/>
            </a:pPr>
            <a:r>
              <a:rPr lang="en-GB" sz="2000" dirty="0">
                <a:effectLst/>
                <a:latin typeface="Book Antiqua" panose="02040602050305030304" pitchFamily="18" charset="0"/>
                <a:ea typeface="Calibri" panose="020F0502020204030204" pitchFamily="34" charset="0"/>
                <a:cs typeface="Arial" panose="020B0604020202020204" pitchFamily="34" charset="0"/>
              </a:rPr>
              <a:t>The identified theme within BRP professionalism (emphasising relational aspects) point to practitioner dealings with (</a:t>
            </a:r>
            <a:r>
              <a:rPr lang="en-GB" sz="2000" dirty="0" err="1">
                <a:effectLst/>
                <a:latin typeface="Book Antiqua" panose="02040602050305030304" pitchFamily="18" charset="0"/>
                <a:ea typeface="Calibri" panose="020F0502020204030204" pitchFamily="34" charset="0"/>
                <a:cs typeface="Arial" panose="020B0604020202020204" pitchFamily="34" charset="0"/>
              </a:rPr>
              <a:t>i</a:t>
            </a:r>
            <a:r>
              <a:rPr lang="en-GB" sz="2000" dirty="0">
                <a:effectLst/>
                <a:latin typeface="Book Antiqua" panose="02040602050305030304" pitchFamily="18" charset="0"/>
                <a:ea typeface="Calibri" panose="020F0502020204030204" pitchFamily="34" charset="0"/>
                <a:cs typeface="Arial" panose="020B0604020202020204" pitchFamily="34" charset="0"/>
              </a:rPr>
              <a:t>) clients (business rescue candidates); (ii) government and others; (iii) the PB; and (iv) oneself to gain the essence of an occupation</a:t>
            </a:r>
            <a:endParaRPr lang="en-US" dirty="0"/>
          </a:p>
        </p:txBody>
      </p:sp>
    </p:spTree>
    <p:extLst>
      <p:ext uri="{BB962C8B-B14F-4D97-AF65-F5344CB8AC3E}">
        <p14:creationId xmlns:p14="http://schemas.microsoft.com/office/powerpoint/2010/main" val="27154261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5D9B5-F1D4-4028-98A6-EF8B33495494}"/>
              </a:ext>
            </a:extLst>
          </p:cNvPr>
          <p:cNvSpPr>
            <a:spLocks noGrp="1"/>
          </p:cNvSpPr>
          <p:nvPr>
            <p:ph type="title"/>
          </p:nvPr>
        </p:nvSpPr>
        <p:spPr>
          <a:xfrm>
            <a:off x="1097280" y="212035"/>
            <a:ext cx="10058400" cy="583095"/>
          </a:xfrm>
        </p:spPr>
        <p:txBody>
          <a:bodyPr>
            <a:normAutofit fontScale="90000"/>
          </a:bodyPr>
          <a:lstStyle/>
          <a:p>
            <a:r>
              <a:rPr lang="en-US" dirty="0"/>
              <a:t>Results- Structured interviews</a:t>
            </a:r>
          </a:p>
        </p:txBody>
      </p:sp>
      <p:graphicFrame>
        <p:nvGraphicFramePr>
          <p:cNvPr id="6" name="Table 6">
            <a:extLst>
              <a:ext uri="{FF2B5EF4-FFF2-40B4-BE49-F238E27FC236}">
                <a16:creationId xmlns:a16="http://schemas.microsoft.com/office/drawing/2014/main" id="{31100957-FA6B-4CDF-8A1C-A29E7031D297}"/>
              </a:ext>
            </a:extLst>
          </p:cNvPr>
          <p:cNvGraphicFramePr>
            <a:graphicFrameLocks noGrp="1"/>
          </p:cNvGraphicFramePr>
          <p:nvPr>
            <p:ph idx="1"/>
            <p:extLst>
              <p:ext uri="{D42A27DB-BD31-4B8C-83A1-F6EECF244321}">
                <p14:modId xmlns:p14="http://schemas.microsoft.com/office/powerpoint/2010/main" val="1940696699"/>
              </p:ext>
            </p:extLst>
          </p:nvPr>
        </p:nvGraphicFramePr>
        <p:xfrm>
          <a:off x="1096963" y="795130"/>
          <a:ext cx="10058400" cy="5559950"/>
        </p:xfrm>
        <a:graphic>
          <a:graphicData uri="http://schemas.openxmlformats.org/drawingml/2006/table">
            <a:tbl>
              <a:tblPr firstRow="1" bandRow="1">
                <a:tableStyleId>{5C22544A-7EE6-4342-B048-85BDC9FD1C3A}</a:tableStyleId>
              </a:tblPr>
              <a:tblGrid>
                <a:gridCol w="7914515">
                  <a:extLst>
                    <a:ext uri="{9D8B030D-6E8A-4147-A177-3AD203B41FA5}">
                      <a16:colId xmlns:a16="http://schemas.microsoft.com/office/drawing/2014/main" val="1539803432"/>
                    </a:ext>
                  </a:extLst>
                </a:gridCol>
                <a:gridCol w="2143885">
                  <a:extLst>
                    <a:ext uri="{9D8B030D-6E8A-4147-A177-3AD203B41FA5}">
                      <a16:colId xmlns:a16="http://schemas.microsoft.com/office/drawing/2014/main" val="2680205127"/>
                    </a:ext>
                  </a:extLst>
                </a:gridCol>
              </a:tblGrid>
              <a:tr h="837983">
                <a:tc>
                  <a:txBody>
                    <a:bodyPr/>
                    <a:lstStyle/>
                    <a:p>
                      <a:r>
                        <a:rPr lang="en-US" b="0" i="0" dirty="0"/>
                        <a:t>Dealing with others: perceptions, beliefs and views held; people’s values; and people’s motivation, occupation satisfaction and morale</a:t>
                      </a:r>
                    </a:p>
                  </a:txBody>
                  <a:tcPr/>
                </a:tc>
                <a:tc>
                  <a:txBody>
                    <a:bodyPr/>
                    <a:lstStyle/>
                    <a:p>
                      <a:endParaRPr lang="en-US"/>
                    </a:p>
                  </a:txBody>
                  <a:tcPr/>
                </a:tc>
                <a:extLst>
                  <a:ext uri="{0D108BD9-81ED-4DB2-BD59-A6C34878D82A}">
                    <a16:rowId xmlns:a16="http://schemas.microsoft.com/office/drawing/2014/main" val="922634329"/>
                  </a:ext>
                </a:extLst>
              </a:tr>
              <a:tr h="837983">
                <a:tc>
                  <a:txBody>
                    <a:bodyPr/>
                    <a:lstStyle/>
                    <a:p>
                      <a:r>
                        <a:rPr lang="en-GB" sz="1800" i="0" kern="1200" dirty="0">
                          <a:solidFill>
                            <a:schemeClr val="dk1"/>
                          </a:solidFill>
                          <a:effectLst/>
                          <a:latin typeface="+mn-lt"/>
                          <a:ea typeface="+mn-ea"/>
                          <a:cs typeface="+mn-cs"/>
                        </a:rPr>
                        <a:t>Dealings with the PB—what is the knowledge structure, the understanding and acquisition of esoteric knowledge and skills]</a:t>
                      </a:r>
                      <a:endParaRPr lang="en-US" i="0" dirty="0"/>
                    </a:p>
                  </a:txBody>
                  <a:tcPr/>
                </a:tc>
                <a:tc>
                  <a:txBody>
                    <a:bodyPr/>
                    <a:lstStyle/>
                    <a:p>
                      <a:endParaRPr lang="en-US"/>
                    </a:p>
                  </a:txBody>
                  <a:tcPr/>
                </a:tc>
                <a:extLst>
                  <a:ext uri="{0D108BD9-81ED-4DB2-BD59-A6C34878D82A}">
                    <a16:rowId xmlns:a16="http://schemas.microsoft.com/office/drawing/2014/main" val="510114686"/>
                  </a:ext>
                </a:extLst>
              </a:tr>
              <a:tr h="485498">
                <a:tc>
                  <a:txBody>
                    <a:bodyPr/>
                    <a:lstStyle/>
                    <a:p>
                      <a:r>
                        <a:rPr lang="en-GB" sz="1800" i="0" dirty="0">
                          <a:effectLst/>
                          <a:latin typeface="Arial" panose="020B0604020202020204" pitchFamily="34" charset="0"/>
                          <a:ea typeface="Calibri" panose="020F0502020204030204" pitchFamily="34" charset="0"/>
                        </a:rPr>
                        <a:t>Dealing with others in a distinguishable way</a:t>
                      </a:r>
                      <a:endParaRPr lang="en-US" i="0" dirty="0"/>
                    </a:p>
                  </a:txBody>
                  <a:tcPr/>
                </a:tc>
                <a:tc>
                  <a:txBody>
                    <a:bodyPr/>
                    <a:lstStyle/>
                    <a:p>
                      <a:endParaRPr lang="en-US"/>
                    </a:p>
                  </a:txBody>
                  <a:tcPr/>
                </a:tc>
                <a:extLst>
                  <a:ext uri="{0D108BD9-81ED-4DB2-BD59-A6C34878D82A}">
                    <a16:rowId xmlns:a16="http://schemas.microsoft.com/office/drawing/2014/main" val="3351952750"/>
                  </a:ext>
                </a:extLst>
              </a:tr>
              <a:tr h="485498">
                <a:tc>
                  <a:txBody>
                    <a:bodyPr/>
                    <a:lstStyle/>
                    <a:p>
                      <a:r>
                        <a:rPr lang="en-GB" sz="1800" i="0" dirty="0">
                          <a:effectLst/>
                          <a:latin typeface="Arial" panose="020B0604020202020204" pitchFamily="34" charset="0"/>
                          <a:ea typeface="Calibri" panose="020F0502020204030204" pitchFamily="34" charset="0"/>
                        </a:rPr>
                        <a:t>Dealings with work tasks and services defining the PB</a:t>
                      </a:r>
                      <a:endParaRPr lang="en-US" i="0" dirty="0"/>
                    </a:p>
                  </a:txBody>
                  <a:tcPr/>
                </a:tc>
                <a:tc>
                  <a:txBody>
                    <a:bodyPr/>
                    <a:lstStyle/>
                    <a:p>
                      <a:endParaRPr lang="en-US"/>
                    </a:p>
                  </a:txBody>
                  <a:tcPr/>
                </a:tc>
                <a:extLst>
                  <a:ext uri="{0D108BD9-81ED-4DB2-BD59-A6C34878D82A}">
                    <a16:rowId xmlns:a16="http://schemas.microsoft.com/office/drawing/2014/main" val="953392270"/>
                  </a:ext>
                </a:extLst>
              </a:tr>
              <a:tr h="485498">
                <a:tc>
                  <a:txBody>
                    <a:bodyPr/>
                    <a:lstStyle/>
                    <a:p>
                      <a:r>
                        <a:rPr lang="en-GB" sz="1800" i="0" dirty="0">
                          <a:effectLst/>
                          <a:latin typeface="Arial" panose="020B0604020202020204" pitchFamily="34" charset="0"/>
                          <a:ea typeface="Calibri" panose="020F0502020204030204" pitchFamily="34" charset="0"/>
                        </a:rPr>
                        <a:t>Dealings with the PB</a:t>
                      </a:r>
                      <a:endParaRPr lang="en-US" i="0" dirty="0"/>
                    </a:p>
                  </a:txBody>
                  <a:tcPr/>
                </a:tc>
                <a:tc>
                  <a:txBody>
                    <a:bodyPr/>
                    <a:lstStyle/>
                    <a:p>
                      <a:endParaRPr lang="en-US" dirty="0"/>
                    </a:p>
                  </a:txBody>
                  <a:tcPr/>
                </a:tc>
                <a:extLst>
                  <a:ext uri="{0D108BD9-81ED-4DB2-BD59-A6C34878D82A}">
                    <a16:rowId xmlns:a16="http://schemas.microsoft.com/office/drawing/2014/main" val="672800199"/>
                  </a:ext>
                </a:extLst>
              </a:tr>
              <a:tr h="485498">
                <a:tc>
                  <a:txBody>
                    <a:bodyPr/>
                    <a:lstStyle/>
                    <a:p>
                      <a:r>
                        <a:rPr lang="en-GB" sz="1800" i="0" dirty="0">
                          <a:effectLst/>
                          <a:latin typeface="Arial" panose="020B0604020202020204" pitchFamily="34" charset="0"/>
                          <a:ea typeface="Calibri" panose="020F0502020204030204" pitchFamily="34" charset="0"/>
                        </a:rPr>
                        <a:t>Dealing with work tasks: how services are rendered</a:t>
                      </a:r>
                      <a:endParaRPr lang="en-US" i="0" dirty="0"/>
                    </a:p>
                  </a:txBody>
                  <a:tcPr/>
                </a:tc>
                <a:tc>
                  <a:txBody>
                    <a:bodyPr/>
                    <a:lstStyle/>
                    <a:p>
                      <a:endParaRPr lang="en-US"/>
                    </a:p>
                  </a:txBody>
                  <a:tcPr/>
                </a:tc>
                <a:extLst>
                  <a:ext uri="{0D108BD9-81ED-4DB2-BD59-A6C34878D82A}">
                    <a16:rowId xmlns:a16="http://schemas.microsoft.com/office/drawing/2014/main" val="235335377"/>
                  </a:ext>
                </a:extLst>
              </a:tr>
              <a:tr h="485498">
                <a:tc>
                  <a:txBody>
                    <a:bodyPr/>
                    <a:lstStyle/>
                    <a:p>
                      <a:r>
                        <a:rPr lang="en-GB" sz="1800" i="0" dirty="0">
                          <a:effectLst/>
                          <a:latin typeface="Arial" panose="020B0604020202020204" pitchFamily="34" charset="0"/>
                          <a:ea typeface="Calibri" panose="020F0502020204030204" pitchFamily="34" charset="0"/>
                        </a:rPr>
                        <a:t>Dealing with the PB: Knowledge understanding and acquisition </a:t>
                      </a:r>
                      <a:endParaRPr lang="en-US" i="0" dirty="0"/>
                    </a:p>
                  </a:txBody>
                  <a:tcPr/>
                </a:tc>
                <a:tc>
                  <a:txBody>
                    <a:bodyPr/>
                    <a:lstStyle/>
                    <a:p>
                      <a:endParaRPr lang="en-US"/>
                    </a:p>
                  </a:txBody>
                  <a:tcPr/>
                </a:tc>
                <a:extLst>
                  <a:ext uri="{0D108BD9-81ED-4DB2-BD59-A6C34878D82A}">
                    <a16:rowId xmlns:a16="http://schemas.microsoft.com/office/drawing/2014/main" val="3731117818"/>
                  </a:ext>
                </a:extLst>
              </a:tr>
              <a:tr h="485498">
                <a:tc>
                  <a:txBody>
                    <a:bodyPr/>
                    <a:lstStyle/>
                    <a:p>
                      <a:r>
                        <a:rPr lang="en-GB" sz="1800" i="0" dirty="0">
                          <a:effectLst/>
                          <a:latin typeface="Arial" panose="020B0604020202020204" pitchFamily="34" charset="0"/>
                          <a:ea typeface="Calibri" panose="020F0502020204030204" pitchFamily="34" charset="0"/>
                        </a:rPr>
                        <a:t>Dealing with work tasks and services—what is the required work behaviour</a:t>
                      </a:r>
                      <a:endParaRPr lang="en-US" i="0" dirty="0"/>
                    </a:p>
                  </a:txBody>
                  <a:tcPr/>
                </a:tc>
                <a:tc>
                  <a:txBody>
                    <a:bodyPr/>
                    <a:lstStyle/>
                    <a:p>
                      <a:endParaRPr lang="en-US" dirty="0"/>
                    </a:p>
                  </a:txBody>
                  <a:tcPr/>
                </a:tc>
                <a:extLst>
                  <a:ext uri="{0D108BD9-81ED-4DB2-BD59-A6C34878D82A}">
                    <a16:rowId xmlns:a16="http://schemas.microsoft.com/office/drawing/2014/main" val="1953228622"/>
                  </a:ext>
                </a:extLst>
              </a:tr>
              <a:tr h="485498">
                <a:tc>
                  <a:txBody>
                    <a:bodyPr/>
                    <a:lstStyle/>
                    <a:p>
                      <a:r>
                        <a:rPr lang="en-GB" sz="1800" i="0" dirty="0">
                          <a:effectLst/>
                          <a:latin typeface="Arial" panose="020B0604020202020204" pitchFamily="34" charset="0"/>
                          <a:ea typeface="Calibri" panose="020F0502020204030204" pitchFamily="34" charset="0"/>
                        </a:rPr>
                        <a:t>Dealings with the public, clients, and others</a:t>
                      </a:r>
                      <a:endParaRPr lang="en-US" i="0" dirty="0"/>
                    </a:p>
                  </a:txBody>
                  <a:tcPr/>
                </a:tc>
                <a:tc>
                  <a:txBody>
                    <a:bodyPr/>
                    <a:lstStyle/>
                    <a:p>
                      <a:endParaRPr lang="en-US"/>
                    </a:p>
                  </a:txBody>
                  <a:tcPr/>
                </a:tc>
                <a:extLst>
                  <a:ext uri="{0D108BD9-81ED-4DB2-BD59-A6C34878D82A}">
                    <a16:rowId xmlns:a16="http://schemas.microsoft.com/office/drawing/2014/main" val="2395172301"/>
                  </a:ext>
                </a:extLst>
              </a:tr>
              <a:tr h="485498">
                <a:tc>
                  <a:txBody>
                    <a:bodyPr/>
                    <a:lstStyle/>
                    <a:p>
                      <a:endParaRPr lang="en-US" dirty="0"/>
                    </a:p>
                  </a:txBody>
                  <a:tcPr/>
                </a:tc>
                <a:tc>
                  <a:txBody>
                    <a:bodyPr/>
                    <a:lstStyle/>
                    <a:p>
                      <a:endParaRPr lang="en-US" dirty="0"/>
                    </a:p>
                  </a:txBody>
                  <a:tcPr/>
                </a:tc>
                <a:extLst>
                  <a:ext uri="{0D108BD9-81ED-4DB2-BD59-A6C34878D82A}">
                    <a16:rowId xmlns:a16="http://schemas.microsoft.com/office/drawing/2014/main" val="2091779409"/>
                  </a:ext>
                </a:extLst>
              </a:tr>
            </a:tbl>
          </a:graphicData>
        </a:graphic>
      </p:graphicFrame>
    </p:spTree>
    <p:extLst>
      <p:ext uri="{BB962C8B-B14F-4D97-AF65-F5344CB8AC3E}">
        <p14:creationId xmlns:p14="http://schemas.microsoft.com/office/powerpoint/2010/main" val="33291030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B3D80-6060-448C-9C20-FCFB4768F367}"/>
              </a:ext>
            </a:extLst>
          </p:cNvPr>
          <p:cNvSpPr>
            <a:spLocks noGrp="1"/>
          </p:cNvSpPr>
          <p:nvPr>
            <p:ph type="title"/>
          </p:nvPr>
        </p:nvSpPr>
        <p:spPr>
          <a:xfrm>
            <a:off x="1097280" y="286604"/>
            <a:ext cx="10058400" cy="601292"/>
          </a:xfrm>
        </p:spPr>
        <p:txBody>
          <a:bodyPr>
            <a:normAutofit fontScale="90000"/>
          </a:bodyPr>
          <a:lstStyle/>
          <a:p>
            <a:r>
              <a:rPr lang="en-US" dirty="0"/>
              <a:t>Synthesis: of Lit, interview and CPC</a:t>
            </a:r>
          </a:p>
        </p:txBody>
      </p:sp>
      <p:graphicFrame>
        <p:nvGraphicFramePr>
          <p:cNvPr id="4" name="Table 4">
            <a:extLst>
              <a:ext uri="{FF2B5EF4-FFF2-40B4-BE49-F238E27FC236}">
                <a16:creationId xmlns:a16="http://schemas.microsoft.com/office/drawing/2014/main" id="{D1586230-7B85-449A-A381-E9005BD4BACD}"/>
              </a:ext>
            </a:extLst>
          </p:cNvPr>
          <p:cNvGraphicFramePr>
            <a:graphicFrameLocks noGrp="1"/>
          </p:cNvGraphicFramePr>
          <p:nvPr>
            <p:ph idx="1"/>
            <p:extLst>
              <p:ext uri="{D42A27DB-BD31-4B8C-83A1-F6EECF244321}">
                <p14:modId xmlns:p14="http://schemas.microsoft.com/office/powerpoint/2010/main" val="1693626277"/>
              </p:ext>
            </p:extLst>
          </p:nvPr>
        </p:nvGraphicFramePr>
        <p:xfrm>
          <a:off x="1066800" y="1044050"/>
          <a:ext cx="10058400" cy="4577080"/>
        </p:xfrm>
        <a:graphic>
          <a:graphicData uri="http://schemas.openxmlformats.org/drawingml/2006/table">
            <a:tbl>
              <a:tblPr firstRow="1" bandRow="1">
                <a:tableStyleId>{5C22544A-7EE6-4342-B048-85BDC9FD1C3A}</a:tableStyleId>
              </a:tblPr>
              <a:tblGrid>
                <a:gridCol w="5029200">
                  <a:extLst>
                    <a:ext uri="{9D8B030D-6E8A-4147-A177-3AD203B41FA5}">
                      <a16:colId xmlns:a16="http://schemas.microsoft.com/office/drawing/2014/main" val="2563415123"/>
                    </a:ext>
                  </a:extLst>
                </a:gridCol>
                <a:gridCol w="5029200">
                  <a:extLst>
                    <a:ext uri="{9D8B030D-6E8A-4147-A177-3AD203B41FA5}">
                      <a16:colId xmlns:a16="http://schemas.microsoft.com/office/drawing/2014/main" val="919374928"/>
                    </a:ext>
                  </a:extLst>
                </a:gridCol>
              </a:tblGrid>
              <a:tr h="370840">
                <a:tc>
                  <a:txBody>
                    <a:bodyPr/>
                    <a:lstStyle/>
                    <a:p>
                      <a:r>
                        <a:rPr lang="en-GB" sz="1800" b="0" dirty="0">
                          <a:effectLst/>
                          <a:latin typeface="Arial" panose="020B0604020202020204" pitchFamily="34" charset="0"/>
                          <a:ea typeface="Calibri" panose="020F0502020204030204" pitchFamily="34" charset="0"/>
                        </a:rPr>
                        <a:t>Dealings with the PB</a:t>
                      </a:r>
                      <a:endParaRPr lang="en-US" b="0" dirty="0"/>
                    </a:p>
                  </a:txBody>
                  <a:tcPr/>
                </a:tc>
                <a:tc>
                  <a:txBody>
                    <a:bodyPr/>
                    <a:lstStyle/>
                    <a:p>
                      <a:r>
                        <a:rPr lang="en-GB" sz="1800" b="0" dirty="0">
                          <a:effectLst/>
                          <a:latin typeface="Arial" panose="020B0604020202020204" pitchFamily="34" charset="0"/>
                          <a:ea typeface="Calibri" panose="020F0502020204030204" pitchFamily="34" charset="0"/>
                        </a:rPr>
                        <a:t>The theme is about a practitioner fulfilling the requirements regarding professional commitments to the PB and peers in the BR field.</a:t>
                      </a:r>
                      <a:endParaRPr lang="en-US" b="0" dirty="0"/>
                    </a:p>
                  </a:txBody>
                  <a:tcPr/>
                </a:tc>
                <a:extLst>
                  <a:ext uri="{0D108BD9-81ED-4DB2-BD59-A6C34878D82A}">
                    <a16:rowId xmlns:a16="http://schemas.microsoft.com/office/drawing/2014/main" val="4231414384"/>
                  </a:ext>
                </a:extLst>
              </a:tr>
              <a:tr h="370840">
                <a:tc>
                  <a:txBody>
                    <a:bodyPr/>
                    <a:lstStyle/>
                    <a:p>
                      <a:r>
                        <a:rPr lang="en-GB" sz="1800" dirty="0">
                          <a:effectLst/>
                          <a:latin typeface="Arial" panose="020B0604020202020204" pitchFamily="34" charset="0"/>
                          <a:ea typeface="Calibri" panose="020F0502020204030204" pitchFamily="34" charset="0"/>
                        </a:rPr>
                        <a:t>Dealings with clients to provide services (work tasks</a:t>
                      </a:r>
                      <a:endParaRPr lang="en-US" dirty="0"/>
                    </a:p>
                  </a:txBody>
                  <a:tcPr/>
                </a:tc>
                <a:tc>
                  <a:txBody>
                    <a:bodyPr/>
                    <a:lstStyle/>
                    <a:p>
                      <a:r>
                        <a:rPr lang="en-GB" sz="1800" dirty="0">
                          <a:effectLst/>
                          <a:latin typeface="Arial" panose="020B0604020202020204" pitchFamily="34" charset="0"/>
                          <a:ea typeface="Calibri" panose="020F0502020204030204" pitchFamily="34" charset="0"/>
                        </a:rPr>
                        <a:t>The theme is about a practitioner fulfilling the work practice requirements of occupation’s purpose, status, specific nature and range and levels of service.</a:t>
                      </a:r>
                      <a:endParaRPr lang="en-US" dirty="0"/>
                    </a:p>
                  </a:txBody>
                  <a:tcPr/>
                </a:tc>
                <a:extLst>
                  <a:ext uri="{0D108BD9-81ED-4DB2-BD59-A6C34878D82A}">
                    <a16:rowId xmlns:a16="http://schemas.microsoft.com/office/drawing/2014/main" val="444874438"/>
                  </a:ext>
                </a:extLst>
              </a:tr>
              <a:tr h="370840">
                <a:tc>
                  <a:txBody>
                    <a:bodyPr/>
                    <a:lstStyle/>
                    <a:p>
                      <a:r>
                        <a:rPr lang="en-GB" sz="1800" dirty="0">
                          <a:effectLst/>
                          <a:latin typeface="Arial" panose="020B0604020202020204" pitchFamily="34" charset="0"/>
                          <a:ea typeface="Calibri" panose="020F0502020204030204" pitchFamily="34" charset="0"/>
                        </a:rPr>
                        <a:t>Dealings with the public, including government and others</a:t>
                      </a:r>
                      <a:endParaRPr lang="en-US" dirty="0"/>
                    </a:p>
                  </a:txBody>
                  <a:tcPr/>
                </a:tc>
                <a:tc>
                  <a:txBody>
                    <a:bodyPr/>
                    <a:lstStyle/>
                    <a:p>
                      <a:r>
                        <a:rPr lang="en-GB" sz="1800" dirty="0">
                          <a:effectLst/>
                          <a:latin typeface="Arial" panose="020B0604020202020204" pitchFamily="34" charset="0"/>
                          <a:ea typeface="Calibri" panose="020F0502020204030204" pitchFamily="34" charset="0"/>
                        </a:rPr>
                        <a:t>The theme is about a practitioner fulfilling the requirements society imposes on the sanctioned occupation.</a:t>
                      </a:r>
                      <a:endParaRPr lang="en-US" dirty="0"/>
                    </a:p>
                  </a:txBody>
                  <a:tcPr/>
                </a:tc>
                <a:extLst>
                  <a:ext uri="{0D108BD9-81ED-4DB2-BD59-A6C34878D82A}">
                    <a16:rowId xmlns:a16="http://schemas.microsoft.com/office/drawing/2014/main" val="2058307027"/>
                  </a:ext>
                </a:extLst>
              </a:tr>
              <a:tr h="370840">
                <a:tc>
                  <a:txBody>
                    <a:bodyPr/>
                    <a:lstStyle/>
                    <a:p>
                      <a:r>
                        <a:rPr lang="en-GB" sz="1800" dirty="0">
                          <a:effectLst/>
                          <a:latin typeface="Arial" panose="020B0604020202020204" pitchFamily="34" charset="0"/>
                          <a:ea typeface="Calibri" panose="020F0502020204030204" pitchFamily="34" charset="0"/>
                        </a:rPr>
                        <a:t>Dealings with oneself</a:t>
                      </a:r>
                      <a:endParaRPr lang="en-US" dirty="0"/>
                    </a:p>
                  </a:txBody>
                  <a:tcPr/>
                </a:tc>
                <a:tc>
                  <a:txBody>
                    <a:bodyPr/>
                    <a:lstStyle/>
                    <a:p>
                      <a:r>
                        <a:rPr lang="en-GB" sz="1800" dirty="0">
                          <a:effectLst/>
                          <a:latin typeface="Arial" panose="020B0604020202020204" pitchFamily="34" charset="0"/>
                          <a:ea typeface="Calibri" panose="020F0502020204030204" pitchFamily="34" charset="0"/>
                        </a:rPr>
                        <a:t>The theme is about a practitioner fulfilling the requirements to operate in the BR practice field as a practitioner.</a:t>
                      </a:r>
                      <a:endParaRPr lang="en-US" dirty="0"/>
                    </a:p>
                  </a:txBody>
                  <a:tcPr/>
                </a:tc>
                <a:extLst>
                  <a:ext uri="{0D108BD9-81ED-4DB2-BD59-A6C34878D82A}">
                    <a16:rowId xmlns:a16="http://schemas.microsoft.com/office/drawing/2014/main" val="3760153702"/>
                  </a:ext>
                </a:extLst>
              </a:tr>
              <a:tr h="370840">
                <a:tc>
                  <a:txBody>
                    <a:bodyPr/>
                    <a:lstStyle/>
                    <a:p>
                      <a:r>
                        <a:rPr lang="en-US" dirty="0"/>
                        <a:t>CPC: code of professional conduction</a:t>
                      </a:r>
                    </a:p>
                  </a:txBody>
                  <a:tcPr/>
                </a:tc>
                <a:tc>
                  <a:txBody>
                    <a:bodyPr/>
                    <a:lstStyle/>
                    <a:p>
                      <a:endParaRPr lang="en-US" dirty="0"/>
                    </a:p>
                  </a:txBody>
                  <a:tcPr/>
                </a:tc>
                <a:extLst>
                  <a:ext uri="{0D108BD9-81ED-4DB2-BD59-A6C34878D82A}">
                    <a16:rowId xmlns:a16="http://schemas.microsoft.com/office/drawing/2014/main" val="2233705865"/>
                  </a:ext>
                </a:extLst>
              </a:tr>
            </a:tbl>
          </a:graphicData>
        </a:graphic>
      </p:graphicFrame>
    </p:spTree>
    <p:extLst>
      <p:ext uri="{BB962C8B-B14F-4D97-AF65-F5344CB8AC3E}">
        <p14:creationId xmlns:p14="http://schemas.microsoft.com/office/powerpoint/2010/main" val="2431785853"/>
      </p:ext>
    </p:extLst>
  </p:cSld>
  <p:clrMapOvr>
    <a:masterClrMapping/>
  </p:clrMapOvr>
</p:sld>
</file>

<file path=ppt/theme/theme1.xml><?xml version="1.0" encoding="utf-8"?>
<a:theme xmlns:a="http://schemas.openxmlformats.org/drawingml/2006/main" name="1_RetrospectVTI">
  <a:themeElements>
    <a:clrScheme name="Custom 37">
      <a:dk1>
        <a:srgbClr val="000000"/>
      </a:dk1>
      <a:lt1>
        <a:srgbClr val="FFFFFF"/>
      </a:lt1>
      <a:dk2>
        <a:srgbClr val="4A5356"/>
      </a:dk2>
      <a:lt2>
        <a:srgbClr val="E8E3CE"/>
      </a:lt2>
      <a:accent1>
        <a:srgbClr val="9BA8B7"/>
      </a:accent1>
      <a:accent2>
        <a:srgbClr val="E6A02E"/>
      </a:accent2>
      <a:accent3>
        <a:srgbClr val="BF6A3B"/>
      </a:accent3>
      <a:accent4>
        <a:srgbClr val="92987A"/>
      </a:accent4>
      <a:accent5>
        <a:srgbClr val="857659"/>
      </a:accent5>
      <a:accent6>
        <a:srgbClr val="A0988C"/>
      </a:accent6>
      <a:hlink>
        <a:srgbClr val="00B0F0"/>
      </a:hlink>
      <a:folHlink>
        <a:srgbClr val="738F97"/>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TWO.pptx" id="{769520F8-BFE5-4C8C-A7AA-375C025A91CE}" vid="{AEAFD717-D3C8-4034-8F7E-D5220B0CCEB8}"/>
    </a:ext>
  </a:extLst>
</a:theme>
</file>

<file path=docProps/app.xml><?xml version="1.0" encoding="utf-8"?>
<Properties xmlns="http://schemas.openxmlformats.org/officeDocument/2006/extended-properties" xmlns:vt="http://schemas.openxmlformats.org/officeDocument/2006/docPropsVTypes">
  <Template>{BB37DC0A-9699-4756-9130-986ACA5A4CED}tf56160789_win32</Template>
  <TotalTime>132</TotalTime>
  <Words>1250</Words>
  <Application>Microsoft Office PowerPoint</Application>
  <PresentationFormat>Widescreen</PresentationFormat>
  <Paragraphs>172</Paragraphs>
  <Slides>12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Arial</vt:lpstr>
      <vt:lpstr>Book Antiqua</vt:lpstr>
      <vt:lpstr>Bookman Old Style</vt:lpstr>
      <vt:lpstr>Calibri</vt:lpstr>
      <vt:lpstr>Calibri Light</vt:lpstr>
      <vt:lpstr>Franklin Gothic Book</vt:lpstr>
      <vt:lpstr>GillSans</vt:lpstr>
      <vt:lpstr>Wingdings</vt:lpstr>
      <vt:lpstr>1_RetrospectVTI</vt:lpstr>
      <vt:lpstr>The construction of occupational professionalism among business rescue practitioners supplying professional bodies. </vt:lpstr>
      <vt:lpstr> “It’s one small step for man, one giant leap for mankind.”</vt:lpstr>
      <vt:lpstr>Purpose of research &amp; Background</vt:lpstr>
      <vt:lpstr>Guiding questions and why</vt:lpstr>
      <vt:lpstr>Categories of licensed BRP as of 30 Sept 2020</vt:lpstr>
      <vt:lpstr>Design of research and methodology: </vt:lpstr>
      <vt:lpstr>Research results: </vt:lpstr>
      <vt:lpstr>Results- Structured interviews</vt:lpstr>
      <vt:lpstr>Synthesis: of Lit, interview and CPC</vt:lpstr>
      <vt:lpstr>Practical implications and value</vt:lpstr>
      <vt:lpstr>Limitations and directions for research</vt:lpstr>
      <vt:lpstr>Contacts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construction of occupational professionalism among business rescue practitioners supplying professional bodies. </dc:title>
  <dc:creator>onesmus ayaya</dc:creator>
  <cp:lastModifiedBy>onesmus ayaya</cp:lastModifiedBy>
  <cp:revision>10</cp:revision>
  <dcterms:created xsi:type="dcterms:W3CDTF">2021-06-03T16:54:25Z</dcterms:created>
  <dcterms:modified xsi:type="dcterms:W3CDTF">2021-06-10T13:14:58Z</dcterms:modified>
</cp:coreProperties>
</file>