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9144000" cy="6858000" type="screen4x3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33" autoAdjust="0"/>
    <p:restoredTop sz="94660"/>
  </p:normalViewPr>
  <p:slideViewPr>
    <p:cSldViewPr>
      <p:cViewPr varScale="1">
        <p:scale>
          <a:sx n="72" d="100"/>
          <a:sy n="72" d="100"/>
        </p:scale>
        <p:origin x="169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44168-DC75-4867-806E-81197147FB48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4E655-0A8F-4B34-8D3D-991ABB51420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047837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44168-DC75-4867-806E-81197147FB48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4E655-0A8F-4B34-8D3D-991ABB51420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3048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44168-DC75-4867-806E-81197147FB48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4E655-0A8F-4B34-8D3D-991ABB51420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693730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44168-DC75-4867-806E-81197147FB48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4E655-0A8F-4B34-8D3D-991ABB51420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713132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44168-DC75-4867-806E-81197147FB48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4E655-0A8F-4B34-8D3D-991ABB51420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099143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44168-DC75-4867-806E-81197147FB48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4E655-0A8F-4B34-8D3D-991ABB51420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75141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44168-DC75-4867-806E-81197147FB48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4E655-0A8F-4B34-8D3D-991ABB51420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20976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44168-DC75-4867-806E-81197147FB48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4E655-0A8F-4B34-8D3D-991ABB51420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92511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44168-DC75-4867-806E-81197147FB48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4E655-0A8F-4B34-8D3D-991ABB51420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3591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44168-DC75-4867-806E-81197147FB48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4E655-0A8F-4B34-8D3D-991ABB51420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50138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44168-DC75-4867-806E-81197147FB48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4E655-0A8F-4B34-8D3D-991ABB51420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29801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44168-DC75-4867-806E-81197147FB48}" type="datetimeFigureOut">
              <a:rPr lang="zh-HK" altLang="en-US" smtClean="0"/>
              <a:t>21/6/2022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C4E655-0A8F-4B34-8D3D-991ABB51420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669969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F157012-7940-46CD-9F89-B4475D6183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4918495"/>
              </p:ext>
            </p:extLst>
          </p:nvPr>
        </p:nvGraphicFramePr>
        <p:xfrm>
          <a:off x="742950" y="1052736"/>
          <a:ext cx="7658100" cy="3505200"/>
        </p:xfrm>
        <a:graphic>
          <a:graphicData uri="http://schemas.openxmlformats.org/drawingml/2006/table">
            <a:tbl>
              <a:tblPr/>
              <a:tblGrid>
                <a:gridCol w="2552700">
                  <a:extLst>
                    <a:ext uri="{9D8B030D-6E8A-4147-A177-3AD203B41FA5}">
                      <a16:colId xmlns:a16="http://schemas.microsoft.com/office/drawing/2014/main" val="3291817675"/>
                    </a:ext>
                  </a:extLst>
                </a:gridCol>
                <a:gridCol w="2552700">
                  <a:extLst>
                    <a:ext uri="{9D8B030D-6E8A-4147-A177-3AD203B41FA5}">
                      <a16:colId xmlns:a16="http://schemas.microsoft.com/office/drawing/2014/main" val="2218761109"/>
                    </a:ext>
                  </a:extLst>
                </a:gridCol>
                <a:gridCol w="2552700">
                  <a:extLst>
                    <a:ext uri="{9D8B030D-6E8A-4147-A177-3AD203B41FA5}">
                      <a16:colId xmlns:a16="http://schemas.microsoft.com/office/drawing/2014/main" val="1484609034"/>
                    </a:ext>
                  </a:extLst>
                </a:gridCol>
              </a:tblGrid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zh-HK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Targeted gene SS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WES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928964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DNA quantity requirement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0.1-1µg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1.5µg-3</a:t>
                      </a:r>
                      <a:r>
                        <a:rPr lang="en-US" altLang="zh-H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</a:rPr>
                        <a:t>µg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336252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DNA quality requirement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less stringent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more stringent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3630298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Cost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depends on target gene exon number and size, e.g., USD20 for sense strand SS of IL2RG gene with 5 exons (USD4 for each SS)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USD200-250 for WES (including entire IEI gene panel), trio WES (optional) for ease of novel mutation identification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276473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Sequencing turnover time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2-4 days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4-8 weeks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644374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Staff requirement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laboratory staff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laboratory staff and bioinformatician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74457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Mutation validation/Carrier diagnosis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SS on mutation site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SS on mutation site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3700593"/>
                  </a:ext>
                </a:extLst>
              </a:tr>
              <a:tr h="952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Genetic diagnosis application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known mutation in known IEI gene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</a:b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novel mutation in known IEI gene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known mutation in known IEI gene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</a:b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novel mutation in known IEI gene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</a:b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novel mutation in novel IEI gene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</a:b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known/novel mutations in multiple IEI genes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6538538"/>
                  </a:ext>
                </a:extLst>
              </a:tr>
              <a:tr h="7715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Comment on our facilities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basic </a:t>
                      </a:r>
                      <a:r>
                        <a:rPr lang="en-US" altLang="zh-H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</a:rPr>
                        <a:t>readily available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core facility with simple preparation and operation, short turnover time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high throughput instrument require samples pooling to reduce cost per reaction, labor intensive in preparation and analysis, long turnover time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623214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24084ED6-94BC-44BE-ACAF-5C0A6CD1F0C8}"/>
              </a:ext>
            </a:extLst>
          </p:cNvPr>
          <p:cNvSpPr txBox="1"/>
          <p:nvPr/>
        </p:nvSpPr>
        <p:spPr>
          <a:xfrm>
            <a:off x="683568" y="4941168"/>
            <a:ext cx="771748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HK" sz="1200" b="1" i="0" u="none" strike="noStrike" dirty="0">
                <a:solidFill>
                  <a:srgbClr val="000000"/>
                </a:solidFill>
                <a:effectLst/>
                <a:ea typeface="新細明體" panose="02020500000000000000" pitchFamily="18" charset="-120"/>
                <a:cs typeface="Times New Roman" panose="02020603050405020304" pitchFamily="18" charset="0"/>
              </a:rPr>
              <a:t>Supplementary Figure </a:t>
            </a:r>
            <a:r>
              <a:rPr lang="en-US" altLang="zh-HK" sz="1200" b="1" dirty="0">
                <a:solidFill>
                  <a:srgbClr val="000000"/>
                </a:solidFill>
                <a:ea typeface="新細明體" panose="02020500000000000000" pitchFamily="18" charset="-120"/>
                <a:cs typeface="Times New Roman" panose="02020603050405020304" pitchFamily="18" charset="0"/>
              </a:rPr>
              <a:t>3</a:t>
            </a:r>
            <a:r>
              <a:rPr lang="en-US" altLang="zh-HK" sz="1200" i="0" u="none" strike="noStrike" dirty="0">
                <a:solidFill>
                  <a:srgbClr val="000000"/>
                </a:solidFill>
                <a:effectLst/>
                <a:ea typeface="新細明體" panose="02020500000000000000" pitchFamily="18" charset="-120"/>
                <a:cs typeface="Times New Roman" panose="02020603050405020304" pitchFamily="18" charset="0"/>
              </a:rPr>
              <a:t>. </a:t>
            </a:r>
            <a:r>
              <a:rPr lang="en-US" altLang="zh-HK" sz="1200" b="0" i="0" u="none" strike="noStrike" dirty="0">
                <a:solidFill>
                  <a:srgbClr val="000000"/>
                </a:solidFill>
                <a:effectLst/>
                <a:ea typeface="新細明體" panose="02020500000000000000" pitchFamily="18" charset="-120"/>
                <a:cs typeface="Times New Roman" panose="02020603050405020304" pitchFamily="18" charset="0"/>
              </a:rPr>
              <a:t>Comparison between targeted gene SS and WES in our institutional service. Abbreviations: SS, Sanger sequencing; WES, whole exome sequencing; IEI, inborn errors of immunity; IL2RG, interleukin 2 receptor subunit gamma.</a:t>
            </a:r>
            <a:r>
              <a:rPr lang="en-US" altLang="zh-HK" sz="1200" dirty="0">
                <a:cs typeface="Times New Roman" panose="02020603050405020304" pitchFamily="18" charset="0"/>
              </a:rPr>
              <a:t> </a:t>
            </a:r>
            <a:endParaRPr lang="zh-HK" altLang="en-US" sz="12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60690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226</Words>
  <Application>Microsoft Office PowerPoint</Application>
  <PresentationFormat>On-screen Show (4:3)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pid_user</dc:creator>
  <cp:lastModifiedBy>kwchan</cp:lastModifiedBy>
  <cp:revision>20</cp:revision>
  <dcterms:created xsi:type="dcterms:W3CDTF">2016-09-02T08:35:19Z</dcterms:created>
  <dcterms:modified xsi:type="dcterms:W3CDTF">2022-06-21T04:15:03Z</dcterms:modified>
</cp:coreProperties>
</file>