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350" r:id="rId2"/>
    <p:sldId id="354" r:id="rId3"/>
    <p:sldId id="398" r:id="rId4"/>
    <p:sldId id="358" r:id="rId5"/>
    <p:sldId id="383" r:id="rId6"/>
    <p:sldId id="397" r:id="rId7"/>
    <p:sldId id="386" r:id="rId8"/>
    <p:sldId id="375" r:id="rId9"/>
  </p:sldIdLst>
  <p:sldSz cx="10693400" cy="75565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16">
          <p15:clr>
            <a:srgbClr val="A4A3A4"/>
          </p15:clr>
        </p15:guide>
        <p15:guide id="2" pos="23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97" autoAdjust="0"/>
    <p:restoredTop sz="60927" autoAdjust="0"/>
  </p:normalViewPr>
  <p:slideViewPr>
    <p:cSldViewPr>
      <p:cViewPr varScale="1">
        <p:scale>
          <a:sx n="39" d="100"/>
          <a:sy n="39" d="100"/>
        </p:scale>
        <p:origin x="906" y="84"/>
      </p:cViewPr>
      <p:guideLst>
        <p:guide orient="horz" pos="3016"/>
        <p:guide pos="23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93D0E7-64F2-442A-A5A5-3DA6492EEDF1}" type="datetimeFigureOut">
              <a:rPr lang="en-ZA" smtClean="0"/>
              <a:t>2021/03/24</a:t>
            </a:fld>
            <a:endParaRPr lang="en-ZA"/>
          </a:p>
        </p:txBody>
      </p:sp>
      <p:sp>
        <p:nvSpPr>
          <p:cNvPr id="4" name="Slide Image Placeholder 3"/>
          <p:cNvSpPr>
            <a:spLocks noGrp="1" noRot="1" noChangeAspect="1"/>
          </p:cNvSpPr>
          <p:nvPr>
            <p:ph type="sldImg" idx="2"/>
          </p:nvPr>
        </p:nvSpPr>
        <p:spPr>
          <a:xfrm>
            <a:off x="1003300" y="685800"/>
            <a:ext cx="48514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940490-A376-4584-8CAE-835DE9AD9AB6}" type="slidenum">
              <a:rPr lang="en-ZA" smtClean="0"/>
              <a:t>‹#›</a:t>
            </a:fld>
            <a:endParaRPr lang="en-ZA"/>
          </a:p>
        </p:txBody>
      </p:sp>
    </p:spTree>
    <p:extLst>
      <p:ext uri="{BB962C8B-B14F-4D97-AF65-F5344CB8AC3E}">
        <p14:creationId xmlns:p14="http://schemas.microsoft.com/office/powerpoint/2010/main" val="3651473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u="none" strike="noStrike" kern="1200" baseline="0" dirty="0" smtClean="0">
                <a:solidFill>
                  <a:schemeClr val="tx1"/>
                </a:solidFill>
                <a:latin typeface="+mn-lt"/>
                <a:ea typeface="+mn-ea"/>
                <a:cs typeface="+mn-cs"/>
              </a:rPr>
              <a:t>I would like to share experience that Susan March and I gained while presenting part of a </a:t>
            </a:r>
            <a:r>
              <a:rPr lang="en-ZA" sz="1200" b="0" i="0" u="none" strike="noStrike" kern="1200" baseline="0" dirty="0" err="1" smtClean="0">
                <a:solidFill>
                  <a:schemeClr val="tx1"/>
                </a:solidFill>
                <a:latin typeface="+mn-lt"/>
                <a:ea typeface="+mn-ea"/>
                <a:cs typeface="+mn-cs"/>
              </a:rPr>
              <a:t>ClickUP</a:t>
            </a:r>
            <a:r>
              <a:rPr lang="en-ZA" sz="1200" b="0" i="0" u="none" strike="noStrike" kern="1200" baseline="0" dirty="0" smtClean="0">
                <a:solidFill>
                  <a:schemeClr val="tx1"/>
                </a:solidFill>
                <a:latin typeface="+mn-lt"/>
                <a:ea typeface="+mn-ea"/>
                <a:cs typeface="+mn-cs"/>
              </a:rPr>
              <a:t> module for our 5</a:t>
            </a:r>
            <a:r>
              <a:rPr lang="en-ZA" sz="1200" b="0" i="0" u="none" strike="noStrike" kern="1200" baseline="30000" dirty="0" smtClean="0">
                <a:solidFill>
                  <a:schemeClr val="tx1"/>
                </a:solidFill>
                <a:latin typeface="+mn-lt"/>
                <a:ea typeface="+mn-ea"/>
                <a:cs typeface="+mn-cs"/>
              </a:rPr>
              <a:t>th</a:t>
            </a:r>
            <a:r>
              <a:rPr lang="en-ZA" sz="1200" b="0" i="0" u="none" strike="noStrike" kern="1200" baseline="0" dirty="0" smtClean="0">
                <a:solidFill>
                  <a:schemeClr val="tx1"/>
                </a:solidFill>
                <a:latin typeface="+mn-lt"/>
                <a:ea typeface="+mn-ea"/>
                <a:cs typeface="+mn-cs"/>
              </a:rPr>
              <a:t> year students in 2019. Veterinary Research Report (VRE 520 and VRE 600) is an undergraduate module that begins in the second semester of the fifth year of the BVSc curriculum. This module is about learning how to do research in veterinary science and how to write a research report in a prescribed scientific format. This module was first presented in 2019.  Susan and I are co-lecturers of this module.</a:t>
            </a:r>
          </a:p>
          <a:p>
            <a:endParaRPr lang="en-ZA" sz="1200" b="0" i="0" u="none" strike="noStrike"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tx1"/>
                </a:solidFill>
                <a:effectLst/>
                <a:latin typeface="+mn-lt"/>
                <a:ea typeface="+mn-ea"/>
                <a:cs typeface="+mn-cs"/>
              </a:rPr>
              <a:t>This module begins with a brief introduction to research methodologies. Followed by the selection of a research topic, conducting their research and writing a research report in one of three prescribed scientific formats (literature review, a case study report or an experimental research report.) Each student is supervised by an academic staff member.</a:t>
            </a:r>
          </a:p>
          <a:p>
            <a:endParaRPr lang="en-ZA" sz="1200" b="0" i="0" u="none" strike="noStrike" kern="1200" baseline="0" dirty="0" smtClean="0">
              <a:solidFill>
                <a:schemeClr val="tx1"/>
              </a:solidFill>
              <a:latin typeface="+mn-lt"/>
              <a:ea typeface="+mn-ea"/>
              <a:cs typeface="+mn-cs"/>
            </a:endParaRPr>
          </a:p>
          <a:p>
            <a:r>
              <a:rPr lang="nl-NL" sz="1200" b="0" i="0" kern="1200" dirty="0" smtClean="0">
                <a:solidFill>
                  <a:schemeClr val="tx1"/>
                </a:solidFill>
                <a:effectLst/>
                <a:latin typeface="+mn-lt"/>
                <a:ea typeface="+mn-ea"/>
                <a:cs typeface="+mn-cs"/>
              </a:rPr>
              <a:t/>
            </a:r>
            <a:br>
              <a:rPr lang="nl-NL" sz="1200" b="0" i="0" kern="1200" dirty="0" smtClean="0">
                <a:solidFill>
                  <a:schemeClr val="tx1"/>
                </a:solidFill>
                <a:effectLst/>
                <a:latin typeface="+mn-lt"/>
                <a:ea typeface="+mn-ea"/>
                <a:cs typeface="+mn-cs"/>
              </a:rPr>
            </a:br>
            <a:endParaRPr lang="nl-NL" sz="1200" b="0" i="0" kern="1200" dirty="0" smtClean="0">
              <a:solidFill>
                <a:schemeClr val="tx1"/>
              </a:solidFill>
              <a:effectLst/>
              <a:latin typeface="+mn-lt"/>
              <a:ea typeface="+mn-ea"/>
              <a:cs typeface="+mn-cs"/>
            </a:endParaRPr>
          </a:p>
          <a:p>
            <a:r>
              <a:rPr lang="nl-NL" sz="1200" b="0" i="0" kern="1200" dirty="0" smtClean="0">
                <a:solidFill>
                  <a:schemeClr val="tx1"/>
                </a:solidFill>
                <a:effectLst/>
                <a:latin typeface="+mn-lt"/>
                <a:ea typeface="+mn-ea"/>
                <a:cs typeface="+mn-cs"/>
              </a:rPr>
              <a:t/>
            </a:r>
            <a:br>
              <a:rPr lang="nl-NL" sz="1200" b="0" i="0" kern="1200" dirty="0" smtClean="0">
                <a:solidFill>
                  <a:schemeClr val="tx1"/>
                </a:solidFill>
                <a:effectLst/>
                <a:latin typeface="+mn-lt"/>
                <a:ea typeface="+mn-ea"/>
                <a:cs typeface="+mn-cs"/>
              </a:rPr>
            </a:br>
            <a:endParaRPr lang="nl-NL" sz="1200" b="0" i="0" kern="1200" dirty="0" smtClean="0">
              <a:solidFill>
                <a:schemeClr val="tx1"/>
              </a:solidFill>
              <a:effectLst/>
              <a:latin typeface="+mn-lt"/>
              <a:ea typeface="+mn-ea"/>
              <a:cs typeface="+mn-cs"/>
            </a:endParaRPr>
          </a:p>
          <a:p>
            <a:r>
              <a:rPr lang="nl-NL" sz="1200" b="0" i="0" kern="1200" dirty="0" smtClean="0">
                <a:solidFill>
                  <a:schemeClr val="tx1"/>
                </a:solidFill>
                <a:effectLst/>
                <a:latin typeface="+mn-lt"/>
                <a:ea typeface="+mn-ea"/>
                <a:cs typeface="+mn-cs"/>
              </a:rPr>
              <a:t/>
            </a:r>
            <a:br>
              <a:rPr lang="nl-NL" sz="1200" b="0" i="0" kern="1200" dirty="0" smtClean="0">
                <a:solidFill>
                  <a:schemeClr val="tx1"/>
                </a:solidFill>
                <a:effectLst/>
                <a:latin typeface="+mn-lt"/>
                <a:ea typeface="+mn-ea"/>
                <a:cs typeface="+mn-cs"/>
              </a:rPr>
            </a:br>
            <a:endParaRPr lang="nl-NL" sz="1200" b="0" i="0" kern="1200" dirty="0" smtClean="0">
              <a:solidFill>
                <a:schemeClr val="tx1"/>
              </a:solidFill>
              <a:effectLst/>
              <a:latin typeface="+mn-lt"/>
              <a:ea typeface="+mn-ea"/>
              <a:cs typeface="+mn-cs"/>
            </a:endParaRPr>
          </a:p>
          <a:p>
            <a:endParaRPr lang="en-ZA"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940490-A376-4584-8CAE-835DE9AD9AB6}" type="slidenum">
              <a:rPr lang="en-ZA" smtClean="0"/>
              <a:t>1</a:t>
            </a:fld>
            <a:endParaRPr lang="en-ZA"/>
          </a:p>
        </p:txBody>
      </p:sp>
    </p:spTree>
    <p:extLst>
      <p:ext uri="{BB962C8B-B14F-4D97-AF65-F5344CB8AC3E}">
        <p14:creationId xmlns:p14="http://schemas.microsoft.com/office/powerpoint/2010/main" val="2284892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The library part (Outcome 1 ) offers training on searching for literature using various databases and using EndNote,  to manage literature found and to use them in the research report as in-text citations and to create a reference list according to a specific referencing style. </a:t>
            </a:r>
          </a:p>
          <a:p>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Last year, we started off with a orientation session in the </a:t>
            </a:r>
            <a:r>
              <a:rPr lang="nl-NL" sz="1200" b="0" i="0" kern="1200" dirty="0" smtClean="0">
                <a:solidFill>
                  <a:schemeClr val="tx1"/>
                </a:solidFill>
                <a:effectLst/>
                <a:latin typeface="+mn-lt"/>
                <a:ea typeface="+mn-ea"/>
                <a:cs typeface="+mn-cs"/>
              </a:rPr>
              <a:t>"Computer Lab"  where we informed the students </a:t>
            </a:r>
            <a:r>
              <a:rPr lang="en-ZA" sz="1200" b="0" i="0" kern="1200" dirty="0" smtClean="0">
                <a:solidFill>
                  <a:schemeClr val="tx1"/>
                </a:solidFill>
                <a:effectLst/>
                <a:latin typeface="+mn-lt"/>
                <a:ea typeface="+mn-ea"/>
                <a:cs typeface="+mn-cs"/>
              </a:rPr>
              <a:t>on every step</a:t>
            </a:r>
            <a:r>
              <a:rPr lang="en-ZA" sz="1200" b="0" i="0" kern="1200" baseline="0" dirty="0" smtClean="0">
                <a:solidFill>
                  <a:schemeClr val="tx1"/>
                </a:solidFill>
                <a:effectLst/>
                <a:latin typeface="+mn-lt"/>
                <a:ea typeface="+mn-ea"/>
                <a:cs typeface="+mn-cs"/>
              </a:rPr>
              <a:t> of Outcome one, what to do, how to conduct their searching, and where to find links and information. This year, due to the covid-19 lockdown we have to do it online </a:t>
            </a:r>
            <a:r>
              <a:rPr lang="en-ZA" sz="1200" b="0" i="0" kern="1200" dirty="0" smtClean="0">
                <a:solidFill>
                  <a:schemeClr val="tx1"/>
                </a:solidFill>
                <a:effectLst/>
                <a:latin typeface="+mn-lt"/>
                <a:ea typeface="+mn-ea"/>
                <a:cs typeface="+mn-cs"/>
              </a:rPr>
              <a:t>via Blackboard Collaborate.</a:t>
            </a:r>
            <a:endParaRPr lang="en-ZA" sz="1200" kern="1200" dirty="0" smtClean="0">
              <a:solidFill>
                <a:schemeClr val="tx1"/>
              </a:solidFill>
              <a:effectLst/>
              <a:latin typeface="+mn-lt"/>
              <a:ea typeface="+mn-ea"/>
              <a:cs typeface="+mn-cs"/>
            </a:endParaRPr>
          </a:p>
          <a:p>
            <a:endParaRPr lang="en-ZA"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45940490-A376-4584-8CAE-835DE9AD9AB6}" type="slidenum">
              <a:rPr lang="en-ZA" smtClean="0"/>
              <a:t>2</a:t>
            </a:fld>
            <a:endParaRPr lang="en-ZA"/>
          </a:p>
        </p:txBody>
      </p:sp>
    </p:spTree>
    <p:extLst>
      <p:ext uri="{BB962C8B-B14F-4D97-AF65-F5344CB8AC3E}">
        <p14:creationId xmlns:p14="http://schemas.microsoft.com/office/powerpoint/2010/main" val="2106139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As part of our orientation session we direct the students to this </a:t>
            </a:r>
            <a:r>
              <a:rPr lang="en-ZA" dirty="0" err="1" smtClean="0"/>
              <a:t>LibGuide</a:t>
            </a:r>
            <a:r>
              <a:rPr lang="en-ZA" baseline="0" dirty="0" smtClean="0"/>
              <a:t> named Veterinary Science: Databases. On this </a:t>
            </a:r>
            <a:r>
              <a:rPr lang="en-ZA" baseline="0" dirty="0" err="1" smtClean="0"/>
              <a:t>LibGuide</a:t>
            </a:r>
            <a:r>
              <a:rPr lang="en-ZA" baseline="0" dirty="0" smtClean="0"/>
              <a:t> users are firstly informed on how to search, using keywords and conducting a search strategy, using Boolean search operators etc.  All core Veterinary databases are also identified, with a description of the </a:t>
            </a:r>
            <a:r>
              <a:rPr lang="en-ZA" baseline="0" dirty="0" err="1" smtClean="0"/>
              <a:t>databasis</a:t>
            </a:r>
            <a:r>
              <a:rPr lang="en-ZA" baseline="0" dirty="0" smtClean="0"/>
              <a:t> and links to direct them to the </a:t>
            </a:r>
            <a:r>
              <a:rPr lang="en-ZA" baseline="0" dirty="0" err="1" smtClean="0"/>
              <a:t>databasis</a:t>
            </a:r>
            <a:r>
              <a:rPr lang="en-ZA" baseline="0" dirty="0" smtClean="0"/>
              <a:t>.</a:t>
            </a:r>
          </a:p>
          <a:p>
            <a:endParaRPr lang="en-ZA" baseline="0" dirty="0" smtClean="0"/>
          </a:p>
          <a:p>
            <a:r>
              <a:rPr lang="en-ZA" baseline="0" dirty="0" smtClean="0"/>
              <a:t>We also instruct them to use the Endnote </a:t>
            </a:r>
            <a:r>
              <a:rPr lang="en-ZA" baseline="0" dirty="0" err="1" smtClean="0"/>
              <a:t>LibGuide</a:t>
            </a:r>
            <a:r>
              <a:rPr lang="en-ZA" baseline="0" dirty="0" smtClean="0"/>
              <a:t>, links are provided.</a:t>
            </a:r>
            <a:endParaRPr lang="en-ZA" dirty="0"/>
          </a:p>
        </p:txBody>
      </p:sp>
      <p:sp>
        <p:nvSpPr>
          <p:cNvPr id="4" name="Slide Number Placeholder 3"/>
          <p:cNvSpPr>
            <a:spLocks noGrp="1"/>
          </p:cNvSpPr>
          <p:nvPr>
            <p:ph type="sldNum" sz="quarter" idx="10"/>
          </p:nvPr>
        </p:nvSpPr>
        <p:spPr/>
        <p:txBody>
          <a:bodyPr/>
          <a:lstStyle/>
          <a:p>
            <a:fld id="{45940490-A376-4584-8CAE-835DE9AD9AB6}" type="slidenum">
              <a:rPr lang="en-ZA" smtClean="0"/>
              <a:t>3</a:t>
            </a:fld>
            <a:endParaRPr lang="en-ZA"/>
          </a:p>
        </p:txBody>
      </p:sp>
    </p:spTree>
    <p:extLst>
      <p:ext uri="{BB962C8B-B14F-4D97-AF65-F5344CB8AC3E}">
        <p14:creationId xmlns:p14="http://schemas.microsoft.com/office/powerpoint/2010/main" val="1989000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VRE520 is mainly a self-study module.</a:t>
            </a:r>
          </a:p>
          <a:p>
            <a:r>
              <a:rPr lang="en-ZA" sz="1200" kern="1200" dirty="0" smtClean="0">
                <a:solidFill>
                  <a:schemeClr val="tx1"/>
                </a:solidFill>
                <a:effectLst/>
                <a:latin typeface="+mn-lt"/>
                <a:ea typeface="+mn-ea"/>
                <a:cs typeface="+mn-cs"/>
              </a:rPr>
              <a:t>All the electronic resources needed for self-study of outcome 1 are provided in </a:t>
            </a:r>
            <a:r>
              <a:rPr lang="en-ZA" sz="1200" kern="1200" dirty="0" err="1" smtClean="0">
                <a:solidFill>
                  <a:schemeClr val="tx1"/>
                </a:solidFill>
                <a:effectLst/>
                <a:latin typeface="+mn-lt"/>
                <a:ea typeface="+mn-ea"/>
                <a:cs typeface="+mn-cs"/>
              </a:rPr>
              <a:t>ClickUP</a:t>
            </a:r>
            <a:r>
              <a:rPr lang="en-ZA" sz="1200" kern="1200" dirty="0" smtClean="0">
                <a:solidFill>
                  <a:schemeClr val="tx1"/>
                </a:solidFill>
                <a:effectLst/>
                <a:latin typeface="+mn-lt"/>
                <a:ea typeface="+mn-ea"/>
                <a:cs typeface="+mn-cs"/>
              </a:rPr>
              <a:t> on the Library Reference Page.</a:t>
            </a:r>
          </a:p>
          <a:p>
            <a:r>
              <a:rPr lang="en-ZA" sz="1200" kern="1200" dirty="0" smtClean="0">
                <a:solidFill>
                  <a:schemeClr val="tx1"/>
                </a:solidFill>
                <a:effectLst/>
                <a:latin typeface="+mn-lt"/>
                <a:ea typeface="+mn-ea"/>
                <a:cs typeface="+mn-cs"/>
              </a:rPr>
              <a:t>The following Power points are available in the Learning Resources section in </a:t>
            </a:r>
            <a:r>
              <a:rPr lang="en-ZA" sz="1200" kern="1200" dirty="0" err="1" smtClean="0">
                <a:solidFill>
                  <a:schemeClr val="tx1"/>
                </a:solidFill>
                <a:effectLst/>
                <a:latin typeface="+mn-lt"/>
                <a:ea typeface="+mn-ea"/>
                <a:cs typeface="+mn-cs"/>
              </a:rPr>
              <a:t>ClickUP</a:t>
            </a:r>
            <a:endParaRPr lang="en-ZA" sz="1200" kern="1200" dirty="0" smtClean="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10"/>
          </p:nvPr>
        </p:nvSpPr>
        <p:spPr/>
        <p:txBody>
          <a:bodyPr/>
          <a:lstStyle/>
          <a:p>
            <a:fld id="{45940490-A376-4584-8CAE-835DE9AD9AB6}" type="slidenum">
              <a:rPr lang="en-ZA" smtClean="0"/>
              <a:t>4</a:t>
            </a:fld>
            <a:endParaRPr lang="en-ZA"/>
          </a:p>
        </p:txBody>
      </p:sp>
    </p:spTree>
    <p:extLst>
      <p:ext uri="{BB962C8B-B14F-4D97-AF65-F5344CB8AC3E}">
        <p14:creationId xmlns:p14="http://schemas.microsoft.com/office/powerpoint/2010/main" val="1460176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kern="1200" dirty="0" smtClean="0">
                <a:solidFill>
                  <a:schemeClr val="tx1"/>
                </a:solidFill>
                <a:effectLst/>
                <a:latin typeface="+mn-lt"/>
                <a:ea typeface="+mn-ea"/>
                <a:cs typeface="+mn-cs"/>
              </a:rPr>
              <a:t>The following links to resources and information sources are also available through the Library reference page.</a:t>
            </a:r>
          </a:p>
          <a:p>
            <a:endParaRPr lang="en-ZA" dirty="0"/>
          </a:p>
        </p:txBody>
      </p:sp>
      <p:sp>
        <p:nvSpPr>
          <p:cNvPr id="4" name="Slide Number Placeholder 3"/>
          <p:cNvSpPr>
            <a:spLocks noGrp="1"/>
          </p:cNvSpPr>
          <p:nvPr>
            <p:ph type="sldNum" sz="quarter" idx="10"/>
          </p:nvPr>
        </p:nvSpPr>
        <p:spPr/>
        <p:txBody>
          <a:bodyPr/>
          <a:lstStyle/>
          <a:p>
            <a:fld id="{45940490-A376-4584-8CAE-835DE9AD9AB6}" type="slidenum">
              <a:rPr lang="en-ZA" smtClean="0"/>
              <a:t>5</a:t>
            </a:fld>
            <a:endParaRPr lang="en-ZA"/>
          </a:p>
        </p:txBody>
      </p:sp>
    </p:spTree>
    <p:extLst>
      <p:ext uri="{BB962C8B-B14F-4D97-AF65-F5344CB8AC3E}">
        <p14:creationId xmlns:p14="http://schemas.microsoft.com/office/powerpoint/2010/main" val="1653784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We provide a Library reference page on </a:t>
            </a:r>
            <a:r>
              <a:rPr lang="en-ZA" dirty="0" err="1" smtClean="0"/>
              <a:t>ClickUP</a:t>
            </a:r>
            <a:r>
              <a:rPr lang="en-ZA" dirty="0" smtClean="0"/>
              <a:t> </a:t>
            </a:r>
            <a:endParaRPr lang="en-ZA" dirty="0"/>
          </a:p>
        </p:txBody>
      </p:sp>
      <p:sp>
        <p:nvSpPr>
          <p:cNvPr id="4" name="Slide Number Placeholder 3"/>
          <p:cNvSpPr>
            <a:spLocks noGrp="1"/>
          </p:cNvSpPr>
          <p:nvPr>
            <p:ph type="sldNum" sz="quarter" idx="10"/>
          </p:nvPr>
        </p:nvSpPr>
        <p:spPr/>
        <p:txBody>
          <a:bodyPr/>
          <a:lstStyle/>
          <a:p>
            <a:fld id="{45940490-A376-4584-8CAE-835DE9AD9AB6}" type="slidenum">
              <a:rPr lang="en-ZA" smtClean="0"/>
              <a:t>6</a:t>
            </a:fld>
            <a:endParaRPr lang="en-ZA"/>
          </a:p>
        </p:txBody>
      </p:sp>
    </p:spTree>
    <p:extLst>
      <p:ext uri="{BB962C8B-B14F-4D97-AF65-F5344CB8AC3E}">
        <p14:creationId xmlns:p14="http://schemas.microsoft.com/office/powerpoint/2010/main" val="9264486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kern="1200" dirty="0" smtClean="0">
                <a:solidFill>
                  <a:schemeClr val="tx1"/>
                </a:solidFill>
                <a:effectLst/>
                <a:latin typeface="+mn-lt"/>
                <a:ea typeface="+mn-ea"/>
                <a:cs typeface="+mn-cs"/>
              </a:rPr>
              <a:t>The students have one assignment that needs to be completed for Outcome 1. This contributes 10% to their year mark. </a:t>
            </a:r>
          </a:p>
          <a:p>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The assignment give students the opportunity to practice their skills in searching for information on a topic that we provide, select relevant references, manage these references with Endnote, insert in-text references in a paragraph supplied to them and create a reference list at the end of the paragraph according to a specific referencing technique. For the assignment we suggest the Author-Date referencing technique.</a:t>
            </a:r>
          </a:p>
          <a:p>
            <a:endParaRPr lang="en-ZA" sz="1200" kern="1200" dirty="0" smtClean="0">
              <a:solidFill>
                <a:schemeClr val="tx1"/>
              </a:solidFill>
              <a:effectLst/>
              <a:latin typeface="+mn-lt"/>
              <a:ea typeface="+mn-ea"/>
              <a:cs typeface="+mn-cs"/>
            </a:endParaRPr>
          </a:p>
          <a:p>
            <a:pPr marL="0" indent="0" algn="l">
              <a:buFont typeface="Arial" panose="020B0604020202020204" pitchFamily="34" charset="0"/>
              <a:buNone/>
            </a:pPr>
            <a:r>
              <a:rPr lang="en-ZA" sz="1200" kern="1200" dirty="0" smtClean="0">
                <a:solidFill>
                  <a:schemeClr val="tx1"/>
                </a:solidFill>
                <a:effectLst/>
                <a:latin typeface="+mn-lt"/>
                <a:ea typeface="+mn-ea"/>
                <a:cs typeface="+mn-cs"/>
              </a:rPr>
              <a:t>The idea behind the assignment is that after completion of outcome 1 the student will be equipped to follow the same approach when finding literature and writing their research report. The assignment is on </a:t>
            </a:r>
            <a:r>
              <a:rPr lang="en-ZA" sz="1200" kern="1200" dirty="0" err="1" smtClean="0">
                <a:solidFill>
                  <a:schemeClr val="tx1"/>
                </a:solidFill>
                <a:effectLst/>
                <a:latin typeface="+mn-lt"/>
                <a:ea typeface="+mn-ea"/>
                <a:cs typeface="+mn-cs"/>
              </a:rPr>
              <a:t>ClickUP</a:t>
            </a:r>
            <a:r>
              <a:rPr lang="en-ZA" sz="1200" kern="1200" dirty="0" smtClean="0">
                <a:solidFill>
                  <a:schemeClr val="tx1"/>
                </a:solidFill>
                <a:effectLst/>
                <a:latin typeface="+mn-lt"/>
                <a:ea typeface="+mn-ea"/>
                <a:cs typeface="+mn-cs"/>
              </a:rPr>
              <a:t>, students complete it in a given</a:t>
            </a:r>
            <a:r>
              <a:rPr lang="en-ZA" sz="1200" kern="1200" baseline="0" dirty="0" smtClean="0">
                <a:solidFill>
                  <a:schemeClr val="tx1"/>
                </a:solidFill>
                <a:effectLst/>
                <a:latin typeface="+mn-lt"/>
                <a:ea typeface="+mn-ea"/>
                <a:cs typeface="+mn-cs"/>
              </a:rPr>
              <a:t> time frame and </a:t>
            </a:r>
            <a:r>
              <a:rPr lang="en-ZA" sz="1200" kern="1200" dirty="0" smtClean="0">
                <a:solidFill>
                  <a:schemeClr val="tx1"/>
                </a:solidFill>
                <a:effectLst/>
                <a:latin typeface="+mn-lt"/>
                <a:ea typeface="+mn-ea"/>
                <a:cs typeface="+mn-cs"/>
              </a:rPr>
              <a:t>we</a:t>
            </a:r>
            <a:r>
              <a:rPr lang="en-ZA" sz="1200" kern="1200" baseline="0" dirty="0" smtClean="0">
                <a:solidFill>
                  <a:schemeClr val="tx1"/>
                </a:solidFill>
                <a:effectLst/>
                <a:latin typeface="+mn-lt"/>
                <a:ea typeface="+mn-ea"/>
                <a:cs typeface="+mn-cs"/>
              </a:rPr>
              <a:t> mark it online and can add remarks, so that the student can see were they can improve when they do their research for the report.</a:t>
            </a:r>
            <a:endParaRPr lang="en-ZA" sz="1200" kern="1200" dirty="0" smtClean="0">
              <a:solidFill>
                <a:schemeClr val="tx1"/>
              </a:solidFill>
              <a:effectLst/>
              <a:latin typeface="+mn-lt"/>
              <a:ea typeface="+mn-ea"/>
              <a:cs typeface="+mn-cs"/>
            </a:endParaRPr>
          </a:p>
          <a:p>
            <a:endParaRPr lang="en-ZA" sz="1200"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Generally the students fared very well. About 80 percent got full marks, a few were careless, with search strategy, or with citing or forgot to use the correct </a:t>
            </a:r>
            <a:r>
              <a:rPr lang="en-ZA" sz="1200" kern="1200" dirty="0" err="1" smtClean="0">
                <a:solidFill>
                  <a:schemeClr val="tx1"/>
                </a:solidFill>
                <a:effectLst/>
                <a:latin typeface="+mn-lt"/>
                <a:ea typeface="+mn-ea"/>
                <a:cs typeface="+mn-cs"/>
              </a:rPr>
              <a:t>boolean</a:t>
            </a:r>
            <a:r>
              <a:rPr lang="en-ZA" sz="1200" kern="1200" dirty="0" smtClean="0">
                <a:solidFill>
                  <a:schemeClr val="tx1"/>
                </a:solidFill>
                <a:effectLst/>
                <a:latin typeface="+mn-lt"/>
                <a:ea typeface="+mn-ea"/>
                <a:cs typeface="+mn-cs"/>
              </a:rPr>
              <a:t> search operators, but mostly we were very pleased with their results. </a:t>
            </a:r>
            <a:endParaRPr lang="en-ZA"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940490-A376-4584-8CAE-835DE9AD9AB6}" type="slidenum">
              <a:rPr lang="en-ZA" smtClean="0"/>
              <a:t>7</a:t>
            </a:fld>
            <a:endParaRPr lang="en-ZA"/>
          </a:p>
        </p:txBody>
      </p:sp>
    </p:spTree>
    <p:extLst>
      <p:ext uri="{BB962C8B-B14F-4D97-AF65-F5344CB8AC3E}">
        <p14:creationId xmlns:p14="http://schemas.microsoft.com/office/powerpoint/2010/main" val="23772421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u="none" kern="1200" dirty="0" smtClean="0">
                <a:solidFill>
                  <a:schemeClr val="tx1"/>
                </a:solidFill>
                <a:effectLst/>
                <a:latin typeface="+mn-lt"/>
                <a:ea typeface="+mn-ea"/>
                <a:cs typeface="+mn-cs"/>
              </a:rPr>
              <a:t>Thank You</a:t>
            </a:r>
          </a:p>
          <a:p>
            <a:endParaRPr lang="en-ZA" sz="1200" u="none" kern="1200" dirty="0" smtClean="0">
              <a:solidFill>
                <a:schemeClr val="tx1"/>
              </a:solidFill>
              <a:effectLst/>
              <a:latin typeface="+mn-lt"/>
              <a:ea typeface="+mn-ea"/>
              <a:cs typeface="+mn-cs"/>
            </a:endParaRPr>
          </a:p>
          <a:p>
            <a:r>
              <a:rPr lang="en-ZA" sz="1200" kern="1200" dirty="0" smtClean="0">
                <a:solidFill>
                  <a:schemeClr val="tx1"/>
                </a:solidFill>
                <a:effectLst/>
                <a:latin typeface="+mn-lt"/>
                <a:ea typeface="+mn-ea"/>
                <a:cs typeface="+mn-cs"/>
              </a:rPr>
              <a:t> </a:t>
            </a:r>
          </a:p>
          <a:p>
            <a:endParaRPr lang="en-ZA" dirty="0"/>
          </a:p>
        </p:txBody>
      </p:sp>
      <p:sp>
        <p:nvSpPr>
          <p:cNvPr id="4" name="Slide Number Placeholder 3"/>
          <p:cNvSpPr>
            <a:spLocks noGrp="1"/>
          </p:cNvSpPr>
          <p:nvPr>
            <p:ph type="sldNum" sz="quarter" idx="10"/>
          </p:nvPr>
        </p:nvSpPr>
        <p:spPr/>
        <p:txBody>
          <a:bodyPr/>
          <a:lstStyle/>
          <a:p>
            <a:fld id="{45940490-A376-4584-8CAE-835DE9AD9AB6}" type="slidenum">
              <a:rPr lang="en-ZA" smtClean="0"/>
              <a:t>8</a:t>
            </a:fld>
            <a:endParaRPr lang="en-ZA"/>
          </a:p>
        </p:txBody>
      </p:sp>
    </p:spTree>
    <p:extLst>
      <p:ext uri="{BB962C8B-B14F-4D97-AF65-F5344CB8AC3E}">
        <p14:creationId xmlns:p14="http://schemas.microsoft.com/office/powerpoint/2010/main" val="1674535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52450" y="2974705"/>
            <a:ext cx="6261100" cy="2052590"/>
          </a:xfrm>
        </p:spPr>
        <p:txBody>
          <a:bodyPr/>
          <a:lstStyle/>
          <a:p>
            <a:r>
              <a:rPr lang="en-US" smtClean="0"/>
              <a:t>Click to edit Master title style</a:t>
            </a:r>
            <a:endParaRPr lang="en-CA"/>
          </a:p>
        </p:txBody>
      </p:sp>
      <p:sp>
        <p:nvSpPr>
          <p:cNvPr id="3" name="Subtitle 2"/>
          <p:cNvSpPr>
            <a:spLocks noGrp="1"/>
          </p:cNvSpPr>
          <p:nvPr>
            <p:ph type="subTitle" idx="1"/>
          </p:nvPr>
        </p:nvSpPr>
        <p:spPr>
          <a:xfrm>
            <a:off x="1104900" y="5426288"/>
            <a:ext cx="5156200" cy="2447149"/>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5988523B-E035-4CAE-A96A-58211FC229D1}" type="datetimeFigureOut">
              <a:rPr lang="en-US" smtClean="0"/>
              <a:t>3/24/2021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C7DFF54-6BA4-4515-87CA-28703F844993}" type="slidenum">
              <a:rPr lang="en-CA" smtClean="0"/>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988523B-E035-4CAE-A96A-58211FC229D1}" type="datetimeFigureOut">
              <a:rPr lang="en-US" smtClean="0"/>
              <a:t>3/24/2021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C7DFF54-6BA4-4515-87CA-28703F844993}"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40350" y="536423"/>
            <a:ext cx="1657350" cy="1140672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368300" y="536423"/>
            <a:ext cx="4849283" cy="1140672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988523B-E035-4CAE-A96A-58211FC229D1}" type="datetimeFigureOut">
              <a:rPr lang="en-US" smtClean="0"/>
              <a:t>3/24/2021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C7DFF54-6BA4-4515-87CA-28703F844993}" type="slidenum">
              <a:rPr lang="en-CA" smtClean="0"/>
              <a:t>‹#›</a:t>
            </a:fld>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1">
    <p:spTree>
      <p:nvGrpSpPr>
        <p:cNvPr id="1" name=""/>
        <p:cNvGrpSpPr/>
        <p:nvPr/>
      </p:nvGrpSpPr>
      <p:grpSpPr>
        <a:xfrm>
          <a:off x="0" y="0"/>
          <a:ext cx="0" cy="0"/>
          <a:chOff x="0" y="0"/>
          <a:chExt cx="0" cy="0"/>
        </a:xfrm>
      </p:grpSpPr>
      <p:sp>
        <p:nvSpPr>
          <p:cNvPr id="28" name="TextBox 27"/>
          <p:cNvSpPr txBox="1"/>
          <p:nvPr userDrawn="1"/>
        </p:nvSpPr>
        <p:spPr>
          <a:xfrm>
            <a:off x="6924242" y="6459256"/>
            <a:ext cx="3774733" cy="1097249"/>
          </a:xfrm>
          <a:prstGeom prst="rect">
            <a:avLst/>
          </a:prstGeom>
          <a:solidFill>
            <a:schemeClr val="bg1"/>
          </a:solidFill>
        </p:spPr>
        <p:txBody>
          <a:bodyPr wrap="square" lIns="116796" tIns="58398" rIns="116796" bIns="58398" rtlCol="0">
            <a:noAutofit/>
          </a:bodyPr>
          <a:lstStyle/>
          <a:p>
            <a:endParaRPr lang="en-US" sz="2300" dirty="0">
              <a:solidFill>
                <a:schemeClr val="bg1">
                  <a:lumMod val="50000"/>
                </a:schemeClr>
              </a:solidFill>
            </a:endParaRPr>
          </a:p>
        </p:txBody>
      </p:sp>
      <p:sp>
        <p:nvSpPr>
          <p:cNvPr id="11" name="Rectangle 10"/>
          <p:cNvSpPr>
            <a:spLocks/>
          </p:cNvSpPr>
          <p:nvPr userDrawn="1"/>
        </p:nvSpPr>
        <p:spPr>
          <a:xfrm>
            <a:off x="552151" y="674022"/>
            <a:ext cx="10157411" cy="6110928"/>
          </a:xfrm>
          <a:prstGeom prst="rect">
            <a:avLst/>
          </a:prstGeom>
          <a:solidFill>
            <a:srgbClr val="005BAA"/>
          </a:solidFill>
          <a:ln>
            <a:noFill/>
          </a:ln>
          <a:effectLst/>
        </p:spPr>
        <p:style>
          <a:lnRef idx="1">
            <a:schemeClr val="accent1"/>
          </a:lnRef>
          <a:fillRef idx="3">
            <a:schemeClr val="accent1"/>
          </a:fillRef>
          <a:effectRef idx="2">
            <a:schemeClr val="accent1"/>
          </a:effectRef>
          <a:fontRef idx="minor">
            <a:schemeClr val="lt1"/>
          </a:fontRef>
        </p:style>
        <p:txBody>
          <a:bodyPr lIns="116796" tIns="58398" rIns="116796" bIns="58398" rtlCol="0" anchor="ctr"/>
          <a:lstStyle/>
          <a:p>
            <a:pPr algn="ctr"/>
            <a:endParaRPr lang="en-US" sz="2300"/>
          </a:p>
        </p:txBody>
      </p:sp>
      <p:sp>
        <p:nvSpPr>
          <p:cNvPr id="20" name="Rectangle 19"/>
          <p:cNvSpPr>
            <a:spLocks noChangeAspect="1"/>
          </p:cNvSpPr>
          <p:nvPr userDrawn="1"/>
        </p:nvSpPr>
        <p:spPr>
          <a:xfrm>
            <a:off x="550590" y="672936"/>
            <a:ext cx="1883761" cy="2361841"/>
          </a:xfrm>
          <a:prstGeom prst="rect">
            <a:avLst/>
          </a:prstGeom>
          <a:solidFill>
            <a:srgbClr val="D71C33"/>
          </a:solidFill>
          <a:ln>
            <a:noFill/>
          </a:ln>
          <a:effectLst/>
        </p:spPr>
        <p:style>
          <a:lnRef idx="1">
            <a:schemeClr val="accent1"/>
          </a:lnRef>
          <a:fillRef idx="3">
            <a:schemeClr val="accent1"/>
          </a:fillRef>
          <a:effectRef idx="2">
            <a:schemeClr val="accent1"/>
          </a:effectRef>
          <a:fontRef idx="minor">
            <a:schemeClr val="lt1"/>
          </a:fontRef>
        </p:style>
        <p:txBody>
          <a:bodyPr lIns="116796" tIns="58398" rIns="116796" bIns="58398" rtlCol="0" anchor="ctr"/>
          <a:lstStyle/>
          <a:p>
            <a:pPr algn="ctr"/>
            <a:endParaRPr lang="en-US" sz="2300" u="sng"/>
          </a:p>
        </p:txBody>
      </p:sp>
      <p:sp>
        <p:nvSpPr>
          <p:cNvPr id="18" name="Subtitle 2"/>
          <p:cNvSpPr>
            <a:spLocks noGrp="1" noChangeAspect="1"/>
          </p:cNvSpPr>
          <p:nvPr>
            <p:ph type="subTitle" idx="1" hasCustomPrompt="1"/>
          </p:nvPr>
        </p:nvSpPr>
        <p:spPr>
          <a:xfrm>
            <a:off x="683844" y="5619345"/>
            <a:ext cx="5430728" cy="839909"/>
          </a:xfrm>
          <a:prstGeom prst="rect">
            <a:avLst/>
          </a:prstGeom>
        </p:spPr>
        <p:txBody>
          <a:bodyPr>
            <a:normAutofit/>
          </a:bodyPr>
          <a:lstStyle>
            <a:lvl1pPr marL="0" indent="0" algn="l">
              <a:buNone/>
              <a:defRPr sz="2000">
                <a:solidFill>
                  <a:schemeClr val="bg1"/>
                </a:solidFill>
              </a:defRPr>
            </a:lvl1pPr>
            <a:lvl2pPr marL="583968" indent="0" algn="ctr">
              <a:buNone/>
              <a:defRPr/>
            </a:lvl2pPr>
            <a:lvl3pPr marL="1167934" indent="0" algn="ctr">
              <a:buNone/>
              <a:defRPr/>
            </a:lvl3pPr>
            <a:lvl4pPr marL="1751901" indent="0" algn="ctr">
              <a:buNone/>
              <a:defRPr/>
            </a:lvl4pPr>
            <a:lvl5pPr marL="2335867" indent="0" algn="ctr">
              <a:buNone/>
              <a:defRPr/>
            </a:lvl5pPr>
            <a:lvl6pPr marL="2919835" indent="0" algn="ctr">
              <a:buNone/>
              <a:defRPr/>
            </a:lvl6pPr>
            <a:lvl7pPr marL="3503801" indent="0" algn="ctr">
              <a:buNone/>
              <a:defRPr/>
            </a:lvl7pPr>
            <a:lvl8pPr marL="4087769" indent="0" algn="ctr">
              <a:buNone/>
              <a:defRPr/>
            </a:lvl8pPr>
            <a:lvl9pPr marL="4671736" indent="0" algn="ctr">
              <a:buNone/>
              <a:defRPr/>
            </a:lvl9pPr>
          </a:lstStyle>
          <a:p>
            <a:r>
              <a:rPr lang="en-US" dirty="0" smtClean="0"/>
              <a:t>Author and subheading</a:t>
            </a:r>
            <a:endParaRPr lang="en-US" dirty="0"/>
          </a:p>
        </p:txBody>
      </p:sp>
      <p:sp>
        <p:nvSpPr>
          <p:cNvPr id="2" name="TextBox 1"/>
          <p:cNvSpPr txBox="1"/>
          <p:nvPr userDrawn="1"/>
        </p:nvSpPr>
        <p:spPr>
          <a:xfrm>
            <a:off x="8925201" y="6847661"/>
            <a:ext cx="1768200" cy="708840"/>
          </a:xfrm>
          <a:prstGeom prst="rect">
            <a:avLst/>
          </a:prstGeom>
          <a:solidFill>
            <a:schemeClr val="bg1"/>
          </a:solidFill>
        </p:spPr>
        <p:txBody>
          <a:bodyPr wrap="square" lIns="116796" tIns="58398" rIns="116796" bIns="58398" rtlCol="0">
            <a:noAutofit/>
          </a:bodyPr>
          <a:lstStyle/>
          <a:p>
            <a:endParaRPr lang="en-US" sz="2300" dirty="0"/>
          </a:p>
        </p:txBody>
      </p:sp>
      <p:sp>
        <p:nvSpPr>
          <p:cNvPr id="4" name="Picture Placeholder 3"/>
          <p:cNvSpPr>
            <a:spLocks noGrp="1"/>
          </p:cNvSpPr>
          <p:nvPr>
            <p:ph type="pic" sz="quarter" idx="11" hasCustomPrompt="1"/>
          </p:nvPr>
        </p:nvSpPr>
        <p:spPr>
          <a:xfrm>
            <a:off x="6180173" y="674022"/>
            <a:ext cx="4529389" cy="6110503"/>
          </a:xfrm>
        </p:spPr>
        <p:txBody>
          <a:bodyPr/>
          <a:lstStyle>
            <a:lvl1pPr>
              <a:defRPr>
                <a:solidFill>
                  <a:schemeClr val="bg1"/>
                </a:solidFill>
              </a:defRPr>
            </a:lvl1pPr>
          </a:lstStyle>
          <a:p>
            <a:r>
              <a:rPr lang="en-ZA" dirty="0" smtClean="0"/>
              <a:t>Click in icon to insert picture</a:t>
            </a:r>
            <a:endParaRPr lang="en-US" dirty="0"/>
          </a:p>
        </p:txBody>
      </p:sp>
      <p:sp>
        <p:nvSpPr>
          <p:cNvPr id="27" name="Title 1"/>
          <p:cNvSpPr>
            <a:spLocks noGrp="1"/>
          </p:cNvSpPr>
          <p:nvPr>
            <p:ph type="ctrTitle" hasCustomPrompt="1"/>
          </p:nvPr>
        </p:nvSpPr>
        <p:spPr>
          <a:xfrm>
            <a:off x="685065" y="3233361"/>
            <a:ext cx="5429507" cy="2250202"/>
          </a:xfrm>
          <a:prstGeom prst="rect">
            <a:avLst/>
          </a:prstGeom>
        </p:spPr>
        <p:txBody>
          <a:bodyPr wrap="square" bIns="873673" anchor="t" anchorCtr="0">
            <a:normAutofit/>
          </a:bodyPr>
          <a:lstStyle>
            <a:lvl1pPr>
              <a:defRPr sz="3100">
                <a:solidFill>
                  <a:schemeClr val="bg1"/>
                </a:solidFill>
                <a:latin typeface="Arial" panose="020B0604020202020204" pitchFamily="34" charset="0"/>
                <a:cs typeface="Arial" panose="020B0604020202020204" pitchFamily="34" charset="0"/>
              </a:defRPr>
            </a:lvl1pPr>
          </a:lstStyle>
          <a:p>
            <a:r>
              <a:rPr lang="en-US" dirty="0" smtClean="0"/>
              <a:t>Heading</a:t>
            </a:r>
            <a:endParaRPr lang="en-US" dirty="0"/>
          </a:p>
        </p:txBody>
      </p:sp>
      <p:sp>
        <p:nvSpPr>
          <p:cNvPr id="13" name="Text Placeholder 7"/>
          <p:cNvSpPr>
            <a:spLocks noGrp="1"/>
          </p:cNvSpPr>
          <p:nvPr>
            <p:ph type="body" sz="quarter" idx="12" hasCustomPrompt="1"/>
          </p:nvPr>
        </p:nvSpPr>
        <p:spPr>
          <a:xfrm>
            <a:off x="701744" y="6937258"/>
            <a:ext cx="5412827" cy="402314"/>
          </a:xfrm>
        </p:spPr>
        <p:txBody>
          <a:bodyPr>
            <a:normAutofit/>
          </a:bodyPr>
          <a:lstStyle>
            <a:lvl1pPr marL="0" indent="0">
              <a:buFontTx/>
              <a:buNone/>
              <a:defRPr sz="1400">
                <a:solidFill>
                  <a:schemeClr val="tx1"/>
                </a:solidFill>
              </a:defRPr>
            </a:lvl1pPr>
          </a:lstStyle>
          <a:p>
            <a:pPr lvl="0"/>
            <a:r>
              <a:rPr lang="en-US" dirty="0" smtClean="0"/>
              <a:t>Date</a:t>
            </a:r>
            <a:endParaRPr lang="en-US" dirty="0"/>
          </a:p>
        </p:txBody>
      </p:sp>
      <p:sp>
        <p:nvSpPr>
          <p:cNvPr id="17" name="Rectangle 16"/>
          <p:cNvSpPr>
            <a:spLocks noChangeAspect="1"/>
          </p:cNvSpPr>
          <p:nvPr userDrawn="1"/>
        </p:nvSpPr>
        <p:spPr>
          <a:xfrm>
            <a:off x="249174" y="291612"/>
            <a:ext cx="1880468" cy="2361841"/>
          </a:xfrm>
          <a:prstGeom prst="rect">
            <a:avLst/>
          </a:prstGeom>
          <a:solidFill>
            <a:srgbClr val="C48B3B"/>
          </a:solidFill>
          <a:ln>
            <a:noFill/>
          </a:ln>
          <a:effectLst/>
        </p:spPr>
        <p:style>
          <a:lnRef idx="1">
            <a:schemeClr val="accent1"/>
          </a:lnRef>
          <a:fillRef idx="3">
            <a:schemeClr val="accent1"/>
          </a:fillRef>
          <a:effectRef idx="2">
            <a:schemeClr val="accent1"/>
          </a:effectRef>
          <a:fontRef idx="minor">
            <a:schemeClr val="lt1"/>
          </a:fontRef>
        </p:style>
        <p:txBody>
          <a:bodyPr lIns="116796" tIns="58398" rIns="116796" bIns="58398" rtlCol="0" anchor="ctr"/>
          <a:lstStyle/>
          <a:p>
            <a:pPr algn="ctr"/>
            <a:endParaRPr lang="en-US" sz="2300" u="sng"/>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52152" y="672937"/>
            <a:ext cx="1578662" cy="1980517"/>
          </a:xfrm>
          <a:prstGeom prst="rect">
            <a:avLst/>
          </a:prstGeom>
        </p:spPr>
      </p:pic>
    </p:spTree>
    <p:extLst>
      <p:ext uri="{BB962C8B-B14F-4D97-AF65-F5344CB8AC3E}">
        <p14:creationId xmlns:p14="http://schemas.microsoft.com/office/powerpoint/2010/main" val="24287980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988523B-E035-4CAE-A96A-58211FC229D1}" type="datetimeFigureOut">
              <a:rPr lang="en-US" smtClean="0"/>
              <a:t>3/24/2021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C7DFF54-6BA4-4515-87CA-28703F844993}"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81863" y="6153339"/>
            <a:ext cx="6261100" cy="1901860"/>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581863" y="4058633"/>
            <a:ext cx="6261100" cy="209470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88523B-E035-4CAE-A96A-58211FC229D1}" type="datetimeFigureOut">
              <a:rPr lang="en-US" smtClean="0"/>
              <a:t>3/24/2021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C7DFF54-6BA4-4515-87CA-28703F844993}" type="slidenum">
              <a:rPr lang="en-CA" smtClean="0"/>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368300" y="2234355"/>
            <a:ext cx="3253317" cy="631958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3744383" y="2234355"/>
            <a:ext cx="3253317" cy="631958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5988523B-E035-4CAE-A96A-58211FC229D1}" type="datetimeFigureOut">
              <a:rPr lang="en-US" smtClean="0"/>
              <a:t>3/24/2021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C7DFF54-6BA4-4515-87CA-28703F844993}"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368300" y="2143474"/>
            <a:ext cx="3254596" cy="89329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68300" y="3036771"/>
            <a:ext cx="3254596" cy="55171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3741827" y="2143474"/>
            <a:ext cx="3255874" cy="89329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741827" y="3036771"/>
            <a:ext cx="3255874" cy="55171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5988523B-E035-4CAE-A96A-58211FC229D1}" type="datetimeFigureOut">
              <a:rPr lang="en-US" smtClean="0"/>
              <a:t>3/24/2021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2C7DFF54-6BA4-4515-87CA-28703F844993}"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5988523B-E035-4CAE-A96A-58211FC229D1}" type="datetimeFigureOut">
              <a:rPr lang="en-US" smtClean="0"/>
              <a:t>3/24/2021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C7DFF54-6BA4-4515-87CA-28703F844993}"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8523B-E035-4CAE-A96A-58211FC229D1}" type="datetimeFigureOut">
              <a:rPr lang="en-US" smtClean="0"/>
              <a:t>3/24/2021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C7DFF54-6BA4-4515-87CA-28703F844993}"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68301" y="381259"/>
            <a:ext cx="2423363" cy="1622566"/>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2879901" y="381259"/>
            <a:ext cx="4117799" cy="817268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368301" y="2003825"/>
            <a:ext cx="2423363" cy="655011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88523B-E035-4CAE-A96A-58211FC229D1}" type="datetimeFigureOut">
              <a:rPr lang="en-US" smtClean="0"/>
              <a:t>3/24/2021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C7DFF54-6BA4-4515-87CA-28703F844993}"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3788" y="6703060"/>
            <a:ext cx="4419600" cy="791334"/>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443788" y="855615"/>
            <a:ext cx="4419600" cy="574548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443788" y="7494394"/>
            <a:ext cx="4419600" cy="11238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88523B-E035-4CAE-A96A-58211FC229D1}" type="datetimeFigureOut">
              <a:rPr lang="en-US" smtClean="0"/>
              <a:t>3/24/2021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C7DFF54-6BA4-4515-87CA-28703F844993}"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8300" y="383477"/>
            <a:ext cx="6629400" cy="1595967"/>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368300" y="2234355"/>
            <a:ext cx="6629400" cy="631958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368300" y="8875350"/>
            <a:ext cx="1718733" cy="509823"/>
          </a:xfrm>
          <a:prstGeom prst="rect">
            <a:avLst/>
          </a:prstGeom>
        </p:spPr>
        <p:txBody>
          <a:bodyPr vert="horz" lIns="91440" tIns="45720" rIns="91440" bIns="45720" rtlCol="0" anchor="ctr"/>
          <a:lstStyle>
            <a:lvl1pPr algn="l">
              <a:defRPr sz="1200">
                <a:solidFill>
                  <a:schemeClr val="tx1">
                    <a:tint val="75000"/>
                  </a:schemeClr>
                </a:solidFill>
              </a:defRPr>
            </a:lvl1pPr>
          </a:lstStyle>
          <a:p>
            <a:fld id="{5988523B-E035-4CAE-A96A-58211FC229D1}" type="datetimeFigureOut">
              <a:rPr lang="en-US" smtClean="0"/>
              <a:t>3/24/2021</a:t>
            </a:fld>
            <a:endParaRPr lang="en-CA"/>
          </a:p>
        </p:txBody>
      </p:sp>
      <p:sp>
        <p:nvSpPr>
          <p:cNvPr id="5" name="Footer Placeholder 4"/>
          <p:cNvSpPr>
            <a:spLocks noGrp="1"/>
          </p:cNvSpPr>
          <p:nvPr>
            <p:ph type="ftr" sz="quarter" idx="3"/>
          </p:nvPr>
        </p:nvSpPr>
        <p:spPr>
          <a:xfrm>
            <a:off x="2516717" y="8875350"/>
            <a:ext cx="2332567" cy="50982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5278967" y="8875350"/>
            <a:ext cx="1718733" cy="509823"/>
          </a:xfrm>
          <a:prstGeom prst="rect">
            <a:avLst/>
          </a:prstGeom>
        </p:spPr>
        <p:txBody>
          <a:bodyPr vert="horz" lIns="91440" tIns="45720" rIns="91440" bIns="45720" rtlCol="0" anchor="ctr"/>
          <a:lstStyle>
            <a:lvl1pPr algn="r">
              <a:defRPr sz="1200">
                <a:solidFill>
                  <a:schemeClr val="tx1">
                    <a:tint val="75000"/>
                  </a:schemeClr>
                </a:solidFill>
              </a:defRPr>
            </a:lvl1pPr>
          </a:lstStyle>
          <a:p>
            <a:fld id="{2C7DFF54-6BA4-4515-87CA-28703F844993}"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065" y="3233360"/>
            <a:ext cx="5429507" cy="2921153"/>
          </a:xfrm>
        </p:spPr>
        <p:txBody>
          <a:bodyPr>
            <a:normAutofit fontScale="90000"/>
          </a:bodyPr>
          <a:lstStyle/>
          <a:p>
            <a:r>
              <a:rPr lang="en-ZA" dirty="0" err="1"/>
              <a:t>ClickUP</a:t>
            </a:r>
            <a:r>
              <a:rPr lang="en-ZA"/>
              <a:t> module experience: </a:t>
            </a:r>
            <a:r>
              <a:rPr lang="en-ZA" smtClean="0"/>
              <a:t>VRE520. Partners </a:t>
            </a:r>
            <a:r>
              <a:rPr lang="en-ZA" dirty="0"/>
              <a:t>in equipping UG students to write a scientific research report.</a:t>
            </a:r>
            <a:r>
              <a:rPr lang="en-ZA" dirty="0" smtClean="0"/>
              <a:t/>
            </a:r>
            <a:br>
              <a:rPr lang="en-ZA" dirty="0" smtClean="0"/>
            </a:br>
            <a:r>
              <a:rPr lang="en-ZA" dirty="0" smtClean="0"/>
              <a:t/>
            </a:r>
            <a:br>
              <a:rPr lang="en-ZA" dirty="0" smtClean="0"/>
            </a:br>
            <a:r>
              <a:rPr lang="en-ZA" sz="4000" dirty="0" smtClean="0"/>
              <a:t/>
            </a:r>
            <a:br>
              <a:rPr lang="en-ZA" sz="4000" dirty="0" smtClean="0"/>
            </a:br>
            <a:r>
              <a:rPr lang="en-ZA" sz="2700" dirty="0" smtClean="0"/>
              <a:t>-</a:t>
            </a:r>
            <a:r>
              <a:rPr lang="en-ZA" sz="2700" dirty="0" err="1" smtClean="0"/>
              <a:t>Tertia</a:t>
            </a:r>
            <a:r>
              <a:rPr lang="en-ZA" sz="2700" dirty="0" smtClean="0"/>
              <a:t> Coetsee-</a:t>
            </a:r>
            <a:endParaRPr lang="en-ZA" sz="2700" dirty="0"/>
          </a:p>
        </p:txBody>
      </p:sp>
      <p:sp>
        <p:nvSpPr>
          <p:cNvPr id="9" name="Text Placeholder 8"/>
          <p:cNvSpPr>
            <a:spLocks noGrp="1"/>
          </p:cNvSpPr>
          <p:nvPr>
            <p:ph type="body" sz="quarter" idx="12"/>
          </p:nvPr>
        </p:nvSpPr>
        <p:spPr>
          <a:xfrm>
            <a:off x="701744" y="6937258"/>
            <a:ext cx="9901540" cy="402314"/>
          </a:xfrm>
        </p:spPr>
        <p:txBody>
          <a:bodyPr>
            <a:normAutofit/>
          </a:bodyPr>
          <a:lstStyle/>
          <a:p>
            <a:r>
              <a:rPr lang="en-ZA" dirty="0" smtClean="0"/>
              <a:t>								</a:t>
            </a:r>
            <a:endParaRPr lang="en-ZA" dirty="0"/>
          </a:p>
          <a:p>
            <a:endParaRPr lang="en-ZA" dirty="0"/>
          </a:p>
        </p:txBody>
      </p:sp>
      <p:pic>
        <p:nvPicPr>
          <p:cNvPr id="4" name="Picture Placeholder 3"/>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1735" b="1735"/>
          <a:stretch>
            <a:fillRect/>
          </a:stretch>
        </p:blipFill>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38788" y="681906"/>
            <a:ext cx="4554612" cy="612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48743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624" y="495695"/>
            <a:ext cx="9547595" cy="1338339"/>
          </a:xfrm>
          <a:solidFill>
            <a:srgbClr val="0070C0"/>
          </a:solidFill>
        </p:spPr>
        <p:txBody>
          <a:bodyPr>
            <a:normAutofit fontScale="90000"/>
          </a:bodyPr>
          <a:lstStyle/>
          <a:p>
            <a:r>
              <a:rPr lang="en-ZA" b="1" dirty="0" smtClean="0">
                <a:solidFill>
                  <a:srgbClr val="FF0000"/>
                </a:solidFill>
              </a:rPr>
              <a:t/>
            </a:r>
            <a:br>
              <a:rPr lang="en-ZA" b="1" dirty="0" smtClean="0">
                <a:solidFill>
                  <a:srgbClr val="FF0000"/>
                </a:solidFill>
              </a:rPr>
            </a:br>
            <a:r>
              <a:rPr lang="en-ZA" sz="4300" b="1" dirty="0" smtClean="0">
                <a:solidFill>
                  <a:srgbClr val="FF0000"/>
                </a:solidFill>
              </a:rPr>
              <a:t>Outcome 1: Literature search and reference management</a:t>
            </a:r>
            <a:r>
              <a:rPr lang="en-ZA" b="1" dirty="0" smtClean="0">
                <a:solidFill>
                  <a:srgbClr val="FF0000"/>
                </a:solidFill>
              </a:rPr>
              <a:t/>
            </a:r>
            <a:br>
              <a:rPr lang="en-ZA" b="1" dirty="0" smtClean="0">
                <a:solidFill>
                  <a:srgbClr val="FF0000"/>
                </a:solidFill>
              </a:rPr>
            </a:br>
            <a:endParaRPr lang="en-ZA" sz="2700" b="1" dirty="0">
              <a:solidFill>
                <a:schemeClr val="bg1"/>
              </a:solidFill>
            </a:endParaRPr>
          </a:p>
        </p:txBody>
      </p:sp>
      <p:sp>
        <p:nvSpPr>
          <p:cNvPr id="3" name="Subtitle 2"/>
          <p:cNvSpPr>
            <a:spLocks noGrp="1"/>
          </p:cNvSpPr>
          <p:nvPr>
            <p:ph type="subTitle" idx="1"/>
          </p:nvPr>
        </p:nvSpPr>
        <p:spPr>
          <a:xfrm>
            <a:off x="522164" y="1978050"/>
            <a:ext cx="9505056" cy="5256584"/>
          </a:xfrm>
          <a:solidFill>
            <a:srgbClr val="0070C0"/>
          </a:solidFill>
        </p:spPr>
        <p:txBody>
          <a:bodyPr>
            <a:normAutofit/>
          </a:bodyPr>
          <a:lstStyle/>
          <a:p>
            <a:pPr algn="l"/>
            <a:endParaRPr lang="en-ZA" sz="2800" dirty="0" smtClean="0">
              <a:solidFill>
                <a:schemeClr val="tx1"/>
              </a:solidFill>
            </a:endParaRPr>
          </a:p>
          <a:p>
            <a:pPr algn="l"/>
            <a:r>
              <a:rPr lang="en-ZA" sz="2800" b="1" dirty="0" smtClean="0">
                <a:solidFill>
                  <a:schemeClr val="bg1"/>
                </a:solidFill>
              </a:rPr>
              <a:t>Students need to identify </a:t>
            </a:r>
            <a:r>
              <a:rPr lang="en-ZA" sz="2800" b="1" dirty="0">
                <a:solidFill>
                  <a:schemeClr val="bg1"/>
                </a:solidFill>
              </a:rPr>
              <a:t>the relevant literature from research databases for a specific research topic and compile it using EndNote. </a:t>
            </a:r>
            <a:endParaRPr lang="en-ZA" sz="2800" b="1" dirty="0" smtClean="0">
              <a:solidFill>
                <a:schemeClr val="bg1"/>
              </a:solidFill>
            </a:endParaRPr>
          </a:p>
          <a:p>
            <a:pPr marL="457200" indent="-457200" algn="l">
              <a:buFont typeface="Arial" panose="020B0604020202020204" pitchFamily="34" charset="0"/>
              <a:buChar char="•"/>
            </a:pPr>
            <a:r>
              <a:rPr lang="en-ZA" sz="2800" b="1" dirty="0">
                <a:solidFill>
                  <a:schemeClr val="bg1"/>
                </a:solidFill>
              </a:rPr>
              <a:t>Perform a literature search using the catalogue </a:t>
            </a:r>
            <a:r>
              <a:rPr lang="en-ZA" sz="2800" b="1" dirty="0" err="1">
                <a:solidFill>
                  <a:schemeClr val="bg1"/>
                </a:solidFill>
              </a:rPr>
              <a:t>WorldCat</a:t>
            </a:r>
            <a:r>
              <a:rPr lang="en-ZA" sz="2800" b="1" dirty="0">
                <a:solidFill>
                  <a:schemeClr val="bg1"/>
                </a:solidFill>
              </a:rPr>
              <a:t> Discovery and databases (CAB, Google </a:t>
            </a:r>
            <a:r>
              <a:rPr lang="en-ZA" sz="2800" b="1" dirty="0" smtClean="0">
                <a:solidFill>
                  <a:schemeClr val="bg1"/>
                </a:solidFill>
              </a:rPr>
              <a:t>Scholar &amp; </a:t>
            </a:r>
            <a:r>
              <a:rPr lang="en-ZA" sz="2800" b="1" dirty="0">
                <a:solidFill>
                  <a:schemeClr val="bg1"/>
                </a:solidFill>
              </a:rPr>
              <a:t>Web of Science) for a specific research topic </a:t>
            </a:r>
            <a:endParaRPr lang="en-ZA" sz="2800" b="1" dirty="0" smtClean="0">
              <a:solidFill>
                <a:schemeClr val="bg1"/>
              </a:solidFill>
            </a:endParaRPr>
          </a:p>
          <a:p>
            <a:pPr marL="457200" indent="-457200" algn="l">
              <a:buFont typeface="Arial" panose="020B0604020202020204" pitchFamily="34" charset="0"/>
              <a:buChar char="•"/>
            </a:pPr>
            <a:r>
              <a:rPr lang="en-ZA" sz="2800" b="1" dirty="0">
                <a:solidFill>
                  <a:schemeClr val="bg1"/>
                </a:solidFill>
              </a:rPr>
              <a:t>Identify relevant literature from the search results </a:t>
            </a:r>
            <a:endParaRPr lang="en-ZA" sz="2800" b="1" dirty="0" smtClean="0">
              <a:solidFill>
                <a:schemeClr val="bg1"/>
              </a:solidFill>
            </a:endParaRPr>
          </a:p>
          <a:p>
            <a:pPr marL="457200" indent="-457200" algn="l">
              <a:buFont typeface="Arial" panose="020B0604020202020204" pitchFamily="34" charset="0"/>
              <a:buChar char="•"/>
            </a:pPr>
            <a:r>
              <a:rPr lang="en-ZA" sz="2800" b="1" dirty="0" smtClean="0">
                <a:solidFill>
                  <a:schemeClr val="bg1"/>
                </a:solidFill>
              </a:rPr>
              <a:t>Export </a:t>
            </a:r>
            <a:r>
              <a:rPr lang="en-ZA" sz="2800" b="1" dirty="0">
                <a:solidFill>
                  <a:schemeClr val="bg1"/>
                </a:solidFill>
              </a:rPr>
              <a:t>the identified literature references </a:t>
            </a:r>
            <a:r>
              <a:rPr lang="en-ZA" sz="2800" b="1" dirty="0" smtClean="0">
                <a:solidFill>
                  <a:schemeClr val="bg1"/>
                </a:solidFill>
              </a:rPr>
              <a:t>to EndNote</a:t>
            </a:r>
          </a:p>
          <a:p>
            <a:pPr marL="457200" indent="-457200" algn="l">
              <a:buFont typeface="Arial" panose="020B0604020202020204" pitchFamily="34" charset="0"/>
              <a:buChar char="•"/>
            </a:pPr>
            <a:r>
              <a:rPr lang="en-ZA" sz="2800" b="1" dirty="0" smtClean="0">
                <a:solidFill>
                  <a:schemeClr val="bg1"/>
                </a:solidFill>
              </a:rPr>
              <a:t>Use the EndNote references for in-text citations and their reference list </a:t>
            </a:r>
          </a:p>
          <a:p>
            <a:pPr algn="l"/>
            <a:endParaRPr lang="en-ZA" sz="2800" dirty="0" smtClean="0">
              <a:solidFill>
                <a:schemeClr val="tx1"/>
              </a:solidFill>
            </a:endParaRPr>
          </a:p>
          <a:p>
            <a:endParaRPr lang="en-ZA" sz="2800" b="1" dirty="0">
              <a:solidFill>
                <a:schemeClr val="bg1"/>
              </a:solidFill>
            </a:endParaRPr>
          </a:p>
        </p:txBody>
      </p:sp>
    </p:spTree>
    <p:extLst>
      <p:ext uri="{BB962C8B-B14F-4D97-AF65-F5344CB8AC3E}">
        <p14:creationId xmlns:p14="http://schemas.microsoft.com/office/powerpoint/2010/main" val="24903028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pic>
        <p:nvPicPr>
          <p:cNvPr id="4" name="Content Placeholder 3"/>
          <p:cNvPicPr>
            <a:picLocks noGrp="1" noChangeAspect="1"/>
          </p:cNvPicPr>
          <p:nvPr>
            <p:ph idx="1"/>
          </p:nvPr>
        </p:nvPicPr>
        <p:blipFill>
          <a:blip r:embed="rId3"/>
          <a:stretch>
            <a:fillRect/>
          </a:stretch>
        </p:blipFill>
        <p:spPr>
          <a:xfrm>
            <a:off x="0" y="0"/>
            <a:ext cx="10693400" cy="7556500"/>
          </a:xfrm>
          <a:prstGeom prst="rect">
            <a:avLst/>
          </a:prstGeom>
        </p:spPr>
      </p:pic>
    </p:spTree>
    <p:extLst>
      <p:ext uri="{BB962C8B-B14F-4D97-AF65-F5344CB8AC3E}">
        <p14:creationId xmlns:p14="http://schemas.microsoft.com/office/powerpoint/2010/main" val="2353226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624" y="495695"/>
            <a:ext cx="9547595" cy="978299"/>
          </a:xfrm>
          <a:solidFill>
            <a:srgbClr val="0070C0"/>
          </a:solidFill>
        </p:spPr>
        <p:txBody>
          <a:bodyPr>
            <a:normAutofit/>
          </a:bodyPr>
          <a:lstStyle/>
          <a:p>
            <a:r>
              <a:rPr lang="en-ZA" b="1" dirty="0" smtClean="0">
                <a:solidFill>
                  <a:srgbClr val="FF0000"/>
                </a:solidFill>
              </a:rPr>
              <a:t>Outcome 1 Self-study</a:t>
            </a:r>
            <a:endParaRPr lang="en-ZA" sz="3100" b="1" dirty="0">
              <a:solidFill>
                <a:srgbClr val="FF0000"/>
              </a:solidFill>
            </a:endParaRPr>
          </a:p>
        </p:txBody>
      </p:sp>
      <p:sp>
        <p:nvSpPr>
          <p:cNvPr id="3" name="Subtitle 2"/>
          <p:cNvSpPr>
            <a:spLocks noGrp="1"/>
          </p:cNvSpPr>
          <p:nvPr>
            <p:ph type="subTitle" idx="1"/>
          </p:nvPr>
        </p:nvSpPr>
        <p:spPr>
          <a:xfrm>
            <a:off x="522164" y="1978050"/>
            <a:ext cx="9505056" cy="5256584"/>
          </a:xfrm>
          <a:solidFill>
            <a:srgbClr val="0070C0"/>
          </a:solidFill>
        </p:spPr>
        <p:txBody>
          <a:bodyPr>
            <a:normAutofit/>
          </a:bodyPr>
          <a:lstStyle/>
          <a:p>
            <a:endParaRPr lang="en-ZA" sz="2800" dirty="0" smtClean="0">
              <a:solidFill>
                <a:srgbClr val="FF0000"/>
              </a:solidFill>
            </a:endParaRPr>
          </a:p>
          <a:p>
            <a:pPr algn="l"/>
            <a:r>
              <a:rPr lang="en-ZA" sz="2800" b="1" dirty="0" smtClean="0">
                <a:solidFill>
                  <a:schemeClr val="bg1"/>
                </a:solidFill>
              </a:rPr>
              <a:t>Power points available in </a:t>
            </a:r>
            <a:r>
              <a:rPr lang="en-ZA" sz="2800" b="1" dirty="0" err="1" smtClean="0">
                <a:solidFill>
                  <a:schemeClr val="bg1"/>
                </a:solidFill>
              </a:rPr>
              <a:t>ClickUP</a:t>
            </a:r>
            <a:r>
              <a:rPr lang="en-ZA" sz="2800" b="1" dirty="0" smtClean="0">
                <a:solidFill>
                  <a:schemeClr val="bg1"/>
                </a:solidFill>
              </a:rPr>
              <a:t> on the Library Reference page:</a:t>
            </a:r>
          </a:p>
          <a:p>
            <a:pPr algn="l"/>
            <a:endParaRPr lang="en-ZA" sz="2800" b="1" dirty="0" smtClean="0">
              <a:solidFill>
                <a:schemeClr val="bg1"/>
              </a:solidFill>
            </a:endParaRPr>
          </a:p>
          <a:p>
            <a:pPr marL="457200" indent="-457200" algn="l">
              <a:buFont typeface="Arial" panose="020B0604020202020204" pitchFamily="34" charset="0"/>
              <a:buChar char="•"/>
            </a:pPr>
            <a:r>
              <a:rPr lang="en-ZA" sz="2800" b="1" dirty="0">
                <a:solidFill>
                  <a:schemeClr val="bg1"/>
                </a:solidFill>
              </a:rPr>
              <a:t>How to search </a:t>
            </a:r>
            <a:r>
              <a:rPr lang="en-ZA" sz="2800" b="1" dirty="0" err="1">
                <a:solidFill>
                  <a:schemeClr val="bg1"/>
                </a:solidFill>
              </a:rPr>
              <a:t>CABAbstracts</a:t>
            </a:r>
            <a:r>
              <a:rPr lang="en-ZA" sz="2800" b="1" dirty="0">
                <a:solidFill>
                  <a:schemeClr val="bg1"/>
                </a:solidFill>
              </a:rPr>
              <a:t> on the Web of Science platform</a:t>
            </a:r>
          </a:p>
          <a:p>
            <a:pPr marL="457200" indent="-457200" algn="l">
              <a:buFont typeface="Arial" panose="020B0604020202020204" pitchFamily="34" charset="0"/>
              <a:buChar char="•"/>
            </a:pPr>
            <a:r>
              <a:rPr lang="en-ZA" sz="2800" b="1" dirty="0">
                <a:solidFill>
                  <a:schemeClr val="bg1"/>
                </a:solidFill>
              </a:rPr>
              <a:t>How to search Google Scholar</a:t>
            </a:r>
          </a:p>
          <a:p>
            <a:pPr marL="457200" indent="-457200" algn="l">
              <a:buFont typeface="Arial" panose="020B0604020202020204" pitchFamily="34" charset="0"/>
              <a:buChar char="•"/>
            </a:pPr>
            <a:r>
              <a:rPr lang="en-ZA" sz="2800" b="1" dirty="0">
                <a:solidFill>
                  <a:schemeClr val="bg1"/>
                </a:solidFill>
              </a:rPr>
              <a:t>How to search the </a:t>
            </a:r>
            <a:r>
              <a:rPr lang="en-ZA" sz="2800" b="1" dirty="0" err="1">
                <a:solidFill>
                  <a:schemeClr val="bg1"/>
                </a:solidFill>
              </a:rPr>
              <a:t>Worldcat</a:t>
            </a:r>
            <a:r>
              <a:rPr lang="en-ZA" sz="2800" b="1" dirty="0">
                <a:solidFill>
                  <a:schemeClr val="bg1"/>
                </a:solidFill>
              </a:rPr>
              <a:t> Discovery catalogue</a:t>
            </a:r>
          </a:p>
          <a:p>
            <a:pPr marL="457200" indent="-457200" algn="l">
              <a:buFont typeface="Arial" panose="020B0604020202020204" pitchFamily="34" charset="0"/>
              <a:buChar char="•"/>
            </a:pPr>
            <a:r>
              <a:rPr lang="en-ZA" sz="2800" b="1" dirty="0">
                <a:solidFill>
                  <a:schemeClr val="bg1"/>
                </a:solidFill>
              </a:rPr>
              <a:t>How to use Endnote (parts 1 and 2)</a:t>
            </a:r>
          </a:p>
        </p:txBody>
      </p:sp>
    </p:spTree>
    <p:extLst>
      <p:ext uri="{BB962C8B-B14F-4D97-AF65-F5344CB8AC3E}">
        <p14:creationId xmlns:p14="http://schemas.microsoft.com/office/powerpoint/2010/main" val="29939849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624" y="495695"/>
            <a:ext cx="9547595" cy="978299"/>
          </a:xfrm>
          <a:solidFill>
            <a:srgbClr val="0070C0"/>
          </a:solidFill>
        </p:spPr>
        <p:txBody>
          <a:bodyPr>
            <a:normAutofit/>
          </a:bodyPr>
          <a:lstStyle/>
          <a:p>
            <a:r>
              <a:rPr lang="en-ZA" b="1" dirty="0" smtClean="0">
                <a:solidFill>
                  <a:srgbClr val="FF0000"/>
                </a:solidFill>
              </a:rPr>
              <a:t>Outcome 1 Self-study</a:t>
            </a:r>
            <a:endParaRPr lang="en-ZA" sz="3100" b="1" dirty="0">
              <a:solidFill>
                <a:srgbClr val="FF0000"/>
              </a:solidFill>
            </a:endParaRPr>
          </a:p>
        </p:txBody>
      </p:sp>
      <p:sp>
        <p:nvSpPr>
          <p:cNvPr id="3" name="Subtitle 2"/>
          <p:cNvSpPr>
            <a:spLocks noGrp="1"/>
          </p:cNvSpPr>
          <p:nvPr>
            <p:ph type="subTitle" idx="1"/>
          </p:nvPr>
        </p:nvSpPr>
        <p:spPr>
          <a:xfrm>
            <a:off x="522164" y="1978050"/>
            <a:ext cx="9505056" cy="5256584"/>
          </a:xfrm>
          <a:solidFill>
            <a:srgbClr val="0070C0"/>
          </a:solidFill>
        </p:spPr>
        <p:txBody>
          <a:bodyPr>
            <a:normAutofit/>
          </a:bodyPr>
          <a:lstStyle/>
          <a:p>
            <a:endParaRPr lang="en-ZA" sz="2800" dirty="0" smtClean="0">
              <a:solidFill>
                <a:srgbClr val="FF0000"/>
              </a:solidFill>
            </a:endParaRPr>
          </a:p>
          <a:p>
            <a:pPr algn="l"/>
            <a:r>
              <a:rPr lang="en-ZA" sz="2800" b="1" dirty="0" smtClean="0">
                <a:solidFill>
                  <a:schemeClr val="bg1"/>
                </a:solidFill>
              </a:rPr>
              <a:t>Links available in </a:t>
            </a:r>
            <a:r>
              <a:rPr lang="en-ZA" sz="2800" b="1" dirty="0" err="1" smtClean="0">
                <a:solidFill>
                  <a:schemeClr val="bg1"/>
                </a:solidFill>
              </a:rPr>
              <a:t>ClickUP</a:t>
            </a:r>
            <a:r>
              <a:rPr lang="en-ZA" sz="2800" b="1" dirty="0" smtClean="0">
                <a:solidFill>
                  <a:schemeClr val="bg1"/>
                </a:solidFill>
              </a:rPr>
              <a:t> on the Library Reference </a:t>
            </a:r>
            <a:r>
              <a:rPr lang="en-ZA" sz="2800" b="1" dirty="0">
                <a:solidFill>
                  <a:schemeClr val="bg1"/>
                </a:solidFill>
              </a:rPr>
              <a:t>P</a:t>
            </a:r>
            <a:r>
              <a:rPr lang="en-ZA" sz="2800" b="1" dirty="0" smtClean="0">
                <a:solidFill>
                  <a:schemeClr val="bg1"/>
                </a:solidFill>
              </a:rPr>
              <a:t>age:</a:t>
            </a:r>
          </a:p>
          <a:p>
            <a:pPr algn="l"/>
            <a:endParaRPr lang="en-ZA" sz="2800" b="1" dirty="0" smtClean="0">
              <a:solidFill>
                <a:schemeClr val="bg1"/>
              </a:solidFill>
            </a:endParaRPr>
          </a:p>
          <a:p>
            <a:pPr marL="457200" indent="-457200" algn="l">
              <a:buFont typeface="Arial" panose="020B0604020202020204" pitchFamily="34" charset="0"/>
              <a:buChar char="•"/>
            </a:pPr>
            <a:r>
              <a:rPr lang="en-ZA" sz="2800" b="1" dirty="0">
                <a:solidFill>
                  <a:schemeClr val="bg1"/>
                </a:solidFill>
              </a:rPr>
              <a:t>A list of Veterinary Science databases </a:t>
            </a:r>
            <a:endParaRPr lang="en-ZA" sz="2800" b="1" dirty="0" smtClean="0">
              <a:solidFill>
                <a:schemeClr val="bg1"/>
              </a:solidFill>
            </a:endParaRPr>
          </a:p>
          <a:p>
            <a:pPr marL="457200" indent="-457200" algn="l">
              <a:buFont typeface="Arial" panose="020B0604020202020204" pitchFamily="34" charset="0"/>
              <a:buChar char="•"/>
            </a:pPr>
            <a:r>
              <a:rPr lang="en-ZA" sz="2800" b="1" dirty="0" smtClean="0">
                <a:solidFill>
                  <a:schemeClr val="bg1"/>
                </a:solidFill>
              </a:rPr>
              <a:t>The </a:t>
            </a:r>
            <a:r>
              <a:rPr lang="en-ZA" sz="2800" b="1" dirty="0">
                <a:solidFill>
                  <a:schemeClr val="bg1"/>
                </a:solidFill>
              </a:rPr>
              <a:t>library’s research support </a:t>
            </a:r>
            <a:r>
              <a:rPr lang="en-ZA" sz="2800" b="1" dirty="0" err="1">
                <a:solidFill>
                  <a:schemeClr val="bg1"/>
                </a:solidFill>
              </a:rPr>
              <a:t>LibGuide</a:t>
            </a:r>
            <a:r>
              <a:rPr lang="en-ZA" sz="2800" b="1" dirty="0">
                <a:solidFill>
                  <a:schemeClr val="bg1"/>
                </a:solidFill>
              </a:rPr>
              <a:t> to give information about </a:t>
            </a:r>
            <a:r>
              <a:rPr lang="en-ZA" sz="2800" b="1" i="1" dirty="0">
                <a:solidFill>
                  <a:schemeClr val="bg1"/>
                </a:solidFill>
              </a:rPr>
              <a:t>database searching</a:t>
            </a:r>
            <a:endParaRPr lang="en-ZA" sz="2800" b="1" dirty="0">
              <a:solidFill>
                <a:schemeClr val="bg1"/>
              </a:solidFill>
            </a:endParaRPr>
          </a:p>
          <a:p>
            <a:pPr marL="457200" indent="-457200" algn="l">
              <a:buFont typeface="Arial" panose="020B0604020202020204" pitchFamily="34" charset="0"/>
              <a:buChar char="•"/>
            </a:pPr>
            <a:r>
              <a:rPr lang="en-ZA" sz="2800" b="1" dirty="0">
                <a:solidFill>
                  <a:schemeClr val="bg1"/>
                </a:solidFill>
              </a:rPr>
              <a:t>The </a:t>
            </a:r>
            <a:r>
              <a:rPr lang="en-ZA" sz="2800" b="1" dirty="0" err="1">
                <a:solidFill>
                  <a:schemeClr val="bg1"/>
                </a:solidFill>
              </a:rPr>
              <a:t>WorldCat</a:t>
            </a:r>
            <a:r>
              <a:rPr lang="en-ZA" sz="2800" b="1" dirty="0">
                <a:solidFill>
                  <a:schemeClr val="bg1"/>
                </a:solidFill>
              </a:rPr>
              <a:t> Discovery catalogue</a:t>
            </a:r>
          </a:p>
          <a:p>
            <a:pPr marL="457200" indent="-457200" algn="l">
              <a:buFont typeface="Arial" panose="020B0604020202020204" pitchFamily="34" charset="0"/>
              <a:buChar char="•"/>
            </a:pPr>
            <a:r>
              <a:rPr lang="en-ZA" sz="2800" b="1" dirty="0">
                <a:solidFill>
                  <a:schemeClr val="bg1"/>
                </a:solidFill>
              </a:rPr>
              <a:t>The Endnote </a:t>
            </a:r>
            <a:r>
              <a:rPr lang="en-ZA" sz="2800" b="1" dirty="0" err="1">
                <a:solidFill>
                  <a:schemeClr val="bg1"/>
                </a:solidFill>
              </a:rPr>
              <a:t>LibGuide</a:t>
            </a:r>
            <a:endParaRPr lang="en-ZA" sz="2800" b="1" dirty="0">
              <a:solidFill>
                <a:schemeClr val="bg1"/>
              </a:solidFill>
            </a:endParaRPr>
          </a:p>
          <a:p>
            <a:pPr marL="457200" indent="-457200" algn="l">
              <a:buFont typeface="Arial" panose="020B0604020202020204" pitchFamily="34" charset="0"/>
              <a:buChar char="•"/>
            </a:pPr>
            <a:endParaRPr lang="en-ZA" sz="2800" b="1" dirty="0" smtClean="0">
              <a:solidFill>
                <a:schemeClr val="bg1"/>
              </a:solidFill>
            </a:endParaRPr>
          </a:p>
        </p:txBody>
      </p:sp>
    </p:spTree>
    <p:extLst>
      <p:ext uri="{BB962C8B-B14F-4D97-AF65-F5344CB8AC3E}">
        <p14:creationId xmlns:p14="http://schemas.microsoft.com/office/powerpoint/2010/main" val="42739387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p:txBody>
          <a:bodyPr/>
          <a:lstStyle/>
          <a:p>
            <a:endParaRPr lang="en-ZA"/>
          </a:p>
        </p:txBody>
      </p:sp>
      <p:pic>
        <p:nvPicPr>
          <p:cNvPr id="10" name="Picture 9"/>
          <p:cNvPicPr>
            <a:picLocks noChangeAspect="1"/>
          </p:cNvPicPr>
          <p:nvPr/>
        </p:nvPicPr>
        <p:blipFill>
          <a:blip r:embed="rId3"/>
          <a:stretch>
            <a:fillRect/>
          </a:stretch>
        </p:blipFill>
        <p:spPr>
          <a:xfrm>
            <a:off x="0" y="-254198"/>
            <a:ext cx="10693400" cy="7810698"/>
          </a:xfrm>
          <a:prstGeom prst="rect">
            <a:avLst/>
          </a:prstGeom>
        </p:spPr>
      </p:pic>
    </p:spTree>
    <p:extLst>
      <p:ext uri="{BB962C8B-B14F-4D97-AF65-F5344CB8AC3E}">
        <p14:creationId xmlns:p14="http://schemas.microsoft.com/office/powerpoint/2010/main" val="5170685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2164" y="393874"/>
            <a:ext cx="9547595" cy="978299"/>
          </a:xfrm>
          <a:solidFill>
            <a:srgbClr val="0070C0"/>
          </a:solidFill>
        </p:spPr>
        <p:txBody>
          <a:bodyPr>
            <a:normAutofit/>
          </a:bodyPr>
          <a:lstStyle/>
          <a:p>
            <a:r>
              <a:rPr lang="en-ZA" b="1" dirty="0" smtClean="0">
                <a:solidFill>
                  <a:srgbClr val="FF0000"/>
                </a:solidFill>
              </a:rPr>
              <a:t>Assignment</a:t>
            </a:r>
            <a:endParaRPr lang="en-ZA" sz="3100" b="1" dirty="0">
              <a:solidFill>
                <a:srgbClr val="FF0000"/>
              </a:solidFill>
            </a:endParaRPr>
          </a:p>
        </p:txBody>
      </p:sp>
      <p:sp>
        <p:nvSpPr>
          <p:cNvPr id="3" name="Subtitle 2"/>
          <p:cNvSpPr>
            <a:spLocks noGrp="1"/>
          </p:cNvSpPr>
          <p:nvPr>
            <p:ph type="subTitle" idx="1"/>
          </p:nvPr>
        </p:nvSpPr>
        <p:spPr>
          <a:xfrm>
            <a:off x="522164" y="1978050"/>
            <a:ext cx="9505056" cy="5256584"/>
          </a:xfrm>
          <a:solidFill>
            <a:srgbClr val="0070C0"/>
          </a:solidFill>
        </p:spPr>
        <p:txBody>
          <a:bodyPr>
            <a:normAutofit/>
          </a:bodyPr>
          <a:lstStyle/>
          <a:p>
            <a:endParaRPr lang="en-ZA" sz="2800" dirty="0" smtClean="0">
              <a:solidFill>
                <a:srgbClr val="FF0000"/>
              </a:solidFill>
            </a:endParaRPr>
          </a:p>
          <a:p>
            <a:endParaRPr lang="en-ZA" sz="2800" b="1" dirty="0" smtClean="0">
              <a:solidFill>
                <a:schemeClr val="bg1"/>
              </a:solidFill>
            </a:endParaRPr>
          </a:p>
          <a:p>
            <a:endParaRPr lang="en-ZA" sz="2800" b="1" dirty="0">
              <a:solidFill>
                <a:schemeClr val="bg1"/>
              </a:solidFill>
            </a:endParaRPr>
          </a:p>
          <a:p>
            <a:pPr algn="l"/>
            <a:endParaRPr lang="en-ZA" sz="2800" b="1" dirty="0" smtClean="0">
              <a:solidFill>
                <a:schemeClr val="bg1"/>
              </a:solidFill>
            </a:endParaRPr>
          </a:p>
          <a:p>
            <a:endParaRPr lang="en-ZA" sz="2800" b="1" dirty="0" smtClean="0">
              <a:solidFill>
                <a:schemeClr val="bg1"/>
              </a:solidFill>
            </a:endParaRPr>
          </a:p>
        </p:txBody>
      </p:sp>
      <p:pic>
        <p:nvPicPr>
          <p:cNvPr id="4" name="Picture 3"/>
          <p:cNvPicPr>
            <a:picLocks noChangeAspect="1"/>
          </p:cNvPicPr>
          <p:nvPr/>
        </p:nvPicPr>
        <p:blipFill>
          <a:blip r:embed="rId3"/>
          <a:stretch>
            <a:fillRect/>
          </a:stretch>
        </p:blipFill>
        <p:spPr>
          <a:xfrm>
            <a:off x="0" y="1372173"/>
            <a:ext cx="10680186" cy="6184327"/>
          </a:xfrm>
          <a:prstGeom prst="rect">
            <a:avLst/>
          </a:prstGeom>
        </p:spPr>
      </p:pic>
    </p:spTree>
    <p:extLst>
      <p:ext uri="{BB962C8B-B14F-4D97-AF65-F5344CB8AC3E}">
        <p14:creationId xmlns:p14="http://schemas.microsoft.com/office/powerpoint/2010/main" val="40381970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065" y="3233360"/>
            <a:ext cx="5429507" cy="2921153"/>
          </a:xfrm>
        </p:spPr>
        <p:txBody>
          <a:bodyPr>
            <a:normAutofit fontScale="90000"/>
          </a:bodyPr>
          <a:lstStyle/>
          <a:p>
            <a:r>
              <a:rPr lang="en-ZA" sz="4000" dirty="0" smtClean="0"/>
              <a:t/>
            </a:r>
            <a:br>
              <a:rPr lang="en-ZA" sz="4000" dirty="0" smtClean="0"/>
            </a:br>
            <a:r>
              <a:rPr lang="en-ZA" sz="4000" dirty="0"/>
              <a:t/>
            </a:r>
            <a:br>
              <a:rPr lang="en-ZA" sz="4000" dirty="0"/>
            </a:br>
            <a:r>
              <a:rPr lang="en-ZA" sz="4000" dirty="0" smtClean="0"/>
              <a:t>Thank you!</a:t>
            </a:r>
            <a:br>
              <a:rPr lang="en-ZA" sz="4000" dirty="0" smtClean="0"/>
            </a:br>
            <a:r>
              <a:rPr lang="en-ZA" sz="4000" dirty="0" smtClean="0"/>
              <a:t/>
            </a:r>
            <a:br>
              <a:rPr lang="en-ZA" sz="4000" dirty="0" smtClean="0"/>
            </a:br>
            <a:r>
              <a:rPr lang="en-ZA" dirty="0" smtClean="0"/>
              <a:t/>
            </a:r>
            <a:br>
              <a:rPr lang="en-ZA" dirty="0" smtClean="0"/>
            </a:br>
            <a:endParaRPr lang="en-ZA" sz="2700" dirty="0"/>
          </a:p>
        </p:txBody>
      </p:sp>
      <p:sp>
        <p:nvSpPr>
          <p:cNvPr id="9" name="Text Placeholder 8"/>
          <p:cNvSpPr>
            <a:spLocks noGrp="1"/>
          </p:cNvSpPr>
          <p:nvPr>
            <p:ph type="body" sz="quarter" idx="12"/>
          </p:nvPr>
        </p:nvSpPr>
        <p:spPr>
          <a:xfrm>
            <a:off x="701744" y="6937258"/>
            <a:ext cx="9901540" cy="402314"/>
          </a:xfrm>
        </p:spPr>
        <p:txBody>
          <a:bodyPr>
            <a:normAutofit/>
          </a:bodyPr>
          <a:lstStyle/>
          <a:p>
            <a:r>
              <a:rPr lang="en-ZA" dirty="0" smtClean="0"/>
              <a:t>								</a:t>
            </a:r>
            <a:endParaRPr lang="en-ZA" dirty="0"/>
          </a:p>
          <a:p>
            <a:endParaRPr lang="en-ZA" dirty="0"/>
          </a:p>
        </p:txBody>
      </p:sp>
      <p:pic>
        <p:nvPicPr>
          <p:cNvPr id="4" name="Picture Placeholder 3"/>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1735" b="1735"/>
          <a:stretch>
            <a:fillRect/>
          </a:stretch>
        </p:blipFill>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38788" y="681906"/>
            <a:ext cx="4554612" cy="612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81449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1669</TotalTime>
  <Words>855</Words>
  <Application>Microsoft Office PowerPoint</Application>
  <PresentationFormat>Custom</PresentationFormat>
  <Paragraphs>68</Paragraphs>
  <Slides>8</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ClickUP module experience: VRE520. Partners in equipping UG students to write a scientific research report.   -Tertia Coetsee-</vt:lpstr>
      <vt:lpstr> Outcome 1: Literature search and reference management </vt:lpstr>
      <vt:lpstr>PowerPoint Presentation</vt:lpstr>
      <vt:lpstr>Outcome 1 Self-study</vt:lpstr>
      <vt:lpstr>Outcome 1 Self-study</vt:lpstr>
      <vt:lpstr>PowerPoint Presentation</vt:lpstr>
      <vt:lpstr>Assignment</vt:lpstr>
      <vt:lpstr>  Thank you!   </vt:lpstr>
    </vt:vector>
  </TitlesOfParts>
  <Company>Investintech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A2E_Engine</dc:creator>
  <cp:lastModifiedBy>Mrs. T Coetsee</cp:lastModifiedBy>
  <cp:revision>234</cp:revision>
  <dcterms:created xsi:type="dcterms:W3CDTF">2015-01-16T07:29:04Z</dcterms:created>
  <dcterms:modified xsi:type="dcterms:W3CDTF">2021-03-24T10:37:48Z</dcterms:modified>
</cp:coreProperties>
</file>