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vml" ContentType="application/vnd.openxmlformats-officedocument.vmlDrawing"/>
  <Default Extension="ti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9"/>
  </p:notesMasterIdLst>
  <p:sldIdLst>
    <p:sldId id="349" r:id="rId2"/>
    <p:sldId id="387" r:id="rId3"/>
    <p:sldId id="329" r:id="rId4"/>
    <p:sldId id="360" r:id="rId5"/>
    <p:sldId id="382" r:id="rId6"/>
    <p:sldId id="386" r:id="rId7"/>
    <p:sldId id="385" r:id="rId8"/>
  </p:sldIdLst>
  <p:sldSz cx="6858000" cy="9144000" type="letter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3300"/>
    <a:srgbClr val="FF50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000" autoAdjust="0"/>
    <p:restoredTop sz="96081" autoAdjust="0"/>
  </p:normalViewPr>
  <p:slideViewPr>
    <p:cSldViewPr snapToGrid="0">
      <p:cViewPr varScale="1">
        <p:scale>
          <a:sx n="55" d="100"/>
          <a:sy n="55" d="100"/>
        </p:scale>
        <p:origin x="237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40" d="100"/>
        <a:sy n="4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29.emf"/><Relationship Id="rId2" Type="http://schemas.openxmlformats.org/officeDocument/2006/relationships/image" Target="../media/image28.emf"/><Relationship Id="rId1" Type="http://schemas.openxmlformats.org/officeDocument/2006/relationships/image" Target="../media/image27.emf"/><Relationship Id="rId4" Type="http://schemas.openxmlformats.org/officeDocument/2006/relationships/image" Target="../media/image30.e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32.emf"/><Relationship Id="rId1" Type="http://schemas.openxmlformats.org/officeDocument/2006/relationships/image" Target="../media/image3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9518278-B59A-41C0-AD47-BB5E26E9E59A}" type="datetimeFigureOut">
              <a:rPr lang="en-IN" smtClean="0"/>
              <a:t>13-08-2024</a:t>
            </a:fld>
            <a:endParaRPr lang="en-IN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71713" y="1143000"/>
            <a:ext cx="23145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N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1AE6C12-8A13-4FDA-975C-E911C2C29512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5615437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4DEF91-776F-6A40-90C5-3C8C9E4220E3}" type="datetimeFigureOut">
              <a:rPr lang="en-US" smtClean="0"/>
              <a:t>8/13/2024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95C4-78C1-6542-9300-64FA53D1E1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05966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4DEF91-776F-6A40-90C5-3C8C9E4220E3}" type="datetimeFigureOut">
              <a:rPr lang="en-US" smtClean="0"/>
              <a:t>8/13/2024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95C4-78C1-6542-9300-64FA53D1E1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64228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4DEF91-776F-6A40-90C5-3C8C9E4220E3}" type="datetimeFigureOut">
              <a:rPr lang="en-US" smtClean="0"/>
              <a:t>8/13/2024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95C4-78C1-6542-9300-64FA53D1E1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94790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4DEF91-776F-6A40-90C5-3C8C9E4220E3}" type="datetimeFigureOut">
              <a:rPr lang="en-US" smtClean="0"/>
              <a:t>8/13/2024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95C4-78C1-6542-9300-64FA53D1E1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90930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4DEF91-776F-6A40-90C5-3C8C9E4220E3}" type="datetimeFigureOut">
              <a:rPr lang="en-US" smtClean="0"/>
              <a:t>8/13/2024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95C4-78C1-6542-9300-64FA53D1E1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12879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4DEF91-776F-6A40-90C5-3C8C9E4220E3}" type="datetimeFigureOut">
              <a:rPr lang="en-US" smtClean="0"/>
              <a:t>8/13/2024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95C4-78C1-6542-9300-64FA53D1E1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77305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4DEF91-776F-6A40-90C5-3C8C9E4220E3}" type="datetimeFigureOut">
              <a:rPr lang="en-US" smtClean="0"/>
              <a:t>8/13/2024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95C4-78C1-6542-9300-64FA53D1E1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29837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4DEF91-776F-6A40-90C5-3C8C9E4220E3}" type="datetimeFigureOut">
              <a:rPr lang="en-US" smtClean="0"/>
              <a:t>8/13/2024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95C4-78C1-6542-9300-64FA53D1E1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01641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4DEF91-776F-6A40-90C5-3C8C9E4220E3}" type="datetimeFigureOut">
              <a:rPr lang="en-US" smtClean="0"/>
              <a:t>8/13/2024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95C4-78C1-6542-9300-64FA53D1E1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24936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4DEF91-776F-6A40-90C5-3C8C9E4220E3}" type="datetimeFigureOut">
              <a:rPr lang="en-US" smtClean="0"/>
              <a:t>8/13/2024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95C4-78C1-6542-9300-64FA53D1E1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04091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4DEF91-776F-6A40-90C5-3C8C9E4220E3}" type="datetimeFigureOut">
              <a:rPr lang="en-US" smtClean="0"/>
              <a:t>8/13/2024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95C4-78C1-6542-9300-64FA53D1E1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10098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4DEF91-776F-6A40-90C5-3C8C9E4220E3}" type="datetimeFigureOut">
              <a:rPr lang="en-US" smtClean="0"/>
              <a:t>8/13/2024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0195C4-78C1-6542-9300-64FA53D1E1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24366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g"/><Relationship Id="rId13" Type="http://schemas.openxmlformats.org/officeDocument/2006/relationships/image" Target="../media/image15.jpg"/><Relationship Id="rId18" Type="http://schemas.openxmlformats.org/officeDocument/2006/relationships/image" Target="../media/image20.jpg"/><Relationship Id="rId3" Type="http://schemas.openxmlformats.org/officeDocument/2006/relationships/image" Target="../media/image5.jpg"/><Relationship Id="rId21" Type="http://schemas.openxmlformats.org/officeDocument/2006/relationships/image" Target="../media/image23.jpg"/><Relationship Id="rId7" Type="http://schemas.openxmlformats.org/officeDocument/2006/relationships/image" Target="../media/image9.jpg"/><Relationship Id="rId12" Type="http://schemas.openxmlformats.org/officeDocument/2006/relationships/image" Target="../media/image14.jpg"/><Relationship Id="rId17" Type="http://schemas.openxmlformats.org/officeDocument/2006/relationships/image" Target="../media/image19.jpg"/><Relationship Id="rId2" Type="http://schemas.openxmlformats.org/officeDocument/2006/relationships/image" Target="../media/image4.jpg"/><Relationship Id="rId16" Type="http://schemas.openxmlformats.org/officeDocument/2006/relationships/image" Target="../media/image18.jpg"/><Relationship Id="rId20" Type="http://schemas.openxmlformats.org/officeDocument/2006/relationships/image" Target="../media/image22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g"/><Relationship Id="rId11" Type="http://schemas.openxmlformats.org/officeDocument/2006/relationships/image" Target="../media/image13.jpg"/><Relationship Id="rId24" Type="http://schemas.openxmlformats.org/officeDocument/2006/relationships/image" Target="../media/image26.jpg"/><Relationship Id="rId5" Type="http://schemas.openxmlformats.org/officeDocument/2006/relationships/image" Target="../media/image7.jpg"/><Relationship Id="rId15" Type="http://schemas.openxmlformats.org/officeDocument/2006/relationships/image" Target="../media/image17.jpg"/><Relationship Id="rId23" Type="http://schemas.openxmlformats.org/officeDocument/2006/relationships/image" Target="../media/image25.jpg"/><Relationship Id="rId10" Type="http://schemas.openxmlformats.org/officeDocument/2006/relationships/image" Target="../media/image12.jpg"/><Relationship Id="rId19" Type="http://schemas.openxmlformats.org/officeDocument/2006/relationships/image" Target="../media/image21.jpg"/><Relationship Id="rId4" Type="http://schemas.openxmlformats.org/officeDocument/2006/relationships/image" Target="../media/image6.jpg"/><Relationship Id="rId9" Type="http://schemas.openxmlformats.org/officeDocument/2006/relationships/image" Target="../media/image11.jpg"/><Relationship Id="rId14" Type="http://schemas.openxmlformats.org/officeDocument/2006/relationships/image" Target="../media/image16.jpg"/><Relationship Id="rId22" Type="http://schemas.openxmlformats.org/officeDocument/2006/relationships/image" Target="../media/image24.jp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emf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8.emf"/><Relationship Id="rId5" Type="http://schemas.openxmlformats.org/officeDocument/2006/relationships/oleObject" Target="../embeddings/oleObject2.bin"/><Relationship Id="rId10" Type="http://schemas.openxmlformats.org/officeDocument/2006/relationships/image" Target="../media/image30.emf"/><Relationship Id="rId4" Type="http://schemas.openxmlformats.org/officeDocument/2006/relationships/image" Target="../media/image27.emf"/><Relationship Id="rId9" Type="http://schemas.openxmlformats.org/officeDocument/2006/relationships/oleObject" Target="../embeddings/oleObject4.bin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32.emf"/><Relationship Id="rId5" Type="http://schemas.openxmlformats.org/officeDocument/2006/relationships/oleObject" Target="../embeddings/oleObject6.bin"/><Relationship Id="rId4" Type="http://schemas.openxmlformats.org/officeDocument/2006/relationships/image" Target="../media/image31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ti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5.tif"/><Relationship Id="rId4" Type="http://schemas.microsoft.com/office/2007/relationships/hdphoto" Target="../media/hdphoto1.wdp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0.tif"/><Relationship Id="rId5" Type="http://schemas.openxmlformats.org/officeDocument/2006/relationships/image" Target="../media/image39.tif"/><Relationship Id="rId4" Type="http://schemas.openxmlformats.org/officeDocument/2006/relationships/image" Target="../media/image38.t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3C098E00-E007-4477-909F-099E1E1DD36C}"/>
              </a:ext>
            </a:extLst>
          </p:cNvPr>
          <p:cNvSpPr txBox="1"/>
          <p:nvPr/>
        </p:nvSpPr>
        <p:spPr>
          <a:xfrm>
            <a:off x="0" y="0"/>
            <a:ext cx="18723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b="1" dirty="0">
                <a:latin typeface="Arial" panose="020B0604020202020204" pitchFamily="34" charset="0"/>
                <a:cs typeface="Arial" panose="020B0604020202020204" pitchFamily="34" charset="0"/>
              </a:rPr>
              <a:t>Figure S1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D2E0472-178A-40DA-9479-037C614C2581}"/>
              </a:ext>
            </a:extLst>
          </p:cNvPr>
          <p:cNvSpPr txBox="1"/>
          <p:nvPr/>
        </p:nvSpPr>
        <p:spPr>
          <a:xfrm>
            <a:off x="-7841" y="433360"/>
            <a:ext cx="19288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4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17F6BA3-ACD5-478D-A7FE-121882F19A14}"/>
              </a:ext>
            </a:extLst>
          </p:cNvPr>
          <p:cNvSpPr txBox="1"/>
          <p:nvPr/>
        </p:nvSpPr>
        <p:spPr>
          <a:xfrm>
            <a:off x="-7841" y="3553111"/>
            <a:ext cx="19288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400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pic>
        <p:nvPicPr>
          <p:cNvPr id="6" name="Picture 5" descr="A picture containing text, diagram, screenshot&#10;&#10;Description automatically generated">
            <a:extLst>
              <a:ext uri="{FF2B5EF4-FFF2-40B4-BE49-F238E27FC236}">
                <a16:creationId xmlns:a16="http://schemas.microsoft.com/office/drawing/2014/main" id="{5692800D-472D-43AB-9872-AEDE4C6EBA0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174" t="7823" r="7619" b="33673"/>
          <a:stretch/>
        </p:blipFill>
        <p:spPr>
          <a:xfrm>
            <a:off x="471714" y="442458"/>
            <a:ext cx="6117772" cy="2808514"/>
          </a:xfrm>
          <a:prstGeom prst="rect">
            <a:avLst/>
          </a:prstGeom>
          <a:ln w="12700">
            <a:solidFill>
              <a:schemeClr val="bg1">
                <a:lumMod val="95000"/>
              </a:schemeClr>
            </a:solidFill>
          </a:ln>
        </p:spPr>
      </p:pic>
      <p:grpSp>
        <p:nvGrpSpPr>
          <p:cNvPr id="31" name="Group 30">
            <a:extLst>
              <a:ext uri="{FF2B5EF4-FFF2-40B4-BE49-F238E27FC236}">
                <a16:creationId xmlns:a16="http://schemas.microsoft.com/office/drawing/2014/main" id="{9C0C18C0-6DE3-4A36-B8A0-24C6E7E3161F}"/>
              </a:ext>
            </a:extLst>
          </p:cNvPr>
          <p:cNvGrpSpPr/>
          <p:nvPr/>
        </p:nvGrpSpPr>
        <p:grpSpPr>
          <a:xfrm>
            <a:off x="471714" y="3753328"/>
            <a:ext cx="5695357" cy="1828800"/>
            <a:chOff x="351371" y="585926"/>
            <a:chExt cx="5695357" cy="1828800"/>
          </a:xfrm>
        </p:grpSpPr>
        <p:grpSp>
          <p:nvGrpSpPr>
            <p:cNvPr id="29" name="Group 28">
              <a:extLst>
                <a:ext uri="{FF2B5EF4-FFF2-40B4-BE49-F238E27FC236}">
                  <a16:creationId xmlns:a16="http://schemas.microsoft.com/office/drawing/2014/main" id="{A16347F1-1F53-4073-A7C5-4E9E2DE2B2D9}"/>
                </a:ext>
              </a:extLst>
            </p:cNvPr>
            <p:cNvGrpSpPr/>
            <p:nvPr/>
          </p:nvGrpSpPr>
          <p:grpSpPr>
            <a:xfrm>
              <a:off x="470468" y="654053"/>
              <a:ext cx="5576260" cy="1607825"/>
              <a:chOff x="337303" y="2615930"/>
              <a:chExt cx="5576260" cy="1607825"/>
            </a:xfrm>
          </p:grpSpPr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6C6F5E90-54DA-44FB-9EFF-C3424375B268}"/>
                  </a:ext>
                </a:extLst>
              </p:cNvPr>
              <p:cNvSpPr txBox="1"/>
              <p:nvPr/>
            </p:nvSpPr>
            <p:spPr>
              <a:xfrm>
                <a:off x="337303" y="3361431"/>
                <a:ext cx="1650981" cy="461665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IN" sz="12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250 µl samples + </a:t>
                </a:r>
                <a:r>
                  <a:rPr lang="en-IN" sz="1200" b="1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ExoQuick</a:t>
                </a:r>
                <a:r>
                  <a:rPr lang="en-IN" sz="12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 ULTRA</a:t>
                </a:r>
              </a:p>
            </p:txBody>
          </p:sp>
          <p:pic>
            <p:nvPicPr>
              <p:cNvPr id="8" name="Picture 7" descr="A test tube with pink liquid&#10;&#10;Description automatically generated">
                <a:extLst>
                  <a:ext uri="{FF2B5EF4-FFF2-40B4-BE49-F238E27FC236}">
                    <a16:creationId xmlns:a16="http://schemas.microsoft.com/office/drawing/2014/main" id="{0203B23E-ABD5-40AF-905C-D81906913DFA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/>
              <a:srcRect l="23043" t="31409" r="68414" b="39828"/>
              <a:stretch/>
            </p:blipFill>
            <p:spPr>
              <a:xfrm>
                <a:off x="2325943" y="3114654"/>
                <a:ext cx="479397" cy="841859"/>
              </a:xfrm>
              <a:prstGeom prst="rect">
                <a:avLst/>
              </a:prstGeom>
            </p:spPr>
          </p:pic>
          <p:cxnSp>
            <p:nvCxnSpPr>
              <p:cNvPr id="9" name="Straight Arrow Connector 8">
                <a:extLst>
                  <a:ext uri="{FF2B5EF4-FFF2-40B4-BE49-F238E27FC236}">
                    <a16:creationId xmlns:a16="http://schemas.microsoft.com/office/drawing/2014/main" id="{AD9C53A3-2CCB-4E67-AB44-2AB4E45B26D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059617" y="3644987"/>
                <a:ext cx="324000" cy="0"/>
              </a:xfrm>
              <a:prstGeom prst="straightConnector1">
                <a:avLst/>
              </a:prstGeom>
              <a:ln w="38100"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pic>
            <p:nvPicPr>
              <p:cNvPr id="10" name="Picture 9" descr="A test tube with pink liquid&#10;&#10;Description automatically generated">
                <a:extLst>
                  <a:ext uri="{FF2B5EF4-FFF2-40B4-BE49-F238E27FC236}">
                    <a16:creationId xmlns:a16="http://schemas.microsoft.com/office/drawing/2014/main" id="{CAF7DFB2-EA50-4496-B9A0-EFEBB366B31A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/>
              <a:srcRect l="23043" t="31409" r="68414" b="39828"/>
              <a:stretch/>
            </p:blipFill>
            <p:spPr>
              <a:xfrm>
                <a:off x="3353091" y="3114653"/>
                <a:ext cx="479397" cy="841860"/>
              </a:xfrm>
              <a:prstGeom prst="rect">
                <a:avLst/>
              </a:prstGeom>
            </p:spPr>
          </p:pic>
          <p:cxnSp>
            <p:nvCxnSpPr>
              <p:cNvPr id="11" name="Straight Arrow Connector 10">
                <a:extLst>
                  <a:ext uri="{FF2B5EF4-FFF2-40B4-BE49-F238E27FC236}">
                    <a16:creationId xmlns:a16="http://schemas.microsoft.com/office/drawing/2014/main" id="{64E67B2A-7D33-4594-835C-8BE39579867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789066" y="3644987"/>
                <a:ext cx="576000" cy="0"/>
              </a:xfrm>
              <a:prstGeom prst="straightConnector1">
                <a:avLst/>
              </a:prstGeom>
              <a:ln w="38100"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0AE1553C-DA73-45E5-8359-F6AFFA27785A}"/>
                  </a:ext>
                </a:extLst>
              </p:cNvPr>
              <p:cNvSpPr txBox="1"/>
              <p:nvPr/>
            </p:nvSpPr>
            <p:spPr>
              <a:xfrm>
                <a:off x="2734011" y="3323467"/>
                <a:ext cx="619080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IN" sz="12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3000g</a:t>
                </a:r>
              </a:p>
            </p:txBody>
          </p:sp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FC064E87-C747-4DB7-8BC5-3646D87F48F8}"/>
                  </a:ext>
                </a:extLst>
              </p:cNvPr>
              <p:cNvSpPr txBox="1"/>
              <p:nvPr/>
            </p:nvSpPr>
            <p:spPr>
              <a:xfrm>
                <a:off x="2725469" y="3679513"/>
                <a:ext cx="671979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IN" sz="12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10 min</a:t>
                </a:r>
              </a:p>
            </p:txBody>
          </p:sp>
          <p:pic>
            <p:nvPicPr>
              <p:cNvPr id="14" name="Picture 13" descr="A white and pink object with a pink tip&#10;&#10;Description automatically generated">
                <a:extLst>
                  <a:ext uri="{FF2B5EF4-FFF2-40B4-BE49-F238E27FC236}">
                    <a16:creationId xmlns:a16="http://schemas.microsoft.com/office/drawing/2014/main" id="{0D956B56-4CB4-4D58-9142-E2E932299D30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/>
              <a:srcRect l="44790" t="31890" r="40153" b="35020"/>
              <a:stretch/>
            </p:blipFill>
            <p:spPr>
              <a:xfrm>
                <a:off x="4111748" y="2907019"/>
                <a:ext cx="891309" cy="1120649"/>
              </a:xfrm>
              <a:prstGeom prst="rect">
                <a:avLst/>
              </a:prstGeom>
            </p:spPr>
          </p:pic>
          <p:cxnSp>
            <p:nvCxnSpPr>
              <p:cNvPr id="15" name="Straight Arrow Connector 14">
                <a:extLst>
                  <a:ext uri="{FF2B5EF4-FFF2-40B4-BE49-F238E27FC236}">
                    <a16:creationId xmlns:a16="http://schemas.microsoft.com/office/drawing/2014/main" id="{FC0AC76D-50C4-458C-9340-0A9EEE9ED85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832488" y="3644987"/>
                <a:ext cx="612000" cy="0"/>
              </a:xfrm>
              <a:prstGeom prst="straightConnector1">
                <a:avLst/>
              </a:prstGeom>
              <a:ln w="38100"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61D70B54-F04C-4393-9517-D45E9DA7EFFC}"/>
                  </a:ext>
                </a:extLst>
              </p:cNvPr>
              <p:cNvSpPr txBox="1"/>
              <p:nvPr/>
            </p:nvSpPr>
            <p:spPr>
              <a:xfrm>
                <a:off x="3865498" y="3323467"/>
                <a:ext cx="474810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IN" sz="12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EVs</a:t>
                </a:r>
              </a:p>
            </p:txBody>
          </p:sp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6855857C-B0D0-4F64-87EA-686872FB33B7}"/>
                  </a:ext>
                </a:extLst>
              </p:cNvPr>
              <p:cNvSpPr txBox="1"/>
              <p:nvPr/>
            </p:nvSpPr>
            <p:spPr>
              <a:xfrm>
                <a:off x="3649771" y="3679513"/>
                <a:ext cx="1032655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IN" sz="12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Purification</a:t>
                </a:r>
              </a:p>
            </p:txBody>
          </p:sp>
          <p:cxnSp>
            <p:nvCxnSpPr>
              <p:cNvPr id="18" name="Straight Arrow Connector 17">
                <a:extLst>
                  <a:ext uri="{FF2B5EF4-FFF2-40B4-BE49-F238E27FC236}">
                    <a16:creationId xmlns:a16="http://schemas.microsoft.com/office/drawing/2014/main" id="{E4D8C9D4-FE47-44E9-8215-85F884FA285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961351" y="3644987"/>
                <a:ext cx="324000" cy="0"/>
              </a:xfrm>
              <a:prstGeom prst="straightConnector1">
                <a:avLst/>
              </a:prstGeom>
              <a:ln w="38100"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19" name="Oval 18">
                <a:extLst>
                  <a:ext uri="{FF2B5EF4-FFF2-40B4-BE49-F238E27FC236}">
                    <a16:creationId xmlns:a16="http://schemas.microsoft.com/office/drawing/2014/main" id="{7D6F5916-9730-48BE-9DD4-442CD3E0B81F}"/>
                  </a:ext>
                </a:extLst>
              </p:cNvPr>
              <p:cNvSpPr/>
              <p:nvPr/>
            </p:nvSpPr>
            <p:spPr>
              <a:xfrm>
                <a:off x="5342938" y="3417902"/>
                <a:ext cx="220184" cy="192559"/>
              </a:xfrm>
              <a:prstGeom prst="ellipse">
                <a:avLst/>
              </a:pr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 sz="12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" name="Oval 19">
                <a:extLst>
                  <a:ext uri="{FF2B5EF4-FFF2-40B4-BE49-F238E27FC236}">
                    <a16:creationId xmlns:a16="http://schemas.microsoft.com/office/drawing/2014/main" id="{0F0968A5-509B-4C64-8589-AD1E9025AA92}"/>
                  </a:ext>
                </a:extLst>
              </p:cNvPr>
              <p:cNvSpPr/>
              <p:nvPr/>
            </p:nvSpPr>
            <p:spPr>
              <a:xfrm>
                <a:off x="5322926" y="3679513"/>
                <a:ext cx="220184" cy="192556"/>
              </a:xfrm>
              <a:prstGeom prst="ellipse">
                <a:avLst/>
              </a:pr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 sz="12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" name="Oval 20">
                <a:extLst>
                  <a:ext uri="{FF2B5EF4-FFF2-40B4-BE49-F238E27FC236}">
                    <a16:creationId xmlns:a16="http://schemas.microsoft.com/office/drawing/2014/main" id="{B98A25D5-4B00-4A52-BC47-D6BBE3F75260}"/>
                  </a:ext>
                </a:extLst>
              </p:cNvPr>
              <p:cNvSpPr/>
              <p:nvPr/>
            </p:nvSpPr>
            <p:spPr>
              <a:xfrm>
                <a:off x="5543110" y="3610462"/>
                <a:ext cx="220184" cy="120301"/>
              </a:xfrm>
              <a:prstGeom prst="ellipse">
                <a:avLst/>
              </a:pr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 sz="12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" name="Oval 21">
                <a:extLst>
                  <a:ext uri="{FF2B5EF4-FFF2-40B4-BE49-F238E27FC236}">
                    <a16:creationId xmlns:a16="http://schemas.microsoft.com/office/drawing/2014/main" id="{13039A2F-4C12-47A0-8807-7278F2F6B518}"/>
                  </a:ext>
                </a:extLst>
              </p:cNvPr>
              <p:cNvSpPr/>
              <p:nvPr/>
            </p:nvSpPr>
            <p:spPr>
              <a:xfrm>
                <a:off x="5616158" y="3417903"/>
                <a:ext cx="220184" cy="120305"/>
              </a:xfrm>
              <a:prstGeom prst="ellipse">
                <a:avLst/>
              </a:pr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 sz="12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56E10003-57D3-4E79-807A-CC3CA187769E}"/>
                  </a:ext>
                </a:extLst>
              </p:cNvPr>
              <p:cNvSpPr txBox="1"/>
              <p:nvPr/>
            </p:nvSpPr>
            <p:spPr>
              <a:xfrm>
                <a:off x="5353694" y="3829735"/>
                <a:ext cx="559869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IN" sz="14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EVs</a:t>
                </a:r>
              </a:p>
            </p:txBody>
          </p:sp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63CE7205-5DF1-4A3D-B0FD-1F4D15686C88}"/>
                  </a:ext>
                </a:extLst>
              </p:cNvPr>
              <p:cNvSpPr txBox="1"/>
              <p:nvPr/>
            </p:nvSpPr>
            <p:spPr>
              <a:xfrm>
                <a:off x="3391788" y="3915978"/>
                <a:ext cx="559869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IN" sz="14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EVs</a:t>
                </a:r>
              </a:p>
            </p:txBody>
          </p:sp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EAFA2038-8641-432A-BFA8-A66603D1A140}"/>
                  </a:ext>
                </a:extLst>
              </p:cNvPr>
              <p:cNvSpPr txBox="1"/>
              <p:nvPr/>
            </p:nvSpPr>
            <p:spPr>
              <a:xfrm>
                <a:off x="3287132" y="2615930"/>
                <a:ext cx="61200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IN" sz="14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Es</a:t>
                </a:r>
              </a:p>
            </p:txBody>
          </p:sp>
          <p:sp>
            <p:nvSpPr>
              <p:cNvPr id="26" name="Arc 25">
                <a:extLst>
                  <a:ext uri="{FF2B5EF4-FFF2-40B4-BE49-F238E27FC236}">
                    <a16:creationId xmlns:a16="http://schemas.microsoft.com/office/drawing/2014/main" id="{6FD3B222-48C2-41F6-9D29-41CC35F93B43}"/>
                  </a:ext>
                </a:extLst>
              </p:cNvPr>
              <p:cNvSpPr/>
              <p:nvPr/>
            </p:nvSpPr>
            <p:spPr>
              <a:xfrm rot="15356317">
                <a:off x="2935843" y="2959609"/>
                <a:ext cx="650742" cy="594961"/>
              </a:xfrm>
              <a:prstGeom prst="arc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IN" sz="12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" name="Isosceles Triangle 26">
                <a:extLst>
                  <a:ext uri="{FF2B5EF4-FFF2-40B4-BE49-F238E27FC236}">
                    <a16:creationId xmlns:a16="http://schemas.microsoft.com/office/drawing/2014/main" id="{09F2435A-D5B1-4B89-A6C9-F5C20F333DA0}"/>
                  </a:ext>
                </a:extLst>
              </p:cNvPr>
              <p:cNvSpPr/>
              <p:nvPr/>
            </p:nvSpPr>
            <p:spPr>
              <a:xfrm rot="3862280">
                <a:off x="3169096" y="2858864"/>
                <a:ext cx="142076" cy="100962"/>
              </a:xfrm>
              <a:prstGeom prst="triangl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 sz="12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FBEE3228-710E-484F-960D-936971CD2E6F}"/>
                </a:ext>
              </a:extLst>
            </p:cNvPr>
            <p:cNvSpPr/>
            <p:nvPr/>
          </p:nvSpPr>
          <p:spPr>
            <a:xfrm>
              <a:off x="351371" y="585926"/>
              <a:ext cx="5695357" cy="1828800"/>
            </a:xfrm>
            <a:prstGeom prst="rect">
              <a:avLst/>
            </a:prstGeom>
            <a:noFill/>
            <a:ln w="12700"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sp>
        <p:nvSpPr>
          <p:cNvPr id="28" name="TextBox 27">
            <a:extLst>
              <a:ext uri="{FF2B5EF4-FFF2-40B4-BE49-F238E27FC236}">
                <a16:creationId xmlns:a16="http://schemas.microsoft.com/office/drawing/2014/main" id="{6D77815E-CA65-AFE6-A5F4-F7300396E6B7}"/>
              </a:ext>
            </a:extLst>
          </p:cNvPr>
          <p:cNvSpPr txBox="1"/>
          <p:nvPr/>
        </p:nvSpPr>
        <p:spPr>
          <a:xfrm>
            <a:off x="279910" y="6112461"/>
            <a:ext cx="6201246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algn="just">
              <a:spcBef>
                <a:spcPts val="0"/>
              </a:spcBef>
              <a:spcAft>
                <a:spcPts val="800"/>
              </a:spcAft>
            </a:pPr>
            <a:r>
              <a:rPr lang="en-IN" sz="12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Figure S1. Workflow of extracellular vesicles isolation from the </a:t>
            </a:r>
            <a:r>
              <a:rPr lang="en-IN" sz="1200" b="1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B. duncani</a:t>
            </a:r>
            <a:r>
              <a:rPr lang="en-IN" sz="12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IN" sz="1200" b="1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exportome</a:t>
            </a:r>
            <a:r>
              <a:rPr lang="en-IN" sz="12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. (A) </a:t>
            </a:r>
            <a:r>
              <a:rPr lang="en-IN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The diagram illustrates the process of isolating extracellular vesicles from various </a:t>
            </a:r>
            <a:r>
              <a:rPr lang="en-IN" sz="12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in vitro</a:t>
            </a:r>
            <a:r>
              <a:rPr lang="en-IN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and </a:t>
            </a:r>
            <a:r>
              <a:rPr lang="en-IN" sz="12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in vivo </a:t>
            </a:r>
            <a:r>
              <a:rPr lang="en-IN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sources, including </a:t>
            </a:r>
            <a:r>
              <a:rPr lang="en-IN" sz="12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B. duncani</a:t>
            </a:r>
            <a:r>
              <a:rPr lang="en-IN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culture S, H, P fractions and serum (Se), H, P fractions from mouse infected erythrocytes with </a:t>
            </a:r>
            <a:r>
              <a:rPr lang="en-IN" sz="12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Babesia duncani.</a:t>
            </a:r>
            <a:r>
              <a:rPr lang="en-IN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The vesicle isolation method involves subjecting the samples to ultracentrifugation to separate the supernatant fraction (Us/UHs) or the pellet fraction (Up/</a:t>
            </a:r>
            <a:r>
              <a:rPr lang="en-IN" sz="12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UHp</a:t>
            </a:r>
            <a:r>
              <a:rPr lang="en-IN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), thereby isolating the extracellular vesicles for further analysis. </a:t>
            </a:r>
            <a:r>
              <a:rPr lang="en-IN" sz="12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(B)</a:t>
            </a:r>
            <a:r>
              <a:rPr lang="en-IN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The workflow of </a:t>
            </a:r>
            <a:r>
              <a:rPr lang="en-IN" sz="12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ExoQuick</a:t>
            </a:r>
            <a:r>
              <a:rPr lang="en-IN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ULTRA EV isolation involves isolating extracellular vesicles (EVs) from various sources such as serum/plasma, supernatant, or hemolysate obtained from both uninfected and </a:t>
            </a:r>
            <a:r>
              <a:rPr lang="en-IN" sz="12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B. duncani</a:t>
            </a:r>
            <a:r>
              <a:rPr lang="en-IN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infected </a:t>
            </a:r>
            <a:r>
              <a:rPr lang="en-IN" sz="12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in vitro</a:t>
            </a:r>
            <a:r>
              <a:rPr lang="en-IN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cultures, as well as from mouse blood samples. This process typically includes steps such as sample collection, centrifugation to remove cells and debris, the addition of </a:t>
            </a:r>
            <a:r>
              <a:rPr lang="en-IN" sz="12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ExoQuick</a:t>
            </a:r>
            <a:r>
              <a:rPr lang="en-IN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ULTRA reagent to the samples, incubation, and subsequent centrifugation to pellet the EVs. The isolated EVs can then be further characterized and </a:t>
            </a:r>
            <a:r>
              <a:rPr lang="en-IN" sz="12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analyzed</a:t>
            </a:r>
            <a:r>
              <a:rPr lang="en-IN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.</a:t>
            </a:r>
            <a:endParaRPr lang="en-US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774825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60F31562-25EE-C082-1366-E18420475BDE}"/>
              </a:ext>
            </a:extLst>
          </p:cNvPr>
          <p:cNvGrpSpPr/>
          <p:nvPr/>
        </p:nvGrpSpPr>
        <p:grpSpPr>
          <a:xfrm>
            <a:off x="127204" y="550054"/>
            <a:ext cx="6603592" cy="4204146"/>
            <a:chOff x="216412" y="892216"/>
            <a:chExt cx="6603592" cy="4204146"/>
          </a:xfrm>
        </p:grpSpPr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1BF0810F-8B75-7C91-6D5D-63CA2BCEADE4}"/>
                </a:ext>
              </a:extLst>
            </p:cNvPr>
            <p:cNvGrpSpPr/>
            <p:nvPr/>
          </p:nvGrpSpPr>
          <p:grpSpPr>
            <a:xfrm>
              <a:off x="866726" y="1188570"/>
              <a:ext cx="5953278" cy="3907792"/>
              <a:chOff x="1647393" y="618903"/>
              <a:chExt cx="5953278" cy="3907792"/>
            </a:xfrm>
          </p:grpSpPr>
          <p:pic>
            <p:nvPicPr>
              <p:cNvPr id="21" name="Picture 20">
                <a:extLst>
                  <a:ext uri="{FF2B5EF4-FFF2-40B4-BE49-F238E27FC236}">
                    <a16:creationId xmlns:a16="http://schemas.microsoft.com/office/drawing/2014/main" id="{D34C1D2D-8A7D-1254-FC25-636093E3835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647393" y="618903"/>
                <a:ext cx="936000" cy="936000"/>
              </a:xfrm>
              <a:prstGeom prst="rect">
                <a:avLst/>
              </a:prstGeom>
            </p:spPr>
          </p:pic>
          <p:pic>
            <p:nvPicPr>
              <p:cNvPr id="22" name="Picture 21" descr="A red circle with a black background&#10;&#10;Description automatically generated with medium confidence">
                <a:extLst>
                  <a:ext uri="{FF2B5EF4-FFF2-40B4-BE49-F238E27FC236}">
                    <a16:creationId xmlns:a16="http://schemas.microsoft.com/office/drawing/2014/main" id="{D7FCE969-304D-4EFD-DC95-A85D478DAD1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635933" y="618903"/>
                <a:ext cx="936000" cy="936000"/>
              </a:xfrm>
              <a:prstGeom prst="rect">
                <a:avLst/>
              </a:prstGeom>
            </p:spPr>
          </p:pic>
          <p:pic>
            <p:nvPicPr>
              <p:cNvPr id="23" name="Picture 22" descr="Shape&#10;&#10;Description automatically generated with low confidence">
                <a:extLst>
                  <a:ext uri="{FF2B5EF4-FFF2-40B4-BE49-F238E27FC236}">
                    <a16:creationId xmlns:a16="http://schemas.microsoft.com/office/drawing/2014/main" id="{D4877D88-B243-44A1-30BF-D7DA31C2923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624473" y="618903"/>
                <a:ext cx="936000" cy="936000"/>
              </a:xfrm>
              <a:prstGeom prst="rect">
                <a:avLst/>
              </a:prstGeom>
            </p:spPr>
          </p:pic>
          <p:pic>
            <p:nvPicPr>
              <p:cNvPr id="24" name="Picture 23" descr="A picture containing night sky&#10;&#10;Description automatically generated">
                <a:extLst>
                  <a:ext uri="{FF2B5EF4-FFF2-40B4-BE49-F238E27FC236}">
                    <a16:creationId xmlns:a16="http://schemas.microsoft.com/office/drawing/2014/main" id="{6E69A0F5-2616-4AA8-526D-432C9C65B60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613013" y="618903"/>
                <a:ext cx="936000" cy="936000"/>
              </a:xfrm>
              <a:prstGeom prst="rect">
                <a:avLst/>
              </a:prstGeom>
            </p:spPr>
          </p:pic>
          <p:pic>
            <p:nvPicPr>
              <p:cNvPr id="25" name="Picture 24">
                <a:extLst>
                  <a:ext uri="{FF2B5EF4-FFF2-40B4-BE49-F238E27FC236}">
                    <a16:creationId xmlns:a16="http://schemas.microsoft.com/office/drawing/2014/main" id="{830FE71E-194D-E055-F977-CA22EB4B446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601553" y="618903"/>
                <a:ext cx="936000" cy="936000"/>
              </a:xfrm>
              <a:prstGeom prst="rect">
                <a:avLst/>
              </a:prstGeom>
            </p:spPr>
          </p:pic>
          <p:pic>
            <p:nvPicPr>
              <p:cNvPr id="26" name="Picture 25" descr="A picture containing loudspeaker&#10;&#10;Description automatically generated">
                <a:extLst>
                  <a:ext uri="{FF2B5EF4-FFF2-40B4-BE49-F238E27FC236}">
                    <a16:creationId xmlns:a16="http://schemas.microsoft.com/office/drawing/2014/main" id="{45A071E4-92B9-1AF1-381E-76E9BEE07B2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590095" y="618903"/>
                <a:ext cx="936000" cy="936000"/>
              </a:xfrm>
              <a:prstGeom prst="rect">
                <a:avLst/>
              </a:prstGeom>
            </p:spPr>
          </p:pic>
          <p:pic>
            <p:nvPicPr>
              <p:cNvPr id="27" name="Picture 26" descr="A red circle with a black background&#10;&#10;Description automatically generated with medium confidence">
                <a:extLst>
                  <a:ext uri="{FF2B5EF4-FFF2-40B4-BE49-F238E27FC236}">
                    <a16:creationId xmlns:a16="http://schemas.microsoft.com/office/drawing/2014/main" id="{D5942AED-63C1-BA4D-5069-D658FDF831D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635933" y="1607265"/>
                <a:ext cx="936000" cy="936000"/>
              </a:xfrm>
              <a:prstGeom prst="rect">
                <a:avLst/>
              </a:prstGeom>
            </p:spPr>
          </p:pic>
          <p:pic>
            <p:nvPicPr>
              <p:cNvPr id="28" name="Picture 27" descr="A close-up of a person's eye&#10;&#10;Description automatically generated with medium confidence">
                <a:extLst>
                  <a:ext uri="{FF2B5EF4-FFF2-40B4-BE49-F238E27FC236}">
                    <a16:creationId xmlns:a16="http://schemas.microsoft.com/office/drawing/2014/main" id="{714CD986-D61F-F936-4AF7-3E6C44B5FB4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647393" y="1607265"/>
                <a:ext cx="936000" cy="936000"/>
              </a:xfrm>
              <a:prstGeom prst="rect">
                <a:avLst/>
              </a:prstGeom>
            </p:spPr>
          </p:pic>
          <p:pic>
            <p:nvPicPr>
              <p:cNvPr id="29" name="Picture 28" descr="A picture containing light&#10;&#10;Description automatically generated">
                <a:extLst>
                  <a:ext uri="{FF2B5EF4-FFF2-40B4-BE49-F238E27FC236}">
                    <a16:creationId xmlns:a16="http://schemas.microsoft.com/office/drawing/2014/main" id="{D1B63014-4383-2DCB-24C6-DFB6592BD91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0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624473" y="1607265"/>
                <a:ext cx="936000" cy="936000"/>
              </a:xfrm>
              <a:prstGeom prst="rect">
                <a:avLst/>
              </a:prstGeom>
            </p:spPr>
          </p:pic>
          <p:pic>
            <p:nvPicPr>
              <p:cNvPr id="30" name="Picture 29" descr="A picture containing dark, night sky&#10;&#10;Description automatically generated">
                <a:extLst>
                  <a:ext uri="{FF2B5EF4-FFF2-40B4-BE49-F238E27FC236}">
                    <a16:creationId xmlns:a16="http://schemas.microsoft.com/office/drawing/2014/main" id="{5F8FDB7C-A468-F221-DF4E-1500D5AAA4D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1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613013" y="1607265"/>
                <a:ext cx="936000" cy="936000"/>
              </a:xfrm>
              <a:prstGeom prst="rect">
                <a:avLst/>
              </a:prstGeom>
            </p:spPr>
          </p:pic>
          <p:pic>
            <p:nvPicPr>
              <p:cNvPr id="31" name="Picture 30">
                <a:extLst>
                  <a:ext uri="{FF2B5EF4-FFF2-40B4-BE49-F238E27FC236}">
                    <a16:creationId xmlns:a16="http://schemas.microsoft.com/office/drawing/2014/main" id="{99859770-7874-4BFE-6226-4A44C284479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590095" y="1607265"/>
                <a:ext cx="936000" cy="936000"/>
              </a:xfrm>
              <a:prstGeom prst="rect">
                <a:avLst/>
              </a:prstGeom>
            </p:spPr>
          </p:pic>
          <p:pic>
            <p:nvPicPr>
              <p:cNvPr id="32" name="Picture 31">
                <a:extLst>
                  <a:ext uri="{FF2B5EF4-FFF2-40B4-BE49-F238E27FC236}">
                    <a16:creationId xmlns:a16="http://schemas.microsoft.com/office/drawing/2014/main" id="{27306248-5D1D-A517-1E5B-29957E4B80D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647393" y="2595627"/>
                <a:ext cx="936000" cy="936000"/>
              </a:xfrm>
              <a:prstGeom prst="rect">
                <a:avLst/>
              </a:prstGeom>
            </p:spPr>
          </p:pic>
          <p:pic>
            <p:nvPicPr>
              <p:cNvPr id="33" name="Picture 32" descr="A red circle with a black background&#10;&#10;Description automatically generated with medium confidence">
                <a:extLst>
                  <a:ext uri="{FF2B5EF4-FFF2-40B4-BE49-F238E27FC236}">
                    <a16:creationId xmlns:a16="http://schemas.microsoft.com/office/drawing/2014/main" id="{506071F8-F995-DADB-3DF2-EF2F1592ACA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635933" y="2595627"/>
                <a:ext cx="936000" cy="936000"/>
              </a:xfrm>
              <a:prstGeom prst="rect">
                <a:avLst/>
              </a:prstGeom>
            </p:spPr>
          </p:pic>
          <p:pic>
            <p:nvPicPr>
              <p:cNvPr id="34" name="Picture 33" descr="A picture containing night sky&#10;&#10;Description automatically generated">
                <a:extLst>
                  <a:ext uri="{FF2B5EF4-FFF2-40B4-BE49-F238E27FC236}">
                    <a16:creationId xmlns:a16="http://schemas.microsoft.com/office/drawing/2014/main" id="{19E66999-49E9-C225-B460-A267BC9AFD2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613013" y="2595627"/>
                <a:ext cx="936000" cy="936000"/>
              </a:xfrm>
              <a:prstGeom prst="rect">
                <a:avLst/>
              </a:prstGeom>
            </p:spPr>
          </p:pic>
          <p:pic>
            <p:nvPicPr>
              <p:cNvPr id="35" name="Picture 34" descr="A picture containing red, traffic, light, background&#10;&#10;Description automatically generated">
                <a:extLst>
                  <a:ext uri="{FF2B5EF4-FFF2-40B4-BE49-F238E27FC236}">
                    <a16:creationId xmlns:a16="http://schemas.microsoft.com/office/drawing/2014/main" id="{356AE08B-FE45-9DF7-FC45-ABCF8D52BCB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601553" y="2595627"/>
                <a:ext cx="936000" cy="936000"/>
              </a:xfrm>
              <a:prstGeom prst="rect">
                <a:avLst/>
              </a:prstGeom>
            </p:spPr>
          </p:pic>
          <p:pic>
            <p:nvPicPr>
              <p:cNvPr id="36" name="Picture 35">
                <a:extLst>
                  <a:ext uri="{FF2B5EF4-FFF2-40B4-BE49-F238E27FC236}">
                    <a16:creationId xmlns:a16="http://schemas.microsoft.com/office/drawing/2014/main" id="{D28CA8E2-7310-65B4-063F-29745094C94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590095" y="2595627"/>
                <a:ext cx="936000" cy="936000"/>
              </a:xfrm>
              <a:prstGeom prst="rect">
                <a:avLst/>
              </a:prstGeom>
            </p:spPr>
          </p:pic>
          <p:pic>
            <p:nvPicPr>
              <p:cNvPr id="37" name="Picture 36" descr="Shape&#10;&#10;Description automatically generated with low confidence">
                <a:extLst>
                  <a:ext uri="{FF2B5EF4-FFF2-40B4-BE49-F238E27FC236}">
                    <a16:creationId xmlns:a16="http://schemas.microsoft.com/office/drawing/2014/main" id="{0A431C8A-D6A2-8003-730E-133A4F4FD0A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624473" y="2595627"/>
                <a:ext cx="936000" cy="936000"/>
              </a:xfrm>
              <a:prstGeom prst="rect">
                <a:avLst/>
              </a:prstGeom>
            </p:spPr>
          </p:pic>
          <p:pic>
            <p:nvPicPr>
              <p:cNvPr id="38" name="Picture 37">
                <a:extLst>
                  <a:ext uri="{FF2B5EF4-FFF2-40B4-BE49-F238E27FC236}">
                    <a16:creationId xmlns:a16="http://schemas.microsoft.com/office/drawing/2014/main" id="{01E5C8CC-0037-61DE-BC1F-A633818B875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647393" y="3583989"/>
                <a:ext cx="936000" cy="936000"/>
              </a:xfrm>
              <a:prstGeom prst="rect">
                <a:avLst/>
              </a:prstGeom>
            </p:spPr>
          </p:pic>
          <p:pic>
            <p:nvPicPr>
              <p:cNvPr id="39" name="Picture 38" descr="A green light in the dark&#10;&#10;Description automatically generated with medium confidence">
                <a:extLst>
                  <a:ext uri="{FF2B5EF4-FFF2-40B4-BE49-F238E27FC236}">
                    <a16:creationId xmlns:a16="http://schemas.microsoft.com/office/drawing/2014/main" id="{2891A383-F9C8-6BFF-13CA-65941AAEF22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624473" y="3583989"/>
                <a:ext cx="936000" cy="936000"/>
              </a:xfrm>
              <a:prstGeom prst="rect">
                <a:avLst/>
              </a:prstGeom>
            </p:spPr>
          </p:pic>
          <p:pic>
            <p:nvPicPr>
              <p:cNvPr id="40" name="Picture 39">
                <a:extLst>
                  <a:ext uri="{FF2B5EF4-FFF2-40B4-BE49-F238E27FC236}">
                    <a16:creationId xmlns:a16="http://schemas.microsoft.com/office/drawing/2014/main" id="{7E15EFD1-E3DB-BCD5-DD55-D1F1847B7F6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0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613013" y="3583989"/>
                <a:ext cx="936000" cy="936000"/>
              </a:xfrm>
              <a:prstGeom prst="rect">
                <a:avLst/>
              </a:prstGeom>
            </p:spPr>
          </p:pic>
          <p:pic>
            <p:nvPicPr>
              <p:cNvPr id="41" name="Picture 40" descr="A picture containing red, light, star, outdoor object&#10;&#10;Description automatically generated">
                <a:extLst>
                  <a:ext uri="{FF2B5EF4-FFF2-40B4-BE49-F238E27FC236}">
                    <a16:creationId xmlns:a16="http://schemas.microsoft.com/office/drawing/2014/main" id="{22965DDB-7E50-5C85-AE14-9DCC9FEA47B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1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601553" y="3583989"/>
                <a:ext cx="936000" cy="936000"/>
              </a:xfrm>
              <a:prstGeom prst="rect">
                <a:avLst/>
              </a:prstGeom>
            </p:spPr>
          </p:pic>
          <p:pic>
            <p:nvPicPr>
              <p:cNvPr id="42" name="Picture 41" descr="A red circle with a black background&#10;&#10;Description automatically generated with medium confidence">
                <a:extLst>
                  <a:ext uri="{FF2B5EF4-FFF2-40B4-BE49-F238E27FC236}">
                    <a16:creationId xmlns:a16="http://schemas.microsoft.com/office/drawing/2014/main" id="{04A0074C-77E1-14A4-5B2D-A810590B245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635933" y="3583989"/>
                <a:ext cx="936000" cy="936000"/>
              </a:xfrm>
              <a:prstGeom prst="rect">
                <a:avLst/>
              </a:prstGeom>
            </p:spPr>
          </p:pic>
          <p:pic>
            <p:nvPicPr>
              <p:cNvPr id="43" name="Picture 42" descr="A picture containing light, outdoor object&#10;&#10;Description automatically generated">
                <a:extLst>
                  <a:ext uri="{FF2B5EF4-FFF2-40B4-BE49-F238E27FC236}">
                    <a16:creationId xmlns:a16="http://schemas.microsoft.com/office/drawing/2014/main" id="{2F575E31-5BA7-664C-E7BD-6FAB8B75F6D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601553" y="1607265"/>
                <a:ext cx="936000" cy="936000"/>
              </a:xfrm>
              <a:prstGeom prst="rect">
                <a:avLst/>
              </a:prstGeom>
            </p:spPr>
          </p:pic>
          <p:pic>
            <p:nvPicPr>
              <p:cNvPr id="44" name="Picture 43" descr="A close up of a cell&#10;&#10;Description automatically generated">
                <a:extLst>
                  <a:ext uri="{FF2B5EF4-FFF2-40B4-BE49-F238E27FC236}">
                    <a16:creationId xmlns:a16="http://schemas.microsoft.com/office/drawing/2014/main" id="{2C5C22A8-8078-9D4A-8600-FCC4F2E720EE}"/>
                  </a:ext>
                </a:extLst>
              </p:cNvPr>
              <p:cNvPicPr preferRelativeResize="0">
                <a:picLocks/>
              </p:cNvPicPr>
              <p:nvPr/>
            </p:nvPicPr>
            <p:blipFill>
              <a:blip r:embed="rId2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590095" y="3583989"/>
                <a:ext cx="936000" cy="936000"/>
              </a:xfrm>
              <a:prstGeom prst="rect">
                <a:avLst/>
              </a:prstGeom>
            </p:spPr>
          </p:pic>
          <p:sp>
            <p:nvSpPr>
              <p:cNvPr id="45" name="TextBox 4">
                <a:extLst>
                  <a:ext uri="{FF2B5EF4-FFF2-40B4-BE49-F238E27FC236}">
                    <a16:creationId xmlns:a16="http://schemas.microsoft.com/office/drawing/2014/main" id="{2EC98FE6-CFE6-FBD5-FF0A-56C80D46F136}"/>
                  </a:ext>
                </a:extLst>
              </p:cNvPr>
              <p:cNvSpPr txBox="1"/>
              <p:nvPr/>
            </p:nvSpPr>
            <p:spPr>
              <a:xfrm>
                <a:off x="7151509" y="4295863"/>
                <a:ext cx="449162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IN" sz="900" b="1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5 µm</a:t>
                </a:r>
              </a:p>
            </p:txBody>
          </p:sp>
        </p:grpSp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B5DC7398-2D7E-30D8-D9A3-D5B874922384}"/>
                </a:ext>
              </a:extLst>
            </p:cNvPr>
            <p:cNvGrpSpPr/>
            <p:nvPr/>
          </p:nvGrpSpPr>
          <p:grpSpPr>
            <a:xfrm>
              <a:off x="1031976" y="892216"/>
              <a:ext cx="5680217" cy="261610"/>
              <a:chOff x="2005368" y="901123"/>
              <a:chExt cx="5153349" cy="261610"/>
            </a:xfrm>
          </p:grpSpPr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5039CA05-5EA6-25C1-2765-038CD249B528}"/>
                  </a:ext>
                </a:extLst>
              </p:cNvPr>
              <p:cNvSpPr txBox="1"/>
              <p:nvPr/>
            </p:nvSpPr>
            <p:spPr>
              <a:xfrm>
                <a:off x="5438425" y="901123"/>
                <a:ext cx="784860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1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Merge </a:t>
                </a:r>
                <a:endParaRPr lang="en-IN" sz="11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0A8D374A-2162-6A50-D718-147BB701E055}"/>
                  </a:ext>
                </a:extLst>
              </p:cNvPr>
              <p:cNvSpPr txBox="1"/>
              <p:nvPr/>
            </p:nvSpPr>
            <p:spPr>
              <a:xfrm>
                <a:off x="2692633" y="901123"/>
                <a:ext cx="784860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1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    Band III</a:t>
                </a:r>
                <a:endParaRPr lang="en-IN" sz="11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B8617EBC-26AB-2FDB-B74B-6F9FBE9EE588}"/>
                  </a:ext>
                </a:extLst>
              </p:cNvPr>
              <p:cNvSpPr txBox="1"/>
              <p:nvPr/>
            </p:nvSpPr>
            <p:spPr>
              <a:xfrm>
                <a:off x="4612647" y="901123"/>
                <a:ext cx="596800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1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   DAPI</a:t>
                </a:r>
                <a:endParaRPr lang="en-IN" sz="11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13E7F0C8-B317-EFCD-3EAD-6B70CC050687}"/>
                  </a:ext>
                </a:extLst>
              </p:cNvPr>
              <p:cNvSpPr txBox="1"/>
              <p:nvPr/>
            </p:nvSpPr>
            <p:spPr>
              <a:xfrm>
                <a:off x="3425916" y="901123"/>
                <a:ext cx="1335272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1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Alexa Fluor 488</a:t>
                </a:r>
              </a:p>
            </p:txBody>
          </p:sp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8A473C6C-7DE1-49E8-6B72-4DA82CB26DF8}"/>
                  </a:ext>
                </a:extLst>
              </p:cNvPr>
              <p:cNvSpPr txBox="1"/>
              <p:nvPr/>
            </p:nvSpPr>
            <p:spPr>
              <a:xfrm>
                <a:off x="6356780" y="901123"/>
                <a:ext cx="801937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1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DIC/Merge</a:t>
                </a:r>
                <a:endParaRPr lang="en-IN" sz="11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E810EBD6-D96E-E840-7310-B791F23EE2C0}"/>
                  </a:ext>
                </a:extLst>
              </p:cNvPr>
              <p:cNvSpPr txBox="1"/>
              <p:nvPr/>
            </p:nvSpPr>
            <p:spPr>
              <a:xfrm>
                <a:off x="2005368" y="901123"/>
                <a:ext cx="472438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1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DIC</a:t>
                </a:r>
                <a:endParaRPr lang="en-IN" sz="11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7F0E497F-665A-5AEA-14C1-C66CB42D3A76}"/>
                </a:ext>
              </a:extLst>
            </p:cNvPr>
            <p:cNvSpPr txBox="1"/>
            <p:nvPr/>
          </p:nvSpPr>
          <p:spPr>
            <a:xfrm rot="16200000">
              <a:off x="36018" y="1356931"/>
              <a:ext cx="1284123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IN" sz="1050" b="1" dirty="0">
                  <a:latin typeface="Arial" panose="020B0604020202020204" pitchFamily="34" charset="0"/>
                  <a:cs typeface="Arial" panose="020B0604020202020204" pitchFamily="34" charset="0"/>
                </a:rPr>
                <a:t>Pre-immune</a:t>
              </a:r>
            </a:p>
            <a:p>
              <a:pPr algn="ctr"/>
              <a:r>
                <a:rPr lang="en-IN" sz="1050" b="1" dirty="0">
                  <a:latin typeface="Arial" panose="020B0604020202020204" pitchFamily="34" charset="0"/>
                  <a:cs typeface="Arial" panose="020B0604020202020204" pitchFamily="34" charset="0"/>
                </a:rPr>
                <a:t> sera</a:t>
              </a: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6B0C363F-89FE-964A-23EA-629F6F293733}"/>
                </a:ext>
              </a:extLst>
            </p:cNvPr>
            <p:cNvSpPr txBox="1"/>
            <p:nvPr/>
          </p:nvSpPr>
          <p:spPr>
            <a:xfrm rot="16200000">
              <a:off x="160384" y="2342060"/>
              <a:ext cx="1035391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IN" sz="1050" b="1" dirty="0">
                  <a:latin typeface="Arial" panose="020B0604020202020204" pitchFamily="34" charset="0"/>
                  <a:cs typeface="Arial" panose="020B0604020202020204" pitchFamily="34" charset="0"/>
                </a:rPr>
                <a:t>Immune</a:t>
              </a:r>
            </a:p>
            <a:p>
              <a:pPr algn="ctr"/>
              <a:r>
                <a:rPr lang="en-IN" sz="1050" b="1" dirty="0">
                  <a:latin typeface="Arial" panose="020B0604020202020204" pitchFamily="34" charset="0"/>
                  <a:cs typeface="Arial" panose="020B0604020202020204" pitchFamily="34" charset="0"/>
                </a:rPr>
                <a:t> sera</a:t>
              </a: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4C0D6C7C-87F2-E14F-2728-7661E398633B}"/>
                </a:ext>
              </a:extLst>
            </p:cNvPr>
            <p:cNvSpPr txBox="1"/>
            <p:nvPr/>
          </p:nvSpPr>
          <p:spPr>
            <a:xfrm rot="16200000">
              <a:off x="-178172" y="1749679"/>
              <a:ext cx="103539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N" sz="1000" b="1" dirty="0">
                  <a:latin typeface="Arial" panose="020B0604020202020204" pitchFamily="34" charset="0"/>
                  <a:cs typeface="Arial" panose="020B0604020202020204" pitchFamily="34" charset="0"/>
                </a:rPr>
                <a:t>Anti-BdV234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5858AE70-C76D-788B-8093-4CE8E5B02EF5}"/>
                </a:ext>
              </a:extLst>
            </p:cNvPr>
            <p:cNvSpPr txBox="1"/>
            <p:nvPr/>
          </p:nvSpPr>
          <p:spPr>
            <a:xfrm rot="16200000">
              <a:off x="-113207" y="3734676"/>
              <a:ext cx="982404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N" sz="1000" b="1" dirty="0">
                  <a:latin typeface="Arial" panose="020B0604020202020204" pitchFamily="34" charset="0"/>
                  <a:cs typeface="Arial" panose="020B0604020202020204" pitchFamily="34" charset="0"/>
                </a:rPr>
                <a:t>Anti-BdV38</a:t>
              </a:r>
            </a:p>
          </p:txBody>
        </p: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8751CDB1-FFCD-F20B-48B5-203B7928F33F}"/>
                </a:ext>
              </a:extLst>
            </p:cNvPr>
            <p:cNvCxnSpPr>
              <a:cxnSpLocks/>
            </p:cNvCxnSpPr>
            <p:nvPr/>
          </p:nvCxnSpPr>
          <p:spPr>
            <a:xfrm>
              <a:off x="481689" y="1105804"/>
              <a:ext cx="0" cy="183600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C5134418-DB20-3DFA-C816-80F76F8D5704}"/>
                </a:ext>
              </a:extLst>
            </p:cNvPr>
            <p:cNvSpPr txBox="1"/>
            <p:nvPr/>
          </p:nvSpPr>
          <p:spPr>
            <a:xfrm rot="16200000">
              <a:off x="60775" y="3309080"/>
              <a:ext cx="1234609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IN" sz="1050" b="1" dirty="0">
                  <a:latin typeface="Arial" panose="020B0604020202020204" pitchFamily="34" charset="0"/>
                  <a:cs typeface="Arial" panose="020B0604020202020204" pitchFamily="34" charset="0"/>
                </a:rPr>
                <a:t>Pre-immune</a:t>
              </a:r>
            </a:p>
            <a:p>
              <a:pPr algn="ctr"/>
              <a:r>
                <a:rPr lang="en-IN" sz="1050" b="1" dirty="0">
                  <a:latin typeface="Arial" panose="020B0604020202020204" pitchFamily="34" charset="0"/>
                  <a:cs typeface="Arial" panose="020B0604020202020204" pitchFamily="34" charset="0"/>
                </a:rPr>
                <a:t> sera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79FF36B4-F19A-F5BF-083D-120ECAA60FC8}"/>
                </a:ext>
              </a:extLst>
            </p:cNvPr>
            <p:cNvSpPr txBox="1"/>
            <p:nvPr/>
          </p:nvSpPr>
          <p:spPr>
            <a:xfrm rot="16200000">
              <a:off x="160385" y="4307553"/>
              <a:ext cx="1035389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IN" sz="1050" b="1" dirty="0">
                  <a:latin typeface="Arial" panose="020B0604020202020204" pitchFamily="34" charset="0"/>
                  <a:cs typeface="Arial" panose="020B0604020202020204" pitchFamily="34" charset="0"/>
                </a:rPr>
                <a:t>Immune </a:t>
              </a:r>
            </a:p>
            <a:p>
              <a:pPr algn="ctr"/>
              <a:r>
                <a:rPr lang="en-IN" sz="1050" b="1" dirty="0">
                  <a:latin typeface="Arial" panose="020B0604020202020204" pitchFamily="34" charset="0"/>
                  <a:cs typeface="Arial" panose="020B0604020202020204" pitchFamily="34" charset="0"/>
                </a:rPr>
                <a:t>sera</a:t>
              </a:r>
            </a:p>
          </p:txBody>
        </p: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F2EF1365-1060-3BCE-908A-9652BD4FAD2D}"/>
                </a:ext>
              </a:extLst>
            </p:cNvPr>
            <p:cNvCxnSpPr>
              <a:cxnSpLocks/>
            </p:cNvCxnSpPr>
            <p:nvPr/>
          </p:nvCxnSpPr>
          <p:spPr>
            <a:xfrm>
              <a:off x="481689" y="3100315"/>
              <a:ext cx="0" cy="183600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6" name="TextBox 45">
            <a:extLst>
              <a:ext uri="{FF2B5EF4-FFF2-40B4-BE49-F238E27FC236}">
                <a16:creationId xmlns:a16="http://schemas.microsoft.com/office/drawing/2014/main" id="{104EEE2E-8C34-4972-44FC-CE0055FDFF3A}"/>
              </a:ext>
            </a:extLst>
          </p:cNvPr>
          <p:cNvSpPr txBox="1"/>
          <p:nvPr/>
        </p:nvSpPr>
        <p:spPr>
          <a:xfrm>
            <a:off x="0" y="33593"/>
            <a:ext cx="125559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N" b="1" dirty="0">
                <a:latin typeface="Arial" panose="020B0604020202020204" pitchFamily="34" charset="0"/>
                <a:cs typeface="Arial" panose="020B0604020202020204" pitchFamily="34" charset="0"/>
              </a:rPr>
              <a:t>Figure S2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9B2F3404-F2D5-1B8D-17A4-FC68F38A5BD0}"/>
              </a:ext>
            </a:extLst>
          </p:cNvPr>
          <p:cNvSpPr txBox="1"/>
          <p:nvPr/>
        </p:nvSpPr>
        <p:spPr>
          <a:xfrm>
            <a:off x="266700" y="5025725"/>
            <a:ext cx="6515100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algn="just">
              <a:spcBef>
                <a:spcPts val="0"/>
              </a:spcBef>
              <a:spcAft>
                <a:spcPts val="800"/>
              </a:spcAft>
            </a:pPr>
            <a:r>
              <a:rPr lang="en-IN" sz="12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Figure </a:t>
            </a:r>
            <a:r>
              <a:rPr lang="en-IN" sz="1200" b="1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S</a:t>
            </a:r>
            <a:r>
              <a:rPr lang="en-IN" sz="12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2. </a:t>
            </a:r>
            <a:r>
              <a:rPr lang="en-IN" sz="12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Immunofluorescence assay for the detection of subcellular localization of </a:t>
            </a:r>
            <a:r>
              <a:rPr lang="en-IN" sz="1200" b="1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B. duncani</a:t>
            </a:r>
            <a:r>
              <a:rPr lang="en-IN" sz="12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secreted proteins</a:t>
            </a:r>
            <a:r>
              <a:rPr lang="en-IN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.</a:t>
            </a:r>
            <a:r>
              <a:rPr lang="en-IN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Immunofluorescence staining of BdV234 and BdV38 proteins using rabbit polyclonal anti-BdV234 and BdV38 antibodies. Samples were subsequently, stained with an anti-rabbit secondary antibody conjugated with Alexa Fluor (AF)-488 (Green) in </a:t>
            </a:r>
            <a:r>
              <a:rPr lang="en-IN" sz="12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B. duncani </a:t>
            </a:r>
            <a:r>
              <a:rPr lang="en-IN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-infected human RBCs. </a:t>
            </a:r>
            <a:r>
              <a:rPr lang="en-IN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Anti–Band-III monoclonal antibody (Red) was used to label the human erythrocyte plasma membrane, and DAPI (Blue) was used to stain the parasite nucleus (DNA</a:t>
            </a:r>
            <a:r>
              <a:rPr lang="en-IN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).</a:t>
            </a:r>
            <a:r>
              <a:rPr lang="en-IN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The green fluorophore reveals both the localization and distribution of the parasite-secreted proteins within or outside the host red blood cell</a:t>
            </a:r>
            <a:r>
              <a:rPr lang="en-IN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.</a:t>
            </a:r>
            <a:r>
              <a:rPr lang="en-IN" sz="120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IN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Immune Sera: rabbit sera collected after injection of recombinant BdV234 and BdV38 recombinant proteins, and </a:t>
            </a:r>
            <a:r>
              <a:rPr lang="en-IN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preimmune</a:t>
            </a:r>
            <a:r>
              <a:rPr lang="en-IN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sera: same rabbit sera collected before injection of recombinant proteins.</a:t>
            </a:r>
            <a:r>
              <a:rPr lang="en-IN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IN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Differential Interference Contrast (DIC). </a:t>
            </a:r>
            <a:r>
              <a:rPr lang="en-IN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Scale b</a:t>
            </a:r>
            <a:r>
              <a:rPr lang="en-IN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ars, 5µm.</a:t>
            </a:r>
            <a:endParaRPr lang="en-US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181162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447AAF6-E451-467C-879D-9352683AF0E3}"/>
              </a:ext>
            </a:extLst>
          </p:cNvPr>
          <p:cNvSpPr txBox="1"/>
          <p:nvPr/>
        </p:nvSpPr>
        <p:spPr>
          <a:xfrm>
            <a:off x="13648" y="-14121"/>
            <a:ext cx="18820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b="1" dirty="0">
                <a:latin typeface="Arial" panose="020B0604020202020204" pitchFamily="34" charset="0"/>
                <a:cs typeface="Arial" panose="020B0604020202020204" pitchFamily="34" charset="0"/>
              </a:rPr>
              <a:t>Figure S3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023D120B-CE3D-4D52-9A47-6A883D6592B3}"/>
              </a:ext>
            </a:extLst>
          </p:cNvPr>
          <p:cNvGrpSpPr/>
          <p:nvPr/>
        </p:nvGrpSpPr>
        <p:grpSpPr>
          <a:xfrm>
            <a:off x="234844" y="534454"/>
            <a:ext cx="3305280" cy="2311399"/>
            <a:chOff x="576778" y="3150785"/>
            <a:chExt cx="2331264" cy="1761597"/>
          </a:xfrm>
        </p:grpSpPr>
        <p:graphicFrame>
          <p:nvGraphicFramePr>
            <p:cNvPr id="3" name="Object 2">
              <a:extLst>
                <a:ext uri="{FF2B5EF4-FFF2-40B4-BE49-F238E27FC236}">
                  <a16:creationId xmlns:a16="http://schemas.microsoft.com/office/drawing/2014/main" id="{A8A5A4AD-C1FF-477C-AB9B-05654FFE70B5}"/>
                </a:ext>
              </a:extLst>
            </p:cNvPr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3553671154"/>
                </p:ext>
              </p:extLst>
            </p:nvPr>
          </p:nvGraphicFramePr>
          <p:xfrm>
            <a:off x="811987" y="3150785"/>
            <a:ext cx="2096055" cy="176159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26" name="Prism 10" r:id="rId3" imgW="3747572" imgH="2841132" progId="Prism10.Document">
                    <p:embed/>
                  </p:oleObj>
                </mc:Choice>
                <mc:Fallback>
                  <p:oleObj name="Prism 10" r:id="rId3" imgW="3747572" imgH="2841132" progId="Prism10.Document">
                    <p:embed/>
                    <p:pic>
                      <p:nvPicPr>
                        <p:cNvPr id="42" name="Object 41">
                          <a:extLst>
                            <a:ext uri="{FF2B5EF4-FFF2-40B4-BE49-F238E27FC236}">
                              <a16:creationId xmlns:a16="http://schemas.microsoft.com/office/drawing/2014/main" id="{3C7FB644-10E3-4200-A343-70BDEFA6B1F8}"/>
                            </a:ext>
                          </a:extLst>
                        </p:cNvPr>
                        <p:cNvPicPr preferRelativeResize="0"/>
                        <p:nvPr/>
                      </p:nvPicPr>
                      <p:blipFill>
                        <a:blip r:embed="rId4"/>
                        <a:stretch>
                          <a:fillRect/>
                        </a:stretch>
                      </p:blipFill>
                      <p:spPr>
                        <a:xfrm>
                          <a:off x="811987" y="3150785"/>
                          <a:ext cx="2096055" cy="1761597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C1331A73-F217-48A3-9581-48C39C80F4B3}"/>
                </a:ext>
              </a:extLst>
            </p:cNvPr>
            <p:cNvSpPr txBox="1"/>
            <p:nvPr/>
          </p:nvSpPr>
          <p:spPr>
            <a:xfrm rot="16200000">
              <a:off x="40792" y="3712994"/>
              <a:ext cx="1375883" cy="30391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IN" sz="1100" i="1" dirty="0">
                  <a:latin typeface="Arial" panose="020B0604020202020204" pitchFamily="34" charset="0"/>
                  <a:cs typeface="Arial" panose="020B0604020202020204" pitchFamily="34" charset="0"/>
                </a:rPr>
                <a:t>BdV38</a:t>
              </a:r>
              <a:r>
                <a:rPr lang="en-IN" sz="1100" dirty="0">
                  <a:latin typeface="Arial" panose="020B0604020202020204" pitchFamily="34" charset="0"/>
                  <a:cs typeface="Arial" panose="020B0604020202020204" pitchFamily="34" charset="0"/>
                </a:rPr>
                <a:t> detection (</a:t>
              </a:r>
              <a:r>
                <a:rPr lang="en-IN" sz="1100" i="1" dirty="0">
                  <a:latin typeface="Arial" panose="020B0604020202020204" pitchFamily="34" charset="0"/>
                  <a:cs typeface="Arial" panose="020B0604020202020204" pitchFamily="34" charset="0"/>
                </a:rPr>
                <a:t>in vitro</a:t>
              </a:r>
              <a:r>
                <a:rPr lang="en-IN" sz="1100" dirty="0">
                  <a:latin typeface="Arial" panose="020B0604020202020204" pitchFamily="34" charset="0"/>
                  <a:cs typeface="Arial" panose="020B0604020202020204" pitchFamily="34" charset="0"/>
                </a:rPr>
                <a:t>) </a:t>
              </a:r>
            </a:p>
            <a:p>
              <a:pPr algn="ctr"/>
              <a:r>
                <a:rPr lang="en-IN" sz="1100" dirty="0">
                  <a:latin typeface="Arial" panose="020B0604020202020204" pitchFamily="34" charset="0"/>
                  <a:cs typeface="Arial" panose="020B0604020202020204" pitchFamily="34" charset="0"/>
                </a:rPr>
                <a:t>OD at 450 nm</a:t>
              </a:r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DAE0DE1A-3179-405F-9489-DAA1239BCCDC}"/>
              </a:ext>
            </a:extLst>
          </p:cNvPr>
          <p:cNvGrpSpPr/>
          <p:nvPr/>
        </p:nvGrpSpPr>
        <p:grpSpPr>
          <a:xfrm>
            <a:off x="3795880" y="558267"/>
            <a:ext cx="3258969" cy="2309812"/>
            <a:chOff x="3579559" y="3261928"/>
            <a:chExt cx="2298600" cy="1760388"/>
          </a:xfrm>
        </p:grpSpPr>
        <p:graphicFrame>
          <p:nvGraphicFramePr>
            <p:cNvPr id="4" name="Object 3">
              <a:extLst>
                <a:ext uri="{FF2B5EF4-FFF2-40B4-BE49-F238E27FC236}">
                  <a16:creationId xmlns:a16="http://schemas.microsoft.com/office/drawing/2014/main" id="{454FC1EB-797C-428D-9AD7-00F2571A074E}"/>
                </a:ext>
              </a:extLst>
            </p:cNvPr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2559790787"/>
                </p:ext>
              </p:extLst>
            </p:nvPr>
          </p:nvGraphicFramePr>
          <p:xfrm>
            <a:off x="3789942" y="3261928"/>
            <a:ext cx="2088217" cy="176038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27" name="Prism 10" r:id="rId5" imgW="3747572" imgH="2826010" progId="Prism10.Document">
                    <p:embed/>
                  </p:oleObj>
                </mc:Choice>
                <mc:Fallback>
                  <p:oleObj name="Prism 10" r:id="rId5" imgW="3747572" imgH="2826010" progId="Prism10.Document">
                    <p:embed/>
                    <p:pic>
                      <p:nvPicPr>
                        <p:cNvPr id="45" name="Object 44">
                          <a:extLst>
                            <a:ext uri="{FF2B5EF4-FFF2-40B4-BE49-F238E27FC236}">
                              <a16:creationId xmlns:a16="http://schemas.microsoft.com/office/drawing/2014/main" id="{35E2FFE5-43BC-45C8-9178-5B160CFF6E5E}"/>
                            </a:ext>
                          </a:extLst>
                        </p:cNvPr>
                        <p:cNvPicPr preferRelativeResize="0"/>
                        <p:nvPr/>
                      </p:nvPicPr>
                      <p:blipFill>
                        <a:blip r:embed="rId6"/>
                        <a:stretch>
                          <a:fillRect/>
                        </a:stretch>
                      </p:blipFill>
                      <p:spPr>
                        <a:xfrm>
                          <a:off x="3789942" y="3261928"/>
                          <a:ext cx="2088217" cy="1760388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3114248F-A7CD-43F0-9106-502DEAD2B602}"/>
                </a:ext>
              </a:extLst>
            </p:cNvPr>
            <p:cNvSpPr txBox="1"/>
            <p:nvPr/>
          </p:nvSpPr>
          <p:spPr>
            <a:xfrm rot="16200000">
              <a:off x="3049071" y="3797436"/>
              <a:ext cx="1364888" cy="30391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IN" sz="1100" i="1" dirty="0">
                  <a:latin typeface="Arial" panose="020B0604020202020204" pitchFamily="34" charset="0"/>
                  <a:cs typeface="Arial" panose="020B0604020202020204" pitchFamily="34" charset="0"/>
                </a:rPr>
                <a:t>BdV38</a:t>
              </a:r>
              <a:r>
                <a:rPr lang="en-IN" sz="1100" dirty="0">
                  <a:latin typeface="Arial" panose="020B0604020202020204" pitchFamily="34" charset="0"/>
                  <a:cs typeface="Arial" panose="020B0604020202020204" pitchFamily="34" charset="0"/>
                </a:rPr>
                <a:t> detection (</a:t>
              </a:r>
              <a:r>
                <a:rPr lang="en-IN" sz="1100" i="1" dirty="0">
                  <a:latin typeface="Arial" panose="020B0604020202020204" pitchFamily="34" charset="0"/>
                  <a:cs typeface="Arial" panose="020B0604020202020204" pitchFamily="34" charset="0"/>
                </a:rPr>
                <a:t>in vivo</a:t>
              </a:r>
              <a:r>
                <a:rPr lang="en-IN" sz="1100" dirty="0">
                  <a:latin typeface="Arial" panose="020B0604020202020204" pitchFamily="34" charset="0"/>
                  <a:cs typeface="Arial" panose="020B0604020202020204" pitchFamily="34" charset="0"/>
                </a:rPr>
                <a:t>) </a:t>
              </a:r>
            </a:p>
            <a:p>
              <a:pPr algn="ctr"/>
              <a:r>
                <a:rPr lang="en-IN" sz="1100" dirty="0">
                  <a:latin typeface="Arial" panose="020B0604020202020204" pitchFamily="34" charset="0"/>
                  <a:cs typeface="Arial" panose="020B0604020202020204" pitchFamily="34" charset="0"/>
                </a:rPr>
                <a:t>OD at 450 nm</a:t>
              </a:r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45E09A70-4CFA-4353-A09C-ACD50F96F479}"/>
              </a:ext>
            </a:extLst>
          </p:cNvPr>
          <p:cNvGrpSpPr/>
          <p:nvPr/>
        </p:nvGrpSpPr>
        <p:grpSpPr>
          <a:xfrm>
            <a:off x="291995" y="3416589"/>
            <a:ext cx="3235431" cy="2250256"/>
            <a:chOff x="19488" y="5850451"/>
            <a:chExt cx="2281999" cy="1556456"/>
          </a:xfrm>
        </p:grpSpPr>
        <p:graphicFrame>
          <p:nvGraphicFramePr>
            <p:cNvPr id="5" name="Object 4">
              <a:extLst>
                <a:ext uri="{FF2B5EF4-FFF2-40B4-BE49-F238E27FC236}">
                  <a16:creationId xmlns:a16="http://schemas.microsoft.com/office/drawing/2014/main" id="{0437B3EB-6A86-450A-A657-1A3B8D9F79CF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623693473"/>
                </p:ext>
              </p:extLst>
            </p:nvPr>
          </p:nvGraphicFramePr>
          <p:xfrm>
            <a:off x="218867" y="5879531"/>
            <a:ext cx="2082620" cy="152737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28" name="Prism 10" r:id="rId7" imgW="3747572" imgH="2842572" progId="Prism10.Document">
                    <p:embed/>
                  </p:oleObj>
                </mc:Choice>
                <mc:Fallback>
                  <p:oleObj name="Prism 10" r:id="rId7" imgW="3747572" imgH="2842572" progId="Prism10.Document">
                    <p:embed/>
                    <p:pic>
                      <p:nvPicPr>
                        <p:cNvPr id="46" name="Object 45">
                          <a:extLst>
                            <a:ext uri="{FF2B5EF4-FFF2-40B4-BE49-F238E27FC236}">
                              <a16:creationId xmlns:a16="http://schemas.microsoft.com/office/drawing/2014/main" id="{FBCCCF42-B9F2-45B3-9872-9913BED192DA}"/>
                            </a:ext>
                          </a:extLst>
                        </p:cNvPr>
                        <p:cNvPicPr/>
                        <p:nvPr/>
                      </p:nvPicPr>
                      <p:blipFill>
                        <a:blip r:embed="rId8"/>
                        <a:stretch>
                          <a:fillRect/>
                        </a:stretch>
                      </p:blipFill>
                      <p:spPr>
                        <a:xfrm>
                          <a:off x="218867" y="5879531"/>
                          <a:ext cx="2082620" cy="1527376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8DFB2CAF-B69E-4ED4-9EDA-10D78888B18C}"/>
                </a:ext>
              </a:extLst>
            </p:cNvPr>
            <p:cNvSpPr txBox="1"/>
            <p:nvPr/>
          </p:nvSpPr>
          <p:spPr>
            <a:xfrm rot="16200000">
              <a:off x="-480066" y="6350005"/>
              <a:ext cx="1303020" cy="30391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IN" sz="1100" i="1" dirty="0">
                  <a:latin typeface="Arial" panose="020B0604020202020204" pitchFamily="34" charset="0"/>
                  <a:cs typeface="Arial" panose="020B0604020202020204" pitchFamily="34" charset="0"/>
                </a:rPr>
                <a:t>BdV234</a:t>
              </a:r>
              <a:r>
                <a:rPr lang="en-IN" sz="1100" dirty="0">
                  <a:latin typeface="Arial" panose="020B0604020202020204" pitchFamily="34" charset="0"/>
                  <a:cs typeface="Arial" panose="020B0604020202020204" pitchFamily="34" charset="0"/>
                </a:rPr>
                <a:t> detection (</a:t>
              </a:r>
              <a:r>
                <a:rPr lang="en-IN" sz="1100" i="1" dirty="0">
                  <a:latin typeface="Arial" panose="020B0604020202020204" pitchFamily="34" charset="0"/>
                  <a:cs typeface="Arial" panose="020B0604020202020204" pitchFamily="34" charset="0"/>
                </a:rPr>
                <a:t>in vitro</a:t>
              </a:r>
              <a:r>
                <a:rPr lang="en-IN" sz="1100" dirty="0">
                  <a:latin typeface="Arial" panose="020B0604020202020204" pitchFamily="34" charset="0"/>
                  <a:cs typeface="Arial" panose="020B0604020202020204" pitchFamily="34" charset="0"/>
                </a:rPr>
                <a:t>) </a:t>
              </a:r>
            </a:p>
            <a:p>
              <a:pPr algn="ctr"/>
              <a:r>
                <a:rPr lang="en-IN" sz="1100" dirty="0">
                  <a:latin typeface="Arial" panose="020B0604020202020204" pitchFamily="34" charset="0"/>
                  <a:cs typeface="Arial" panose="020B0604020202020204" pitchFamily="34" charset="0"/>
                </a:rPr>
                <a:t>OD at 450 nm</a:t>
              </a:r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0DD297E5-7392-449F-8AC7-F15EC483B26A}"/>
              </a:ext>
            </a:extLst>
          </p:cNvPr>
          <p:cNvGrpSpPr/>
          <p:nvPr/>
        </p:nvGrpSpPr>
        <p:grpSpPr>
          <a:xfrm>
            <a:off x="3762488" y="3320975"/>
            <a:ext cx="3282838" cy="2345868"/>
            <a:chOff x="2366164" y="5740510"/>
            <a:chExt cx="2315435" cy="1622588"/>
          </a:xfrm>
        </p:grpSpPr>
        <p:graphicFrame>
          <p:nvGraphicFramePr>
            <p:cNvPr id="6" name="Object 5">
              <a:extLst>
                <a:ext uri="{FF2B5EF4-FFF2-40B4-BE49-F238E27FC236}">
                  <a16:creationId xmlns:a16="http://schemas.microsoft.com/office/drawing/2014/main" id="{E1A6475A-E5CC-4D56-BC25-B72D5CA9ACE3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4171221110"/>
                </p:ext>
              </p:extLst>
            </p:nvPr>
          </p:nvGraphicFramePr>
          <p:xfrm>
            <a:off x="2601219" y="5885135"/>
            <a:ext cx="2080380" cy="147796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29" name="Prism 10" r:id="rId9" imgW="3747572" imgH="2786405" progId="Prism10.Document">
                    <p:embed/>
                  </p:oleObj>
                </mc:Choice>
                <mc:Fallback>
                  <p:oleObj name="Prism 10" r:id="rId9" imgW="3747572" imgH="2786405" progId="Prism10.Document">
                    <p:embed/>
                    <p:pic>
                      <p:nvPicPr>
                        <p:cNvPr id="47" name="Object 46">
                          <a:extLst>
                            <a:ext uri="{FF2B5EF4-FFF2-40B4-BE49-F238E27FC236}">
                              <a16:creationId xmlns:a16="http://schemas.microsoft.com/office/drawing/2014/main" id="{0A0941BB-35FB-4CB8-A2A2-334556BDF4E8}"/>
                            </a:ext>
                          </a:extLst>
                        </p:cNvPr>
                        <p:cNvPicPr/>
                        <p:nvPr/>
                      </p:nvPicPr>
                      <p:blipFill>
                        <a:blip r:embed="rId10"/>
                        <a:stretch>
                          <a:fillRect/>
                        </a:stretch>
                      </p:blipFill>
                      <p:spPr>
                        <a:xfrm>
                          <a:off x="2601219" y="5885135"/>
                          <a:ext cx="2080380" cy="1477963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7D4CD608-EB9F-40AB-B726-59D5D1D4633E}"/>
                </a:ext>
              </a:extLst>
            </p:cNvPr>
            <p:cNvSpPr txBox="1"/>
            <p:nvPr/>
          </p:nvSpPr>
          <p:spPr>
            <a:xfrm rot="16200000">
              <a:off x="1871599" y="6235075"/>
              <a:ext cx="1293041" cy="30391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IN" sz="1100" i="1" dirty="0">
                  <a:latin typeface="Arial" panose="020B0604020202020204" pitchFamily="34" charset="0"/>
                  <a:cs typeface="Arial" panose="020B0604020202020204" pitchFamily="34" charset="0"/>
                </a:rPr>
                <a:t>BdV234</a:t>
              </a:r>
              <a:r>
                <a:rPr lang="en-IN" sz="1100" dirty="0">
                  <a:latin typeface="Arial" panose="020B0604020202020204" pitchFamily="34" charset="0"/>
                  <a:cs typeface="Arial" panose="020B0604020202020204" pitchFamily="34" charset="0"/>
                </a:rPr>
                <a:t> detection (</a:t>
              </a:r>
              <a:r>
                <a:rPr lang="en-IN" sz="1100" i="1" dirty="0">
                  <a:latin typeface="Arial" panose="020B0604020202020204" pitchFamily="34" charset="0"/>
                  <a:cs typeface="Arial" panose="020B0604020202020204" pitchFamily="34" charset="0"/>
                </a:rPr>
                <a:t>in vivo</a:t>
              </a:r>
              <a:r>
                <a:rPr lang="en-IN" sz="1100" dirty="0">
                  <a:latin typeface="Arial" panose="020B0604020202020204" pitchFamily="34" charset="0"/>
                  <a:cs typeface="Arial" panose="020B0604020202020204" pitchFamily="34" charset="0"/>
                </a:rPr>
                <a:t>) </a:t>
              </a:r>
            </a:p>
            <a:p>
              <a:pPr algn="ctr"/>
              <a:r>
                <a:rPr lang="en-IN" sz="1100" dirty="0">
                  <a:latin typeface="Arial" panose="020B0604020202020204" pitchFamily="34" charset="0"/>
                  <a:cs typeface="Arial" panose="020B0604020202020204" pitchFamily="34" charset="0"/>
                </a:rPr>
                <a:t>OD at 450 nm</a:t>
              </a:r>
            </a:p>
          </p:txBody>
        </p:sp>
      </p:grpSp>
      <p:sp>
        <p:nvSpPr>
          <p:cNvPr id="15" name="TextBox 14">
            <a:extLst>
              <a:ext uri="{FF2B5EF4-FFF2-40B4-BE49-F238E27FC236}">
                <a16:creationId xmlns:a16="http://schemas.microsoft.com/office/drawing/2014/main" id="{4F4B09D8-A2FF-49BB-8160-0F2B4F36E36D}"/>
              </a:ext>
            </a:extLst>
          </p:cNvPr>
          <p:cNvSpPr txBox="1"/>
          <p:nvPr/>
        </p:nvSpPr>
        <p:spPr>
          <a:xfrm>
            <a:off x="-73194" y="278905"/>
            <a:ext cx="4397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4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6804C1E-7964-4121-AF3E-41EB1F5CD60E}"/>
              </a:ext>
            </a:extLst>
          </p:cNvPr>
          <p:cNvSpPr txBox="1"/>
          <p:nvPr/>
        </p:nvSpPr>
        <p:spPr>
          <a:xfrm>
            <a:off x="3433571" y="278905"/>
            <a:ext cx="4397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400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C1CA629A-0B54-4DF8-91E6-0878F97B5832}"/>
              </a:ext>
            </a:extLst>
          </p:cNvPr>
          <p:cNvSpPr txBox="1"/>
          <p:nvPr/>
        </p:nvSpPr>
        <p:spPr>
          <a:xfrm>
            <a:off x="-73194" y="3069355"/>
            <a:ext cx="4397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4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A06E87E-874D-4993-9BB6-54CC56627BF2}"/>
              </a:ext>
            </a:extLst>
          </p:cNvPr>
          <p:cNvSpPr txBox="1"/>
          <p:nvPr/>
        </p:nvSpPr>
        <p:spPr>
          <a:xfrm>
            <a:off x="3433571" y="3069355"/>
            <a:ext cx="4397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400" b="1" dirty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F118BD6E-218B-879F-EDF6-908B501EEE36}"/>
              </a:ext>
            </a:extLst>
          </p:cNvPr>
          <p:cNvSpPr txBox="1"/>
          <p:nvPr/>
        </p:nvSpPr>
        <p:spPr>
          <a:xfrm>
            <a:off x="234843" y="5803177"/>
            <a:ext cx="6470757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algn="just">
              <a:spcBef>
                <a:spcPts val="0"/>
              </a:spcBef>
              <a:spcAft>
                <a:spcPts val="800"/>
              </a:spcAft>
            </a:pPr>
            <a:r>
              <a:rPr lang="en-IN" sz="12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Figure S3. Whole blood and hemolysate compression as a source of antigen. </a:t>
            </a:r>
            <a:r>
              <a:rPr lang="en-IN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Graphs depict the comparative ELISA detection profiles of two different antigen sources, hemolysate, and whole blood, treated with various lysis buffers (1% saponin, 1% Triton X-100, and 1% saponin + Triton X-100). Panel </a:t>
            </a:r>
            <a:r>
              <a:rPr lang="en-IN" sz="12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(A</a:t>
            </a:r>
            <a:r>
              <a:rPr lang="en-IN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 illustrates the comparable detection profiles of Bd38ACA between whole blood and hemolysate obtained </a:t>
            </a:r>
            <a:r>
              <a:rPr lang="en-IN" sz="12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from B. duncani in vitro</a:t>
            </a:r>
            <a:r>
              <a:rPr lang="en-IN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cultures, while Panel </a:t>
            </a:r>
            <a:r>
              <a:rPr lang="en-IN" sz="12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(B)</a:t>
            </a:r>
            <a:r>
              <a:rPr lang="en-IN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demonstrates a comparison between hemolysate and whole blood from </a:t>
            </a:r>
            <a:r>
              <a:rPr lang="en-IN" sz="12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B. duncani-infected</a:t>
            </a:r>
            <a:r>
              <a:rPr lang="en-IN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mouse samples. Likewise, panel (</a:t>
            </a:r>
            <a:r>
              <a:rPr lang="en-IN" sz="12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C)</a:t>
            </a:r>
            <a:r>
              <a:rPr lang="en-IN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shows the comparison of Bd234ACA detection between whole blood and hemolysate samples derived from cultured </a:t>
            </a:r>
            <a:r>
              <a:rPr lang="en-IN" sz="12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B. duncani</a:t>
            </a:r>
            <a:r>
              <a:rPr lang="en-IN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parasites in human RBCs, and Panel (</a:t>
            </a:r>
            <a:r>
              <a:rPr lang="en-IN" sz="12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</a:t>
            </a:r>
            <a:r>
              <a:rPr lang="en-IN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 displays the comparison in </a:t>
            </a:r>
            <a:r>
              <a:rPr lang="en-IN" sz="12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B. duncani-infected</a:t>
            </a:r>
            <a:r>
              <a:rPr lang="en-IN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mouse whole blood and hemolysate. Uninfected whole blood (u-WB) and uninfected hemolysate from human RBCs (</a:t>
            </a:r>
            <a:r>
              <a:rPr lang="en-IN" sz="12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uhRBCs</a:t>
            </a:r>
            <a:r>
              <a:rPr lang="en-IN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 and mouse RBCs (</a:t>
            </a:r>
            <a:r>
              <a:rPr lang="en-IN" sz="12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umRBCs</a:t>
            </a:r>
            <a:r>
              <a:rPr lang="en-IN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 served as controls. u-WB: uninfected whole blood, </a:t>
            </a:r>
            <a:r>
              <a:rPr lang="en-IN" sz="12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</a:t>
            </a:r>
            <a:r>
              <a:rPr lang="en-IN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-WB: infected whole blood, </a:t>
            </a:r>
            <a:r>
              <a:rPr lang="en-IN" sz="12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ihRBCs</a:t>
            </a:r>
            <a:r>
              <a:rPr lang="en-IN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  infected human RBCs, </a:t>
            </a:r>
            <a:r>
              <a:rPr lang="en-IN" sz="12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imRBCs</a:t>
            </a:r>
            <a:r>
              <a:rPr lang="en-IN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 infected mouse RBCs.</a:t>
            </a:r>
            <a:endParaRPr lang="en-US" sz="12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24726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ct 4">
            <a:extLst>
              <a:ext uri="{FF2B5EF4-FFF2-40B4-BE49-F238E27FC236}">
                <a16:creationId xmlns:a16="http://schemas.microsoft.com/office/drawing/2014/main" id="{9A56C237-DD53-006B-A9FB-A79DB35E56C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48953356"/>
              </p:ext>
            </p:extLst>
          </p:nvPr>
        </p:nvGraphicFramePr>
        <p:xfrm>
          <a:off x="1581150" y="3668887"/>
          <a:ext cx="3665538" cy="27352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0" name="Prism 10" r:id="rId3" imgW="4023436" imgH="2998113" progId="Prism10.Document">
                  <p:embed/>
                </p:oleObj>
              </mc:Choice>
              <mc:Fallback>
                <p:oleObj name="Prism 10" r:id="rId3" imgW="4023436" imgH="2998113" progId="Prism10.Document">
                  <p:embed/>
                  <p:pic>
                    <p:nvPicPr>
                      <p:cNvPr id="2" name="Object 1">
                        <a:extLst>
                          <a:ext uri="{FF2B5EF4-FFF2-40B4-BE49-F238E27FC236}">
                            <a16:creationId xmlns:a16="http://schemas.microsoft.com/office/drawing/2014/main" id="{88351B12-C27E-1B32-E0B6-1A5A716F39C6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1150" y="3668887"/>
                        <a:ext cx="3665538" cy="27352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5">
            <a:extLst>
              <a:ext uri="{FF2B5EF4-FFF2-40B4-BE49-F238E27FC236}">
                <a16:creationId xmlns:a16="http://schemas.microsoft.com/office/drawing/2014/main" id="{2934E5F6-BCFB-40B0-6561-67FD012718F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76294515"/>
              </p:ext>
            </p:extLst>
          </p:nvPr>
        </p:nvGraphicFramePr>
        <p:xfrm>
          <a:off x="1581150" y="551037"/>
          <a:ext cx="3363913" cy="28527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1" name="Prism 10" r:id="rId5" imgW="3998947" imgH="3245105" progId="Prism10.Document">
                  <p:embed/>
                </p:oleObj>
              </mc:Choice>
              <mc:Fallback>
                <p:oleObj name="Prism 10" r:id="rId5" imgW="3998947" imgH="3245105" progId="Prism10.Document">
                  <p:embed/>
                  <p:pic>
                    <p:nvPicPr>
                      <p:cNvPr id="3" name="Object 2">
                        <a:extLst>
                          <a:ext uri="{FF2B5EF4-FFF2-40B4-BE49-F238E27FC236}">
                            <a16:creationId xmlns:a16="http://schemas.microsoft.com/office/drawing/2014/main" id="{7CDBEA22-5199-B03A-5B09-1F88A7F72775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1150" y="551037"/>
                        <a:ext cx="3363913" cy="28527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D0DB3CC1-499F-782E-E7E3-1AB146B54F56}"/>
              </a:ext>
            </a:extLst>
          </p:cNvPr>
          <p:cNvSpPr txBox="1"/>
          <p:nvPr/>
        </p:nvSpPr>
        <p:spPr>
          <a:xfrm>
            <a:off x="0" y="0"/>
            <a:ext cx="12289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b="1" dirty="0">
                <a:latin typeface="Arial" panose="020B0604020202020204" pitchFamily="34" charset="0"/>
                <a:cs typeface="Arial" panose="020B0604020202020204" pitchFamily="34" charset="0"/>
              </a:rPr>
              <a:t>Figure S4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FC4CCFD-F6AA-5852-B838-66D026710B2A}"/>
              </a:ext>
            </a:extLst>
          </p:cNvPr>
          <p:cNvSpPr txBox="1"/>
          <p:nvPr/>
        </p:nvSpPr>
        <p:spPr>
          <a:xfrm>
            <a:off x="1228992" y="365685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6928107-9922-12DC-6A8C-97183CF76EE5}"/>
              </a:ext>
            </a:extLst>
          </p:cNvPr>
          <p:cNvSpPr txBox="1"/>
          <p:nvPr/>
        </p:nvSpPr>
        <p:spPr>
          <a:xfrm>
            <a:off x="1228992" y="3423169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F042898-C68D-E17F-ED06-2C25EFE6A243}"/>
              </a:ext>
            </a:extLst>
          </p:cNvPr>
          <p:cNvSpPr txBox="1"/>
          <p:nvPr/>
        </p:nvSpPr>
        <p:spPr>
          <a:xfrm>
            <a:off x="419465" y="6649868"/>
            <a:ext cx="5988908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algn="just">
              <a:spcBef>
                <a:spcPts val="0"/>
              </a:spcBef>
              <a:spcAft>
                <a:spcPts val="800"/>
              </a:spcAft>
            </a:pPr>
            <a:r>
              <a:rPr lang="en-IN" sz="12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Figure S4. Detection of BdV234 antigen after Tafenoquine treatment of </a:t>
            </a:r>
            <a:r>
              <a:rPr lang="en-IN" sz="1200" b="1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B. duncani</a:t>
            </a:r>
            <a:r>
              <a:rPr lang="en-IN" sz="12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cultures and in mice.</a:t>
            </a:r>
            <a:r>
              <a:rPr lang="en-IN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IN" sz="12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(A)</a:t>
            </a:r>
            <a:r>
              <a:rPr lang="en-IN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Untreated (UT) or Tafenoquine-treated (1x IC</a:t>
            </a:r>
            <a:r>
              <a:rPr lang="en-IN" sz="1200" baseline="-25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50</a:t>
            </a:r>
            <a:r>
              <a:rPr lang="en-IN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and 2x IC</a:t>
            </a:r>
            <a:r>
              <a:rPr lang="en-IN" sz="1200" baseline="-25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50</a:t>
            </a:r>
            <a:r>
              <a:rPr lang="en-IN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TQ) samples were collected over time and utilized as an antigen source in the Bd234ACA detection of BdV234 antigen in </a:t>
            </a:r>
            <a:r>
              <a:rPr lang="en-IN" sz="12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B. duncani</a:t>
            </a:r>
            <a:r>
              <a:rPr lang="en-IN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IN" sz="12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in vitro</a:t>
            </a:r>
            <a:r>
              <a:rPr lang="en-IN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culture hemolysate. </a:t>
            </a:r>
            <a:r>
              <a:rPr lang="en-IN" sz="12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(B)</a:t>
            </a:r>
            <a:r>
              <a:rPr lang="en-IN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Vehicle-treated (PEG-400)/untreated or </a:t>
            </a:r>
            <a:r>
              <a:rPr lang="en-IN" sz="12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B. duncani</a:t>
            </a:r>
            <a:r>
              <a:rPr lang="en-IN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10</a:t>
            </a:r>
            <a:r>
              <a:rPr lang="en-IN" sz="1200" baseline="30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6</a:t>
            </a:r>
            <a:r>
              <a:rPr lang="en-IN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infected mouse hemolysate was used as an antigen source to detect the BdV234 antigen in the untreated or tafenoquine-treated samples. </a:t>
            </a:r>
            <a:endParaRPr lang="en-US" sz="12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068950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F70C160A-2C03-68B1-EA55-61D2B65E68BE}"/>
              </a:ext>
            </a:extLst>
          </p:cNvPr>
          <p:cNvSpPr txBox="1"/>
          <p:nvPr/>
        </p:nvSpPr>
        <p:spPr>
          <a:xfrm>
            <a:off x="-72343" y="-55438"/>
            <a:ext cx="13399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b="1" dirty="0">
                <a:latin typeface="Arial" panose="020B0604020202020204" pitchFamily="34" charset="0"/>
                <a:cs typeface="Arial" panose="020B0604020202020204" pitchFamily="34" charset="0"/>
              </a:rPr>
              <a:t>Figure S5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17A097D-D0C2-4E80-F706-D2A354B97847}"/>
              </a:ext>
            </a:extLst>
          </p:cNvPr>
          <p:cNvSpPr txBox="1"/>
          <p:nvPr/>
        </p:nvSpPr>
        <p:spPr>
          <a:xfrm>
            <a:off x="1134153" y="-14114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E52FA09-4413-8D18-D4D3-F001D950AA7F}"/>
              </a:ext>
            </a:extLst>
          </p:cNvPr>
          <p:cNvSpPr txBox="1"/>
          <p:nvPr/>
        </p:nvSpPr>
        <p:spPr>
          <a:xfrm>
            <a:off x="1134153" y="2486313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AEDF012-C67E-A2D9-4D47-33C3F8850FA4}"/>
              </a:ext>
            </a:extLst>
          </p:cNvPr>
          <p:cNvSpPr txBox="1"/>
          <p:nvPr/>
        </p:nvSpPr>
        <p:spPr>
          <a:xfrm>
            <a:off x="1134153" y="4986740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</a:p>
        </p:txBody>
      </p:sp>
      <p:grpSp>
        <p:nvGrpSpPr>
          <p:cNvPr id="160" name="Group 159">
            <a:extLst>
              <a:ext uri="{FF2B5EF4-FFF2-40B4-BE49-F238E27FC236}">
                <a16:creationId xmlns:a16="http://schemas.microsoft.com/office/drawing/2014/main" id="{3F929FB8-9568-D2F9-DDE9-280098BCB902}"/>
              </a:ext>
            </a:extLst>
          </p:cNvPr>
          <p:cNvGrpSpPr/>
          <p:nvPr/>
        </p:nvGrpSpPr>
        <p:grpSpPr>
          <a:xfrm>
            <a:off x="1522220" y="129228"/>
            <a:ext cx="3927234" cy="2405131"/>
            <a:chOff x="1670571" y="579341"/>
            <a:chExt cx="3927234" cy="2405131"/>
          </a:xfrm>
        </p:grpSpPr>
        <p:pic>
          <p:nvPicPr>
            <p:cNvPr id="9" name="Picture 8" descr="A black and white photo of a light&#10;&#10;Description automatically generated">
              <a:extLst>
                <a:ext uri="{FF2B5EF4-FFF2-40B4-BE49-F238E27FC236}">
                  <a16:creationId xmlns:a16="http://schemas.microsoft.com/office/drawing/2014/main" id="{E6E05B49-331F-37B9-26DB-DFA156CEE36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20" t="1482" r="3403" b="24267"/>
            <a:stretch/>
          </p:blipFill>
          <p:spPr>
            <a:xfrm>
              <a:off x="1920660" y="754570"/>
              <a:ext cx="3677145" cy="1980000"/>
            </a:xfrm>
            <a:prstGeom prst="rect">
              <a:avLst/>
            </a:prstGeom>
          </p:spPr>
        </p:pic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D1AD0D1D-59C7-6A63-8D11-2BF4FBE14822}"/>
                </a:ext>
              </a:extLst>
            </p:cNvPr>
            <p:cNvSpPr txBox="1"/>
            <p:nvPr/>
          </p:nvSpPr>
          <p:spPr>
            <a:xfrm>
              <a:off x="1671246" y="2201607"/>
              <a:ext cx="373044" cy="2368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N" sz="900" b="1" dirty="0">
                  <a:latin typeface="Arial" panose="020B0604020202020204" pitchFamily="34" charset="0"/>
                  <a:cs typeface="Arial" panose="020B0604020202020204" pitchFamily="34" charset="0"/>
                </a:rPr>
                <a:t>0.5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349B33C4-9573-DEDD-CA1A-8FFF1E47FC46}"/>
                </a:ext>
              </a:extLst>
            </p:cNvPr>
            <p:cNvSpPr txBox="1"/>
            <p:nvPr/>
          </p:nvSpPr>
          <p:spPr>
            <a:xfrm>
              <a:off x="1671239" y="1832820"/>
              <a:ext cx="339828" cy="2368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N" sz="900" b="1" dirty="0"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B50DDEE5-663B-4386-A6C7-8372EE7B144C}"/>
                </a:ext>
              </a:extLst>
            </p:cNvPr>
            <p:cNvSpPr txBox="1"/>
            <p:nvPr/>
          </p:nvSpPr>
          <p:spPr>
            <a:xfrm>
              <a:off x="1670571" y="1310240"/>
              <a:ext cx="339828" cy="2368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N" sz="900" b="1" dirty="0"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D01E3CF1-7428-9CA2-1D50-B4173EEC6CB0}"/>
                </a:ext>
              </a:extLst>
            </p:cNvPr>
            <p:cNvSpPr txBox="1"/>
            <p:nvPr/>
          </p:nvSpPr>
          <p:spPr>
            <a:xfrm>
              <a:off x="1675472" y="2564790"/>
              <a:ext cx="373044" cy="2308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N" sz="900" b="1" dirty="0">
                  <a:latin typeface="Arial" panose="020B0604020202020204" pitchFamily="34" charset="0"/>
                  <a:cs typeface="Arial" panose="020B0604020202020204" pitchFamily="34" charset="0"/>
                </a:rPr>
                <a:t>0.1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4ECFC3BD-3543-46BD-F080-D26D32261450}"/>
                </a:ext>
              </a:extLst>
            </p:cNvPr>
            <p:cNvSpPr txBox="1"/>
            <p:nvPr/>
          </p:nvSpPr>
          <p:spPr>
            <a:xfrm>
              <a:off x="2324401" y="2707473"/>
              <a:ext cx="309318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N" sz="1200" b="1" i="1" dirty="0">
                  <a:latin typeface="Arial" panose="020B0604020202020204" pitchFamily="34" charset="0"/>
                  <a:cs typeface="Arial" panose="020B0604020202020204" pitchFamily="34" charset="0"/>
                </a:rPr>
                <a:t>B. </a:t>
              </a:r>
              <a:r>
                <a:rPr lang="en-IN" sz="1200" b="1" i="1" dirty="0" err="1">
                  <a:latin typeface="Arial" panose="020B0604020202020204" pitchFamily="34" charset="0"/>
                  <a:cs typeface="Arial" panose="020B0604020202020204" pitchFamily="34" charset="0"/>
                </a:rPr>
                <a:t>duncani</a:t>
              </a:r>
              <a:r>
                <a:rPr lang="en-IN" sz="1200" b="1" i="1" dirty="0">
                  <a:latin typeface="Arial" panose="020B0604020202020204" pitchFamily="34" charset="0"/>
                  <a:cs typeface="Arial" panose="020B0604020202020204" pitchFamily="34" charset="0"/>
                </a:rPr>
                <a:t> HSP70  </a:t>
              </a:r>
              <a:r>
                <a:rPr lang="en-IN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primers (1000 bp)</a:t>
              </a:r>
            </a:p>
          </p:txBody>
        </p:sp>
        <p:sp>
          <p:nvSpPr>
            <p:cNvPr id="15" name="Arrow: Left 14">
              <a:extLst>
                <a:ext uri="{FF2B5EF4-FFF2-40B4-BE49-F238E27FC236}">
                  <a16:creationId xmlns:a16="http://schemas.microsoft.com/office/drawing/2014/main" id="{DDFCCE21-0CE9-3ECE-908D-A996170DF28F}"/>
                </a:ext>
              </a:extLst>
            </p:cNvPr>
            <p:cNvSpPr/>
            <p:nvPr/>
          </p:nvSpPr>
          <p:spPr>
            <a:xfrm>
              <a:off x="5289182" y="1871057"/>
              <a:ext cx="159798" cy="124287"/>
            </a:xfrm>
            <a:prstGeom prst="leftArrow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grpSp>
          <p:nvGrpSpPr>
            <p:cNvPr id="143" name="Group 142">
              <a:extLst>
                <a:ext uri="{FF2B5EF4-FFF2-40B4-BE49-F238E27FC236}">
                  <a16:creationId xmlns:a16="http://schemas.microsoft.com/office/drawing/2014/main" id="{57FA8B7A-B697-17BC-97BB-8F22C0A77CB7}"/>
                </a:ext>
              </a:extLst>
            </p:cNvPr>
            <p:cNvGrpSpPr/>
            <p:nvPr/>
          </p:nvGrpSpPr>
          <p:grpSpPr>
            <a:xfrm>
              <a:off x="1682822" y="579341"/>
              <a:ext cx="3899937" cy="230832"/>
              <a:chOff x="1682822" y="579341"/>
              <a:chExt cx="3899937" cy="230832"/>
            </a:xfrm>
          </p:grpSpPr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2AEDA246-55FF-B95C-CA08-29C68AFC6159}"/>
                  </a:ext>
                </a:extLst>
              </p:cNvPr>
              <p:cNvSpPr txBox="1"/>
              <p:nvPr/>
            </p:nvSpPr>
            <p:spPr>
              <a:xfrm>
                <a:off x="1924848" y="579341"/>
                <a:ext cx="207667" cy="2308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IN" sz="9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M</a:t>
                </a:r>
              </a:p>
            </p:txBody>
          </p:sp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809CBDF8-5DA5-5CFB-DA58-332407687043}"/>
                  </a:ext>
                </a:extLst>
              </p:cNvPr>
              <p:cNvSpPr txBox="1"/>
              <p:nvPr/>
            </p:nvSpPr>
            <p:spPr>
              <a:xfrm>
                <a:off x="1682822" y="579341"/>
                <a:ext cx="366753" cy="2308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IN" sz="9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kb</a:t>
                </a:r>
              </a:p>
            </p:txBody>
          </p:sp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F3B366A6-77C5-6FDB-CF3F-69719BFB1AC9}"/>
                  </a:ext>
                </a:extLst>
              </p:cNvPr>
              <p:cNvSpPr txBox="1"/>
              <p:nvPr/>
            </p:nvSpPr>
            <p:spPr>
              <a:xfrm>
                <a:off x="2205260" y="579341"/>
                <a:ext cx="383536" cy="2308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IN" sz="9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L28</a:t>
                </a:r>
              </a:p>
            </p:txBody>
          </p:sp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8AC15FE1-9D0E-9120-A679-8912805816EF}"/>
                  </a:ext>
                </a:extLst>
              </p:cNvPr>
              <p:cNvSpPr txBox="1"/>
              <p:nvPr/>
            </p:nvSpPr>
            <p:spPr>
              <a:xfrm>
                <a:off x="2488593" y="579341"/>
                <a:ext cx="425545" cy="2308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IN" sz="9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L85</a:t>
                </a:r>
              </a:p>
            </p:txBody>
          </p:sp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51E2505D-7CE0-CFA7-36C6-E89738971642}"/>
                  </a:ext>
                </a:extLst>
              </p:cNvPr>
              <p:cNvSpPr txBox="1"/>
              <p:nvPr/>
            </p:nvSpPr>
            <p:spPr>
              <a:xfrm>
                <a:off x="2788753" y="579341"/>
                <a:ext cx="481586" cy="2308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IN" sz="9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L139</a:t>
                </a:r>
              </a:p>
            </p:txBody>
          </p:sp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7B5F449F-081F-0425-5FD5-993702275842}"/>
                  </a:ext>
                </a:extLst>
              </p:cNvPr>
              <p:cNvSpPr txBox="1"/>
              <p:nvPr/>
            </p:nvSpPr>
            <p:spPr>
              <a:xfrm>
                <a:off x="3111665" y="579341"/>
                <a:ext cx="481586" cy="2308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IN" sz="9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A30</a:t>
                </a:r>
              </a:p>
            </p:txBody>
          </p:sp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5DADFCDA-1649-8D66-FFC1-6B25EE49883C}"/>
                  </a:ext>
                </a:extLst>
              </p:cNvPr>
              <p:cNvSpPr txBox="1"/>
              <p:nvPr/>
            </p:nvSpPr>
            <p:spPr>
              <a:xfrm>
                <a:off x="3434229" y="579341"/>
                <a:ext cx="362328" cy="2308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IN" sz="9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F1</a:t>
                </a:r>
              </a:p>
            </p:txBody>
          </p:sp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9E89F4C8-3DF6-079A-EB6F-3FE857C59735}"/>
                  </a:ext>
                </a:extLst>
              </p:cNvPr>
              <p:cNvSpPr txBox="1"/>
              <p:nvPr/>
            </p:nvSpPr>
            <p:spPr>
              <a:xfrm>
                <a:off x="3727348" y="579341"/>
                <a:ext cx="362327" cy="2308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IN" sz="9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F6</a:t>
                </a:r>
              </a:p>
            </p:txBody>
          </p:sp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D7A17122-A177-38CC-274D-4111CD892F1E}"/>
                  </a:ext>
                </a:extLst>
              </p:cNvPr>
              <p:cNvSpPr txBox="1"/>
              <p:nvPr/>
            </p:nvSpPr>
            <p:spPr>
              <a:xfrm>
                <a:off x="4050473" y="579341"/>
                <a:ext cx="362327" cy="2308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IN" sz="9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F7</a:t>
                </a:r>
              </a:p>
            </p:txBody>
          </p:sp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58AB8B69-55CB-8C4E-889F-92C5DA455096}"/>
                  </a:ext>
                </a:extLst>
              </p:cNvPr>
              <p:cNvSpPr txBox="1"/>
              <p:nvPr/>
            </p:nvSpPr>
            <p:spPr>
              <a:xfrm>
                <a:off x="4339350" y="579341"/>
                <a:ext cx="425544" cy="2308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IN" sz="9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F8</a:t>
                </a:r>
              </a:p>
            </p:txBody>
          </p:sp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56A0B125-C660-D586-DA07-66FF8725E7C3}"/>
                  </a:ext>
                </a:extLst>
              </p:cNvPr>
              <p:cNvSpPr txBox="1"/>
              <p:nvPr/>
            </p:nvSpPr>
            <p:spPr>
              <a:xfrm>
                <a:off x="4593292" y="579341"/>
                <a:ext cx="425544" cy="2308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IN" sz="9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F15</a:t>
                </a:r>
              </a:p>
            </p:txBody>
          </p:sp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0C7FB221-E02A-FB6D-B35D-803F5CEC5CE3}"/>
                  </a:ext>
                </a:extLst>
              </p:cNvPr>
              <p:cNvSpPr txBox="1"/>
              <p:nvPr/>
            </p:nvSpPr>
            <p:spPr>
              <a:xfrm>
                <a:off x="4936880" y="579341"/>
                <a:ext cx="480710" cy="2308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IN" sz="9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Bd</a:t>
                </a:r>
                <a:r>
                  <a:rPr lang="en-IN" sz="900" b="1" baseline="30000" dirty="0">
                    <a:latin typeface="Arial" panose="020B0604020202020204" pitchFamily="34" charset="0"/>
                    <a:cs typeface="Arial" panose="020B0604020202020204" pitchFamily="34" charset="0"/>
                  </a:rPr>
                  <a:t>+</a:t>
                </a:r>
              </a:p>
            </p:txBody>
          </p:sp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458F0C1B-38B7-AA59-C52E-F55536BB9209}"/>
                  </a:ext>
                </a:extLst>
              </p:cNvPr>
              <p:cNvSpPr txBox="1"/>
              <p:nvPr/>
            </p:nvSpPr>
            <p:spPr>
              <a:xfrm>
                <a:off x="5289182" y="579341"/>
                <a:ext cx="293577" cy="2308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IN" sz="9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R</a:t>
                </a:r>
              </a:p>
            </p:txBody>
          </p:sp>
        </p:grpSp>
      </p:grpSp>
      <p:grpSp>
        <p:nvGrpSpPr>
          <p:cNvPr id="175" name="Group 174">
            <a:extLst>
              <a:ext uri="{FF2B5EF4-FFF2-40B4-BE49-F238E27FC236}">
                <a16:creationId xmlns:a16="http://schemas.microsoft.com/office/drawing/2014/main" id="{7DFB3459-7C33-84BB-3A33-D39A23A696D6}"/>
              </a:ext>
            </a:extLst>
          </p:cNvPr>
          <p:cNvGrpSpPr/>
          <p:nvPr/>
        </p:nvGrpSpPr>
        <p:grpSpPr>
          <a:xfrm>
            <a:off x="1522220" y="2650236"/>
            <a:ext cx="3950508" cy="2402028"/>
            <a:chOff x="1767268" y="2971399"/>
            <a:chExt cx="3950508" cy="2402028"/>
          </a:xfrm>
        </p:grpSpPr>
        <p:sp>
          <p:nvSpPr>
            <p:cNvPr id="77" name="TextBox 76">
              <a:extLst>
                <a:ext uri="{FF2B5EF4-FFF2-40B4-BE49-F238E27FC236}">
                  <a16:creationId xmlns:a16="http://schemas.microsoft.com/office/drawing/2014/main" id="{162E451F-FE68-91FC-1DEC-5A168E146644}"/>
                </a:ext>
              </a:extLst>
            </p:cNvPr>
            <p:cNvSpPr txBox="1"/>
            <p:nvPr/>
          </p:nvSpPr>
          <p:spPr>
            <a:xfrm>
              <a:off x="2539108" y="5096428"/>
              <a:ext cx="309318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N" sz="1200" b="1" i="1" dirty="0">
                  <a:latin typeface="Arial" panose="020B0604020202020204" pitchFamily="34" charset="0"/>
                  <a:cs typeface="Arial" panose="020B0604020202020204" pitchFamily="34" charset="0"/>
                </a:rPr>
                <a:t>B. duncani  </a:t>
              </a:r>
              <a:r>
                <a:rPr lang="en-IN" sz="1200" b="1" i="1" dirty="0" err="1">
                  <a:latin typeface="Arial" panose="020B0604020202020204" pitchFamily="34" charset="0"/>
                  <a:cs typeface="Arial" panose="020B0604020202020204" pitchFamily="34" charset="0"/>
                </a:rPr>
                <a:t>CelTOS</a:t>
              </a:r>
              <a:r>
                <a:rPr lang="en-IN" sz="1200" b="1" i="1" dirty="0">
                  <a:latin typeface="Arial" panose="020B0604020202020204" pitchFamily="34" charset="0"/>
                  <a:cs typeface="Arial" panose="020B0604020202020204" pitchFamily="34" charset="0"/>
                </a:rPr>
                <a:t>  </a:t>
              </a:r>
              <a:r>
                <a:rPr lang="en-IN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primers (500 bp)</a:t>
              </a:r>
            </a:p>
          </p:txBody>
        </p:sp>
        <p:sp>
          <p:nvSpPr>
            <p:cNvPr id="78" name="TextBox 77">
              <a:extLst>
                <a:ext uri="{FF2B5EF4-FFF2-40B4-BE49-F238E27FC236}">
                  <a16:creationId xmlns:a16="http://schemas.microsoft.com/office/drawing/2014/main" id="{D4A492C3-33EE-87DB-70D5-AF3368C94A0C}"/>
                </a:ext>
              </a:extLst>
            </p:cNvPr>
            <p:cNvSpPr txBox="1"/>
            <p:nvPr/>
          </p:nvSpPr>
          <p:spPr>
            <a:xfrm>
              <a:off x="1776035" y="4511363"/>
              <a:ext cx="373044" cy="2368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N" sz="900" b="1" dirty="0">
                  <a:latin typeface="Arial" panose="020B0604020202020204" pitchFamily="34" charset="0"/>
                  <a:cs typeface="Arial" panose="020B0604020202020204" pitchFamily="34" charset="0"/>
                </a:rPr>
                <a:t>0.5</a:t>
              </a:r>
            </a:p>
          </p:txBody>
        </p:sp>
        <p:sp>
          <p:nvSpPr>
            <p:cNvPr id="79" name="TextBox 78">
              <a:extLst>
                <a:ext uri="{FF2B5EF4-FFF2-40B4-BE49-F238E27FC236}">
                  <a16:creationId xmlns:a16="http://schemas.microsoft.com/office/drawing/2014/main" id="{1C2578A4-D887-0ABA-3B16-68F9DBC4B149}"/>
                </a:ext>
              </a:extLst>
            </p:cNvPr>
            <p:cNvSpPr txBox="1"/>
            <p:nvPr/>
          </p:nvSpPr>
          <p:spPr>
            <a:xfrm>
              <a:off x="1767268" y="4197065"/>
              <a:ext cx="263636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N" sz="900" b="1" dirty="0"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</a:p>
          </p:txBody>
        </p:sp>
        <p:sp>
          <p:nvSpPr>
            <p:cNvPr id="80" name="TextBox 79">
              <a:extLst>
                <a:ext uri="{FF2B5EF4-FFF2-40B4-BE49-F238E27FC236}">
                  <a16:creationId xmlns:a16="http://schemas.microsoft.com/office/drawing/2014/main" id="{127AC7D2-A060-A249-3202-F28E1546EF90}"/>
                </a:ext>
              </a:extLst>
            </p:cNvPr>
            <p:cNvSpPr txBox="1"/>
            <p:nvPr/>
          </p:nvSpPr>
          <p:spPr>
            <a:xfrm>
              <a:off x="1779216" y="3799625"/>
              <a:ext cx="339828" cy="2368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N" sz="900" b="1" dirty="0"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</a:p>
          </p:txBody>
        </p:sp>
        <p:sp>
          <p:nvSpPr>
            <p:cNvPr id="81" name="TextBox 80">
              <a:extLst>
                <a:ext uri="{FF2B5EF4-FFF2-40B4-BE49-F238E27FC236}">
                  <a16:creationId xmlns:a16="http://schemas.microsoft.com/office/drawing/2014/main" id="{A50C5217-65B2-FBB3-17BC-08A436037DD1}"/>
                </a:ext>
              </a:extLst>
            </p:cNvPr>
            <p:cNvSpPr txBox="1"/>
            <p:nvPr/>
          </p:nvSpPr>
          <p:spPr>
            <a:xfrm>
              <a:off x="1777382" y="4968174"/>
              <a:ext cx="373044" cy="2308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N" sz="900" b="1" dirty="0">
                  <a:latin typeface="Arial" panose="020B0604020202020204" pitchFamily="34" charset="0"/>
                  <a:cs typeface="Arial" panose="020B0604020202020204" pitchFamily="34" charset="0"/>
                </a:rPr>
                <a:t>0.1</a:t>
              </a:r>
            </a:p>
          </p:txBody>
        </p:sp>
        <p:pic>
          <p:nvPicPr>
            <p:cNvPr id="83" name="Picture 82" descr="A film strip with a light on it&#10;&#10;Description automatically generated with medium confidence">
              <a:extLst>
                <a:ext uri="{FF2B5EF4-FFF2-40B4-BE49-F238E27FC236}">
                  <a16:creationId xmlns:a16="http://schemas.microsoft.com/office/drawing/2014/main" id="{B46AC3EB-9094-508B-F633-34EA783379C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rightnessContrast bright="-20000" contrast="20000"/>
                      </a14:imgEffect>
                    </a14:imgLayer>
                  </a14:imgProps>
                </a:ext>
              </a:extLst>
            </a:blip>
            <a:srcRect l="5123" t="4958" r="4520" b="34843"/>
            <a:stretch/>
          </p:blipFill>
          <p:spPr>
            <a:xfrm>
              <a:off x="2039926" y="3143623"/>
              <a:ext cx="3677850" cy="1980000"/>
            </a:xfrm>
            <a:prstGeom prst="rect">
              <a:avLst/>
            </a:prstGeom>
          </p:spPr>
        </p:pic>
        <p:sp>
          <p:nvSpPr>
            <p:cNvPr id="84" name="Arrow: Left 83">
              <a:extLst>
                <a:ext uri="{FF2B5EF4-FFF2-40B4-BE49-F238E27FC236}">
                  <a16:creationId xmlns:a16="http://schemas.microsoft.com/office/drawing/2014/main" id="{208376EA-919F-B6E5-D628-7673858A194F}"/>
                </a:ext>
              </a:extLst>
            </p:cNvPr>
            <p:cNvSpPr/>
            <p:nvPr/>
          </p:nvSpPr>
          <p:spPr>
            <a:xfrm>
              <a:off x="5374848" y="4406630"/>
              <a:ext cx="159798" cy="124287"/>
            </a:xfrm>
            <a:prstGeom prst="leftArrow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grpSp>
          <p:nvGrpSpPr>
            <p:cNvPr id="146" name="Group 145">
              <a:extLst>
                <a:ext uri="{FF2B5EF4-FFF2-40B4-BE49-F238E27FC236}">
                  <a16:creationId xmlns:a16="http://schemas.microsoft.com/office/drawing/2014/main" id="{0FBAA037-CF35-CD31-CFC2-B839D679D2DD}"/>
                </a:ext>
              </a:extLst>
            </p:cNvPr>
            <p:cNvGrpSpPr/>
            <p:nvPr/>
          </p:nvGrpSpPr>
          <p:grpSpPr>
            <a:xfrm>
              <a:off x="1799878" y="2971399"/>
              <a:ext cx="3899937" cy="230832"/>
              <a:chOff x="1682822" y="579341"/>
              <a:chExt cx="3899937" cy="230832"/>
            </a:xfrm>
          </p:grpSpPr>
          <p:sp>
            <p:nvSpPr>
              <p:cNvPr id="147" name="TextBox 146">
                <a:extLst>
                  <a:ext uri="{FF2B5EF4-FFF2-40B4-BE49-F238E27FC236}">
                    <a16:creationId xmlns:a16="http://schemas.microsoft.com/office/drawing/2014/main" id="{F0B0B7B3-FA5F-3671-ECD6-D166D1F7C957}"/>
                  </a:ext>
                </a:extLst>
              </p:cNvPr>
              <p:cNvSpPr txBox="1"/>
              <p:nvPr/>
            </p:nvSpPr>
            <p:spPr>
              <a:xfrm>
                <a:off x="1924848" y="579341"/>
                <a:ext cx="207667" cy="2308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IN" sz="9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M</a:t>
                </a:r>
              </a:p>
            </p:txBody>
          </p:sp>
          <p:sp>
            <p:nvSpPr>
              <p:cNvPr id="148" name="TextBox 147">
                <a:extLst>
                  <a:ext uri="{FF2B5EF4-FFF2-40B4-BE49-F238E27FC236}">
                    <a16:creationId xmlns:a16="http://schemas.microsoft.com/office/drawing/2014/main" id="{3E450675-DCF6-72CC-94E9-051F9DD5B3A4}"/>
                  </a:ext>
                </a:extLst>
              </p:cNvPr>
              <p:cNvSpPr txBox="1"/>
              <p:nvPr/>
            </p:nvSpPr>
            <p:spPr>
              <a:xfrm>
                <a:off x="1682822" y="579341"/>
                <a:ext cx="366753" cy="2308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IN" sz="9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kb</a:t>
                </a:r>
              </a:p>
            </p:txBody>
          </p:sp>
          <p:sp>
            <p:nvSpPr>
              <p:cNvPr id="149" name="TextBox 148">
                <a:extLst>
                  <a:ext uri="{FF2B5EF4-FFF2-40B4-BE49-F238E27FC236}">
                    <a16:creationId xmlns:a16="http://schemas.microsoft.com/office/drawing/2014/main" id="{C12F529B-66FC-DDB5-C95E-EC38F2FEED71}"/>
                  </a:ext>
                </a:extLst>
              </p:cNvPr>
              <p:cNvSpPr txBox="1"/>
              <p:nvPr/>
            </p:nvSpPr>
            <p:spPr>
              <a:xfrm>
                <a:off x="2205260" y="579341"/>
                <a:ext cx="383536" cy="2308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IN" sz="9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L28</a:t>
                </a:r>
              </a:p>
            </p:txBody>
          </p:sp>
          <p:sp>
            <p:nvSpPr>
              <p:cNvPr id="150" name="TextBox 149">
                <a:extLst>
                  <a:ext uri="{FF2B5EF4-FFF2-40B4-BE49-F238E27FC236}">
                    <a16:creationId xmlns:a16="http://schemas.microsoft.com/office/drawing/2014/main" id="{822B5B9C-51F3-CDA2-5F50-E46BF3EC2134}"/>
                  </a:ext>
                </a:extLst>
              </p:cNvPr>
              <p:cNvSpPr txBox="1"/>
              <p:nvPr/>
            </p:nvSpPr>
            <p:spPr>
              <a:xfrm>
                <a:off x="2488593" y="579341"/>
                <a:ext cx="425545" cy="2308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IN" sz="9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L85</a:t>
                </a:r>
              </a:p>
            </p:txBody>
          </p:sp>
          <p:sp>
            <p:nvSpPr>
              <p:cNvPr id="151" name="TextBox 150">
                <a:extLst>
                  <a:ext uri="{FF2B5EF4-FFF2-40B4-BE49-F238E27FC236}">
                    <a16:creationId xmlns:a16="http://schemas.microsoft.com/office/drawing/2014/main" id="{D40698A3-E260-4C54-AA7D-FB0007065611}"/>
                  </a:ext>
                </a:extLst>
              </p:cNvPr>
              <p:cNvSpPr txBox="1"/>
              <p:nvPr/>
            </p:nvSpPr>
            <p:spPr>
              <a:xfrm>
                <a:off x="2763455" y="579341"/>
                <a:ext cx="481586" cy="2308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IN" sz="9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L139</a:t>
                </a:r>
              </a:p>
            </p:txBody>
          </p:sp>
          <p:sp>
            <p:nvSpPr>
              <p:cNvPr id="152" name="TextBox 151">
                <a:extLst>
                  <a:ext uri="{FF2B5EF4-FFF2-40B4-BE49-F238E27FC236}">
                    <a16:creationId xmlns:a16="http://schemas.microsoft.com/office/drawing/2014/main" id="{F8003D12-A28C-3BE9-0376-5066BF2870DE}"/>
                  </a:ext>
                </a:extLst>
              </p:cNvPr>
              <p:cNvSpPr txBox="1"/>
              <p:nvPr/>
            </p:nvSpPr>
            <p:spPr>
              <a:xfrm>
                <a:off x="3111665" y="579341"/>
                <a:ext cx="481586" cy="2308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IN" sz="9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A30</a:t>
                </a:r>
              </a:p>
            </p:txBody>
          </p:sp>
          <p:sp>
            <p:nvSpPr>
              <p:cNvPr id="153" name="TextBox 152">
                <a:extLst>
                  <a:ext uri="{FF2B5EF4-FFF2-40B4-BE49-F238E27FC236}">
                    <a16:creationId xmlns:a16="http://schemas.microsoft.com/office/drawing/2014/main" id="{08B47472-B454-C7C7-BD5A-52317E8EC36A}"/>
                  </a:ext>
                </a:extLst>
              </p:cNvPr>
              <p:cNvSpPr txBox="1"/>
              <p:nvPr/>
            </p:nvSpPr>
            <p:spPr>
              <a:xfrm>
                <a:off x="3434229" y="579341"/>
                <a:ext cx="362328" cy="2308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IN" sz="9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F1</a:t>
                </a:r>
              </a:p>
            </p:txBody>
          </p:sp>
          <p:sp>
            <p:nvSpPr>
              <p:cNvPr id="154" name="TextBox 153">
                <a:extLst>
                  <a:ext uri="{FF2B5EF4-FFF2-40B4-BE49-F238E27FC236}">
                    <a16:creationId xmlns:a16="http://schemas.microsoft.com/office/drawing/2014/main" id="{758C3BE1-817C-09A3-A7AD-33A154695081}"/>
                  </a:ext>
                </a:extLst>
              </p:cNvPr>
              <p:cNvSpPr txBox="1"/>
              <p:nvPr/>
            </p:nvSpPr>
            <p:spPr>
              <a:xfrm>
                <a:off x="3727348" y="579341"/>
                <a:ext cx="362327" cy="2308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IN" sz="9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F6</a:t>
                </a:r>
              </a:p>
            </p:txBody>
          </p:sp>
          <p:sp>
            <p:nvSpPr>
              <p:cNvPr id="155" name="TextBox 154">
                <a:extLst>
                  <a:ext uri="{FF2B5EF4-FFF2-40B4-BE49-F238E27FC236}">
                    <a16:creationId xmlns:a16="http://schemas.microsoft.com/office/drawing/2014/main" id="{819DB09E-0A55-9A75-866D-55C761CCF7C3}"/>
                  </a:ext>
                </a:extLst>
              </p:cNvPr>
              <p:cNvSpPr txBox="1"/>
              <p:nvPr/>
            </p:nvSpPr>
            <p:spPr>
              <a:xfrm>
                <a:off x="4050473" y="579341"/>
                <a:ext cx="362327" cy="2308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IN" sz="9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F7</a:t>
                </a:r>
              </a:p>
            </p:txBody>
          </p:sp>
          <p:sp>
            <p:nvSpPr>
              <p:cNvPr id="156" name="TextBox 155">
                <a:extLst>
                  <a:ext uri="{FF2B5EF4-FFF2-40B4-BE49-F238E27FC236}">
                    <a16:creationId xmlns:a16="http://schemas.microsoft.com/office/drawing/2014/main" id="{7453068C-62DC-32FB-99D1-5C1B4B76104D}"/>
                  </a:ext>
                </a:extLst>
              </p:cNvPr>
              <p:cNvSpPr txBox="1"/>
              <p:nvPr/>
            </p:nvSpPr>
            <p:spPr>
              <a:xfrm>
                <a:off x="4339350" y="579341"/>
                <a:ext cx="425544" cy="2308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IN" sz="9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F8</a:t>
                </a:r>
              </a:p>
            </p:txBody>
          </p:sp>
          <p:sp>
            <p:nvSpPr>
              <p:cNvPr id="157" name="TextBox 156">
                <a:extLst>
                  <a:ext uri="{FF2B5EF4-FFF2-40B4-BE49-F238E27FC236}">
                    <a16:creationId xmlns:a16="http://schemas.microsoft.com/office/drawing/2014/main" id="{406CD45A-98FF-2B7D-8B95-F62CA9B96053}"/>
                  </a:ext>
                </a:extLst>
              </p:cNvPr>
              <p:cNvSpPr txBox="1"/>
              <p:nvPr/>
            </p:nvSpPr>
            <p:spPr>
              <a:xfrm>
                <a:off x="4593292" y="579341"/>
                <a:ext cx="425544" cy="2308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IN" sz="9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F15</a:t>
                </a:r>
              </a:p>
            </p:txBody>
          </p:sp>
          <p:sp>
            <p:nvSpPr>
              <p:cNvPr id="158" name="TextBox 157">
                <a:extLst>
                  <a:ext uri="{FF2B5EF4-FFF2-40B4-BE49-F238E27FC236}">
                    <a16:creationId xmlns:a16="http://schemas.microsoft.com/office/drawing/2014/main" id="{609D325D-CE23-6650-3CAD-BE565944A2B5}"/>
                  </a:ext>
                </a:extLst>
              </p:cNvPr>
              <p:cNvSpPr txBox="1"/>
              <p:nvPr/>
            </p:nvSpPr>
            <p:spPr>
              <a:xfrm>
                <a:off x="4936880" y="579341"/>
                <a:ext cx="480710" cy="2308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IN" sz="9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Bd</a:t>
                </a:r>
                <a:r>
                  <a:rPr lang="en-IN" sz="900" b="1" baseline="30000" dirty="0">
                    <a:latin typeface="Arial" panose="020B0604020202020204" pitchFamily="34" charset="0"/>
                    <a:cs typeface="Arial" panose="020B0604020202020204" pitchFamily="34" charset="0"/>
                  </a:rPr>
                  <a:t>+</a:t>
                </a:r>
              </a:p>
            </p:txBody>
          </p:sp>
          <p:sp>
            <p:nvSpPr>
              <p:cNvPr id="159" name="TextBox 158">
                <a:extLst>
                  <a:ext uri="{FF2B5EF4-FFF2-40B4-BE49-F238E27FC236}">
                    <a16:creationId xmlns:a16="http://schemas.microsoft.com/office/drawing/2014/main" id="{AC752D59-93A5-D2C3-01EC-EBCA547626C6}"/>
                  </a:ext>
                </a:extLst>
              </p:cNvPr>
              <p:cNvSpPr txBox="1"/>
              <p:nvPr/>
            </p:nvSpPr>
            <p:spPr>
              <a:xfrm>
                <a:off x="5289182" y="579341"/>
                <a:ext cx="293577" cy="2308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IN" sz="9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R</a:t>
                </a:r>
              </a:p>
            </p:txBody>
          </p:sp>
        </p:grpSp>
      </p:grpSp>
      <p:grpSp>
        <p:nvGrpSpPr>
          <p:cNvPr id="176" name="Group 175">
            <a:extLst>
              <a:ext uri="{FF2B5EF4-FFF2-40B4-BE49-F238E27FC236}">
                <a16:creationId xmlns:a16="http://schemas.microsoft.com/office/drawing/2014/main" id="{EEC1F6B8-57D3-AD83-ECB3-9E217B35FA21}"/>
              </a:ext>
            </a:extLst>
          </p:cNvPr>
          <p:cNvGrpSpPr/>
          <p:nvPr/>
        </p:nvGrpSpPr>
        <p:grpSpPr>
          <a:xfrm>
            <a:off x="1522220" y="5168140"/>
            <a:ext cx="3943344" cy="2437496"/>
            <a:chOff x="1949130" y="5760587"/>
            <a:chExt cx="3943344" cy="2437496"/>
          </a:xfrm>
        </p:grpSpPr>
        <p:pic>
          <p:nvPicPr>
            <p:cNvPr id="54" name="Picture 53" descr="A black and white photo of a rectangular object&#10;&#10;Description automatically generated">
              <a:extLst>
                <a:ext uri="{FF2B5EF4-FFF2-40B4-BE49-F238E27FC236}">
                  <a16:creationId xmlns:a16="http://schemas.microsoft.com/office/drawing/2014/main" id="{5F7A80C5-AAA2-F306-E93A-36E65FD0508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l="6619" t="3898" r="7886" b="25888"/>
            <a:stretch/>
          </p:blipFill>
          <p:spPr>
            <a:xfrm>
              <a:off x="2214624" y="5951379"/>
              <a:ext cx="3677850" cy="1980000"/>
            </a:xfrm>
            <a:prstGeom prst="rect">
              <a:avLst/>
            </a:prstGeom>
          </p:spPr>
        </p:pic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12F3322B-A679-1B88-4537-D58D0824E688}"/>
                </a:ext>
              </a:extLst>
            </p:cNvPr>
            <p:cNvSpPr txBox="1"/>
            <p:nvPr/>
          </p:nvSpPr>
          <p:spPr>
            <a:xfrm>
              <a:off x="3156497" y="7921084"/>
              <a:ext cx="240501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N" sz="1200" b="1" i="1" dirty="0">
                  <a:latin typeface="Arial" panose="020B0604020202020204" pitchFamily="34" charset="0"/>
                  <a:cs typeface="Arial" panose="020B0604020202020204" pitchFamily="34" charset="0"/>
                </a:rPr>
                <a:t>BdV38 </a:t>
              </a:r>
              <a:r>
                <a:rPr lang="en-IN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primers (500 bp)</a:t>
              </a:r>
            </a:p>
          </p:txBody>
        </p:sp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4FD54AE5-3A6A-F019-F1C0-CD0D0266633A}"/>
                </a:ext>
              </a:extLst>
            </p:cNvPr>
            <p:cNvSpPr txBox="1"/>
            <p:nvPr/>
          </p:nvSpPr>
          <p:spPr>
            <a:xfrm>
              <a:off x="1949130" y="7339727"/>
              <a:ext cx="351377" cy="2368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N" sz="900" b="1" dirty="0">
                  <a:latin typeface="Arial" panose="020B0604020202020204" pitchFamily="34" charset="0"/>
                  <a:cs typeface="Arial" panose="020B0604020202020204" pitchFamily="34" charset="0"/>
                </a:rPr>
                <a:t>0.5</a:t>
              </a:r>
            </a:p>
          </p:txBody>
        </p:sp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id="{AF37A0F7-80F2-5A30-7234-AA151949A6A5}"/>
                </a:ext>
              </a:extLst>
            </p:cNvPr>
            <p:cNvSpPr txBox="1"/>
            <p:nvPr/>
          </p:nvSpPr>
          <p:spPr>
            <a:xfrm>
              <a:off x="1954050" y="7053508"/>
              <a:ext cx="172231" cy="2368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N" sz="900" b="1" dirty="0"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</a:p>
          </p:txBody>
        </p:sp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16E3A7C0-B33F-888E-2BD1-BF78204D055B}"/>
                </a:ext>
              </a:extLst>
            </p:cNvPr>
            <p:cNvSpPr txBox="1"/>
            <p:nvPr/>
          </p:nvSpPr>
          <p:spPr>
            <a:xfrm>
              <a:off x="1957288" y="6526089"/>
              <a:ext cx="227671" cy="2368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N" sz="900" b="1" dirty="0"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</a:p>
          </p:txBody>
        </p:sp>
        <p:sp>
          <p:nvSpPr>
            <p:cNvPr id="59" name="TextBox 58">
              <a:extLst>
                <a:ext uri="{FF2B5EF4-FFF2-40B4-BE49-F238E27FC236}">
                  <a16:creationId xmlns:a16="http://schemas.microsoft.com/office/drawing/2014/main" id="{23ED8189-DAF4-6D7B-B552-619FCB0D6044}"/>
                </a:ext>
              </a:extLst>
            </p:cNvPr>
            <p:cNvSpPr txBox="1"/>
            <p:nvPr/>
          </p:nvSpPr>
          <p:spPr>
            <a:xfrm>
              <a:off x="1952677" y="7725000"/>
              <a:ext cx="373044" cy="2308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N" sz="900" b="1" dirty="0">
                  <a:latin typeface="Arial" panose="020B0604020202020204" pitchFamily="34" charset="0"/>
                  <a:cs typeface="Arial" panose="020B0604020202020204" pitchFamily="34" charset="0"/>
                </a:rPr>
                <a:t>0.1</a:t>
              </a:r>
            </a:p>
          </p:txBody>
        </p:sp>
        <p:sp>
          <p:nvSpPr>
            <p:cNvPr id="61" name="Arrow: Left 60">
              <a:extLst>
                <a:ext uri="{FF2B5EF4-FFF2-40B4-BE49-F238E27FC236}">
                  <a16:creationId xmlns:a16="http://schemas.microsoft.com/office/drawing/2014/main" id="{E0AE2E74-B28F-285D-71D0-11E985F8DE57}"/>
                </a:ext>
              </a:extLst>
            </p:cNvPr>
            <p:cNvSpPr/>
            <p:nvPr/>
          </p:nvSpPr>
          <p:spPr>
            <a:xfrm>
              <a:off x="5619916" y="7364395"/>
              <a:ext cx="159798" cy="124287"/>
            </a:xfrm>
            <a:prstGeom prst="leftArrow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grpSp>
          <p:nvGrpSpPr>
            <p:cNvPr id="161" name="Group 160">
              <a:extLst>
                <a:ext uri="{FF2B5EF4-FFF2-40B4-BE49-F238E27FC236}">
                  <a16:creationId xmlns:a16="http://schemas.microsoft.com/office/drawing/2014/main" id="{7558FFFF-88BD-AE25-88A6-33E5D47FC03A}"/>
                </a:ext>
              </a:extLst>
            </p:cNvPr>
            <p:cNvGrpSpPr/>
            <p:nvPr/>
          </p:nvGrpSpPr>
          <p:grpSpPr>
            <a:xfrm>
              <a:off x="1991355" y="5760587"/>
              <a:ext cx="3899937" cy="230832"/>
              <a:chOff x="1682822" y="579341"/>
              <a:chExt cx="3899937" cy="230832"/>
            </a:xfrm>
          </p:grpSpPr>
          <p:sp>
            <p:nvSpPr>
              <p:cNvPr id="162" name="TextBox 161">
                <a:extLst>
                  <a:ext uri="{FF2B5EF4-FFF2-40B4-BE49-F238E27FC236}">
                    <a16:creationId xmlns:a16="http://schemas.microsoft.com/office/drawing/2014/main" id="{C13FF06C-F3CF-7F8D-2B39-C67FF54562D5}"/>
                  </a:ext>
                </a:extLst>
              </p:cNvPr>
              <p:cNvSpPr txBox="1"/>
              <p:nvPr/>
            </p:nvSpPr>
            <p:spPr>
              <a:xfrm>
                <a:off x="1924848" y="579341"/>
                <a:ext cx="207667" cy="2308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IN" sz="9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M</a:t>
                </a:r>
              </a:p>
            </p:txBody>
          </p:sp>
          <p:sp>
            <p:nvSpPr>
              <p:cNvPr id="163" name="TextBox 162">
                <a:extLst>
                  <a:ext uri="{FF2B5EF4-FFF2-40B4-BE49-F238E27FC236}">
                    <a16:creationId xmlns:a16="http://schemas.microsoft.com/office/drawing/2014/main" id="{E68B9751-2857-B4A4-2C25-2E946BE083B7}"/>
                  </a:ext>
                </a:extLst>
              </p:cNvPr>
              <p:cNvSpPr txBox="1"/>
              <p:nvPr/>
            </p:nvSpPr>
            <p:spPr>
              <a:xfrm>
                <a:off x="1682822" y="579341"/>
                <a:ext cx="366753" cy="2308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IN" sz="9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kb</a:t>
                </a:r>
              </a:p>
            </p:txBody>
          </p:sp>
          <p:sp>
            <p:nvSpPr>
              <p:cNvPr id="164" name="TextBox 163">
                <a:extLst>
                  <a:ext uri="{FF2B5EF4-FFF2-40B4-BE49-F238E27FC236}">
                    <a16:creationId xmlns:a16="http://schemas.microsoft.com/office/drawing/2014/main" id="{BBFE3384-17F5-932E-9616-AD426BE15984}"/>
                  </a:ext>
                </a:extLst>
              </p:cNvPr>
              <p:cNvSpPr txBox="1"/>
              <p:nvPr/>
            </p:nvSpPr>
            <p:spPr>
              <a:xfrm>
                <a:off x="2187592" y="579341"/>
                <a:ext cx="383536" cy="2308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IN" sz="9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L28</a:t>
                </a:r>
              </a:p>
            </p:txBody>
          </p:sp>
          <p:sp>
            <p:nvSpPr>
              <p:cNvPr id="165" name="TextBox 164">
                <a:extLst>
                  <a:ext uri="{FF2B5EF4-FFF2-40B4-BE49-F238E27FC236}">
                    <a16:creationId xmlns:a16="http://schemas.microsoft.com/office/drawing/2014/main" id="{B8998ACC-FEC5-B346-5199-23ED1F885378}"/>
                  </a:ext>
                </a:extLst>
              </p:cNvPr>
              <p:cNvSpPr txBox="1"/>
              <p:nvPr/>
            </p:nvSpPr>
            <p:spPr>
              <a:xfrm>
                <a:off x="2488593" y="579341"/>
                <a:ext cx="425545" cy="2308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IN" sz="9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L85</a:t>
                </a:r>
              </a:p>
            </p:txBody>
          </p:sp>
          <p:sp>
            <p:nvSpPr>
              <p:cNvPr id="166" name="TextBox 165">
                <a:extLst>
                  <a:ext uri="{FF2B5EF4-FFF2-40B4-BE49-F238E27FC236}">
                    <a16:creationId xmlns:a16="http://schemas.microsoft.com/office/drawing/2014/main" id="{52E2125D-A4E8-9B85-0756-D0EDD2EA0230}"/>
                  </a:ext>
                </a:extLst>
              </p:cNvPr>
              <p:cNvSpPr txBox="1"/>
              <p:nvPr/>
            </p:nvSpPr>
            <p:spPr>
              <a:xfrm>
                <a:off x="2788753" y="579341"/>
                <a:ext cx="481586" cy="2308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IN" sz="9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L139</a:t>
                </a:r>
              </a:p>
            </p:txBody>
          </p:sp>
          <p:sp>
            <p:nvSpPr>
              <p:cNvPr id="167" name="TextBox 166">
                <a:extLst>
                  <a:ext uri="{FF2B5EF4-FFF2-40B4-BE49-F238E27FC236}">
                    <a16:creationId xmlns:a16="http://schemas.microsoft.com/office/drawing/2014/main" id="{5650EC67-DB68-696C-2E82-A93F5F5E92F8}"/>
                  </a:ext>
                </a:extLst>
              </p:cNvPr>
              <p:cNvSpPr txBox="1"/>
              <p:nvPr/>
            </p:nvSpPr>
            <p:spPr>
              <a:xfrm>
                <a:off x="3111665" y="579341"/>
                <a:ext cx="481586" cy="2308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IN" sz="9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A30</a:t>
                </a:r>
              </a:p>
            </p:txBody>
          </p:sp>
          <p:sp>
            <p:nvSpPr>
              <p:cNvPr id="168" name="TextBox 167">
                <a:extLst>
                  <a:ext uri="{FF2B5EF4-FFF2-40B4-BE49-F238E27FC236}">
                    <a16:creationId xmlns:a16="http://schemas.microsoft.com/office/drawing/2014/main" id="{C3D75F80-0DCD-E160-E524-0AFA167CD8EC}"/>
                  </a:ext>
                </a:extLst>
              </p:cNvPr>
              <p:cNvSpPr txBox="1"/>
              <p:nvPr/>
            </p:nvSpPr>
            <p:spPr>
              <a:xfrm>
                <a:off x="3434229" y="579341"/>
                <a:ext cx="362328" cy="2308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IN" sz="9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F1</a:t>
                </a:r>
              </a:p>
            </p:txBody>
          </p:sp>
          <p:sp>
            <p:nvSpPr>
              <p:cNvPr id="169" name="TextBox 168">
                <a:extLst>
                  <a:ext uri="{FF2B5EF4-FFF2-40B4-BE49-F238E27FC236}">
                    <a16:creationId xmlns:a16="http://schemas.microsoft.com/office/drawing/2014/main" id="{3200E564-4AD8-5B42-CFDF-AB39DFD7D3D2}"/>
                  </a:ext>
                </a:extLst>
              </p:cNvPr>
              <p:cNvSpPr txBox="1"/>
              <p:nvPr/>
            </p:nvSpPr>
            <p:spPr>
              <a:xfrm>
                <a:off x="3727348" y="579341"/>
                <a:ext cx="362327" cy="2308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IN" sz="9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F6</a:t>
                </a:r>
              </a:p>
            </p:txBody>
          </p:sp>
          <p:sp>
            <p:nvSpPr>
              <p:cNvPr id="170" name="TextBox 169">
                <a:extLst>
                  <a:ext uri="{FF2B5EF4-FFF2-40B4-BE49-F238E27FC236}">
                    <a16:creationId xmlns:a16="http://schemas.microsoft.com/office/drawing/2014/main" id="{19E9FB85-E6D7-4063-C531-466799A704D2}"/>
                  </a:ext>
                </a:extLst>
              </p:cNvPr>
              <p:cNvSpPr txBox="1"/>
              <p:nvPr/>
            </p:nvSpPr>
            <p:spPr>
              <a:xfrm>
                <a:off x="4050473" y="579341"/>
                <a:ext cx="362327" cy="2308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IN" sz="9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F7</a:t>
                </a:r>
              </a:p>
            </p:txBody>
          </p:sp>
          <p:sp>
            <p:nvSpPr>
              <p:cNvPr id="171" name="TextBox 170">
                <a:extLst>
                  <a:ext uri="{FF2B5EF4-FFF2-40B4-BE49-F238E27FC236}">
                    <a16:creationId xmlns:a16="http://schemas.microsoft.com/office/drawing/2014/main" id="{35825B64-2835-3196-27F4-2F7D7198EA04}"/>
                  </a:ext>
                </a:extLst>
              </p:cNvPr>
              <p:cNvSpPr txBox="1"/>
              <p:nvPr/>
            </p:nvSpPr>
            <p:spPr>
              <a:xfrm>
                <a:off x="4339350" y="579341"/>
                <a:ext cx="425544" cy="2308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IN" sz="9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F8</a:t>
                </a:r>
              </a:p>
            </p:txBody>
          </p:sp>
          <p:sp>
            <p:nvSpPr>
              <p:cNvPr id="172" name="TextBox 171">
                <a:extLst>
                  <a:ext uri="{FF2B5EF4-FFF2-40B4-BE49-F238E27FC236}">
                    <a16:creationId xmlns:a16="http://schemas.microsoft.com/office/drawing/2014/main" id="{E89AFF5B-8168-D8B6-4CD0-71FA5DA0E6FD}"/>
                  </a:ext>
                </a:extLst>
              </p:cNvPr>
              <p:cNvSpPr txBox="1"/>
              <p:nvPr/>
            </p:nvSpPr>
            <p:spPr>
              <a:xfrm>
                <a:off x="4593292" y="579341"/>
                <a:ext cx="425544" cy="2308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IN" sz="9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F15</a:t>
                </a:r>
              </a:p>
            </p:txBody>
          </p:sp>
          <p:sp>
            <p:nvSpPr>
              <p:cNvPr id="173" name="TextBox 172">
                <a:extLst>
                  <a:ext uri="{FF2B5EF4-FFF2-40B4-BE49-F238E27FC236}">
                    <a16:creationId xmlns:a16="http://schemas.microsoft.com/office/drawing/2014/main" id="{C5AAB776-A480-1351-24BF-AA2054301FEC}"/>
                  </a:ext>
                </a:extLst>
              </p:cNvPr>
              <p:cNvSpPr txBox="1"/>
              <p:nvPr/>
            </p:nvSpPr>
            <p:spPr>
              <a:xfrm>
                <a:off x="4936880" y="579341"/>
                <a:ext cx="480710" cy="2308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IN" sz="9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Bd</a:t>
                </a:r>
                <a:r>
                  <a:rPr lang="en-IN" sz="900" b="1" baseline="30000" dirty="0">
                    <a:latin typeface="Arial" panose="020B0604020202020204" pitchFamily="34" charset="0"/>
                    <a:cs typeface="Arial" panose="020B0604020202020204" pitchFamily="34" charset="0"/>
                  </a:rPr>
                  <a:t>+</a:t>
                </a:r>
              </a:p>
            </p:txBody>
          </p:sp>
          <p:sp>
            <p:nvSpPr>
              <p:cNvPr id="174" name="TextBox 173">
                <a:extLst>
                  <a:ext uri="{FF2B5EF4-FFF2-40B4-BE49-F238E27FC236}">
                    <a16:creationId xmlns:a16="http://schemas.microsoft.com/office/drawing/2014/main" id="{1F16D133-02AD-5CAF-09E6-A138F2B85BE6}"/>
                  </a:ext>
                </a:extLst>
              </p:cNvPr>
              <p:cNvSpPr txBox="1"/>
              <p:nvPr/>
            </p:nvSpPr>
            <p:spPr>
              <a:xfrm>
                <a:off x="5289182" y="579341"/>
                <a:ext cx="293577" cy="2308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IN" sz="9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R</a:t>
                </a:r>
              </a:p>
            </p:txBody>
          </p:sp>
        </p:grpSp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id="{2D8082FA-9DEE-7BCF-F5C8-7A320F7498F8}"/>
              </a:ext>
            </a:extLst>
          </p:cNvPr>
          <p:cNvSpPr txBox="1"/>
          <p:nvPr/>
        </p:nvSpPr>
        <p:spPr>
          <a:xfrm>
            <a:off x="137984" y="7576001"/>
            <a:ext cx="6582031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algn="just">
              <a:spcBef>
                <a:spcPts val="0"/>
              </a:spcBef>
              <a:spcAft>
                <a:spcPts val="800"/>
              </a:spcAft>
            </a:pPr>
            <a:r>
              <a:rPr lang="en-IN" sz="12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Figure S5. PCR detection of </a:t>
            </a:r>
            <a:r>
              <a:rPr lang="en-IN" sz="1200" b="1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B. duncani-specific</a:t>
            </a:r>
            <a:r>
              <a:rPr lang="en-IN" sz="12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gene primer sets</a:t>
            </a:r>
            <a:r>
              <a:rPr lang="en-IN" sz="1200" b="1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IN" sz="12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from selected human samples as well as from field mice samples.</a:t>
            </a:r>
            <a:r>
              <a:rPr lang="en-IN" sz="1200" b="1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IN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Agarose gel electrophoresis (1% agarose) images depict the PCR amplification of </a:t>
            </a:r>
            <a:r>
              <a:rPr lang="en-IN" sz="12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B. duncani</a:t>
            </a:r>
            <a:r>
              <a:rPr lang="en-IN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specific (</a:t>
            </a:r>
            <a:r>
              <a:rPr lang="en-IN" sz="12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</a:t>
            </a:r>
            <a:r>
              <a:rPr lang="en-IN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 HSP-70 primers, </a:t>
            </a:r>
            <a:r>
              <a:rPr lang="en-IN" sz="12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(B)</a:t>
            </a:r>
            <a:r>
              <a:rPr lang="en-IN" sz="12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B. duncani </a:t>
            </a:r>
            <a:r>
              <a:rPr lang="en-IN" sz="12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CelTOS</a:t>
            </a:r>
            <a:r>
              <a:rPr lang="en-IN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primer sets, </a:t>
            </a:r>
            <a:r>
              <a:rPr lang="en-IN" sz="12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(C) </a:t>
            </a:r>
            <a:r>
              <a:rPr lang="en-IN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BdV38 primer set.  The genomic DNA from </a:t>
            </a:r>
            <a:r>
              <a:rPr lang="en-IN" sz="12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B. duncani</a:t>
            </a:r>
            <a:r>
              <a:rPr lang="en-IN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infected or uninfected human RBCs served as positive and negative control respectively. Lanes 1: M (marker) 1kb plus DNA size marker, 2: LDB 28, 3: LDB 85, 4: LDB139, 5: ARC30, 6: FM-1, 7: FM-6, 8: FM-7, 9: FM-8, 10: FM-15, 11: Bd</a:t>
            </a:r>
            <a:r>
              <a:rPr lang="en-IN" sz="1200" b="1" baseline="30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+</a:t>
            </a:r>
            <a:r>
              <a:rPr lang="en-IN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12: RBC. LDB-Lyme Disease Biobank, ARC-American Red Cross, FM-field mice, Bd-</a:t>
            </a:r>
            <a:r>
              <a:rPr lang="en-IN" sz="12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Babesia duncani</a:t>
            </a:r>
            <a:r>
              <a:rPr lang="en-IN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and RBC-Red Blood Cells.</a:t>
            </a:r>
            <a:endParaRPr lang="en-US" sz="12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902918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58E97014-4346-3978-A157-855D9206242B}"/>
              </a:ext>
            </a:extLst>
          </p:cNvPr>
          <p:cNvSpPr txBox="1"/>
          <p:nvPr/>
        </p:nvSpPr>
        <p:spPr>
          <a:xfrm>
            <a:off x="205468" y="7020342"/>
            <a:ext cx="6447064" cy="212365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algn="just">
              <a:spcBef>
                <a:spcPts val="0"/>
              </a:spcBef>
              <a:spcAft>
                <a:spcPts val="800"/>
              </a:spcAft>
            </a:pPr>
            <a:r>
              <a:rPr lang="en-IN" sz="12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Figure S6. PCR amplification of various</a:t>
            </a:r>
            <a:r>
              <a:rPr lang="en-IN" sz="1200" b="1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Babesia </a:t>
            </a:r>
            <a:r>
              <a:rPr lang="en-IN" sz="12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species from</a:t>
            </a:r>
            <a:r>
              <a:rPr lang="en-IN" sz="1200" b="1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IN" sz="12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selected human samples as well as from field mice samples</a:t>
            </a:r>
            <a:r>
              <a:rPr lang="en-IN" sz="1200" b="1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r>
              <a:rPr lang="en-IN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The PCR assay utilized DNA extracted from chosen human patient samples and field mice samples to identify various </a:t>
            </a:r>
            <a:r>
              <a:rPr lang="en-IN" sz="12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Babesia</a:t>
            </a:r>
            <a:r>
              <a:rPr lang="en-IN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species by using specific primer sets targeting different genes:</a:t>
            </a:r>
            <a:r>
              <a:rPr lang="en-IN" sz="1200" b="1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IN" sz="12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(A)</a:t>
            </a:r>
            <a:r>
              <a:rPr lang="en-IN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IN" sz="12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B. </a:t>
            </a:r>
            <a:r>
              <a:rPr lang="en-IN" sz="1200" i="1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microti</a:t>
            </a:r>
            <a:r>
              <a:rPr lang="en-IN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ITS1 gene primer sets, </a:t>
            </a:r>
            <a:r>
              <a:rPr lang="en-IN" sz="12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(B) </a:t>
            </a:r>
            <a:r>
              <a:rPr lang="en-IN" sz="12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B. </a:t>
            </a:r>
            <a:r>
              <a:rPr lang="en-IN" sz="1200" i="1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microti</a:t>
            </a:r>
            <a:r>
              <a:rPr lang="en-IN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GPI12 gene primer sets,</a:t>
            </a:r>
            <a:r>
              <a:rPr lang="en-IN" sz="12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(C) </a:t>
            </a:r>
            <a:r>
              <a:rPr lang="en-IN" sz="12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B. </a:t>
            </a:r>
            <a:r>
              <a:rPr lang="en-IN" sz="1200" i="1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divergens</a:t>
            </a:r>
            <a:r>
              <a:rPr lang="en-IN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AMA-1 gene primer sets, </a:t>
            </a:r>
            <a:r>
              <a:rPr lang="en-IN" sz="12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(D) </a:t>
            </a:r>
            <a:r>
              <a:rPr lang="en-IN" sz="12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B. </a:t>
            </a:r>
            <a:r>
              <a:rPr lang="en-IN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MO1 helicase primer sets. The genomic DNA extracted from human red blood cells infected with </a:t>
            </a:r>
            <a:r>
              <a:rPr lang="en-IN" sz="12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B. duncani</a:t>
            </a:r>
            <a:r>
              <a:rPr lang="en-IN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was used as a positive control, while DNA from uninfected human red blood cells served as a negative control. Lanes 1: M (marker) 1kb plus DNA size marker, 2: LDB 28, 3: LDB 85, 4: LDB139, 5: ARC30, 6: FM-1, 7: FM-6, 8: FM-7, 9: FM-8, 10: FM-15, 11: Bm+/</a:t>
            </a:r>
            <a:r>
              <a:rPr lang="en-IN" sz="12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Bdiv</a:t>
            </a:r>
            <a:r>
              <a:rPr lang="en-IN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+/BMO1+, 12: R-RBC. LDB-Lyme Disease Biobank, ARC-American Red Cross, FM-field mice, Bm-</a:t>
            </a:r>
            <a:r>
              <a:rPr lang="en-IN" sz="12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Babesia </a:t>
            </a:r>
            <a:r>
              <a:rPr lang="en-IN" sz="1200" i="1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microti</a:t>
            </a:r>
            <a:r>
              <a:rPr lang="en-IN" sz="12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IN" sz="1200" i="1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Bdiv</a:t>
            </a:r>
            <a:r>
              <a:rPr lang="en-IN" sz="12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Babesia </a:t>
            </a:r>
            <a:r>
              <a:rPr lang="en-IN" sz="1200" i="1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divergens</a:t>
            </a:r>
            <a:r>
              <a:rPr lang="en-IN" sz="12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(rouen87), BMO1- Babesia MO1,</a:t>
            </a:r>
            <a:r>
              <a:rPr lang="en-IN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and RBC-Red Blood Cells.</a:t>
            </a:r>
            <a:endParaRPr lang="en-US" sz="12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402C8F6-56E4-B41B-9958-AA5C2CD61B50}"/>
              </a:ext>
            </a:extLst>
          </p:cNvPr>
          <p:cNvSpPr txBox="1"/>
          <p:nvPr/>
        </p:nvSpPr>
        <p:spPr>
          <a:xfrm>
            <a:off x="-72343" y="-55438"/>
            <a:ext cx="13399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b="1" dirty="0">
                <a:latin typeface="Arial" panose="020B0604020202020204" pitchFamily="34" charset="0"/>
                <a:cs typeface="Arial" panose="020B0604020202020204" pitchFamily="34" charset="0"/>
              </a:rPr>
              <a:t>Figure S6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9F48DB2-3F7A-20E5-4743-353C4BA9112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56440" y="74636"/>
            <a:ext cx="3553194" cy="698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952158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8CD63391-455E-23A9-A0FC-3233D177CFAE}"/>
              </a:ext>
            </a:extLst>
          </p:cNvPr>
          <p:cNvSpPr txBox="1"/>
          <p:nvPr/>
        </p:nvSpPr>
        <p:spPr>
          <a:xfrm>
            <a:off x="128788" y="5486930"/>
            <a:ext cx="6626179" cy="36009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algn="just">
              <a:spcBef>
                <a:spcPts val="0"/>
              </a:spcBef>
              <a:spcAft>
                <a:spcPts val="800"/>
              </a:spcAft>
            </a:pPr>
            <a:r>
              <a:rPr lang="en-IN" sz="12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Figure S</a:t>
            </a:r>
            <a:r>
              <a:rPr lang="en-IN" sz="12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7</a:t>
            </a:r>
            <a:r>
              <a:rPr lang="en-IN" sz="12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PCR amplification of </a:t>
            </a:r>
            <a:r>
              <a:rPr lang="en-IN" sz="1200" b="1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Babesia conserved region of</a:t>
            </a:r>
            <a:r>
              <a:rPr lang="en-IN" sz="12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18S rRNA gene fragments -</a:t>
            </a:r>
            <a:r>
              <a:rPr lang="en-IN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Agarose gel electrophoresis images display the amplification of the conserved region of the </a:t>
            </a:r>
            <a:r>
              <a:rPr lang="en-IN" sz="12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Babesia</a:t>
            </a:r>
            <a:r>
              <a:rPr lang="en-IN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18S rRNA gene using two sets of primers. The first primer set, previously reported by Barbara et al., 2017, amplifies a 200-base pair fragment. Panel (</a:t>
            </a:r>
            <a:r>
              <a:rPr lang="en-IN" sz="12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</a:t>
            </a:r>
            <a:r>
              <a:rPr lang="en-IN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 shows the PCR products (200 bp) of the </a:t>
            </a:r>
            <a:r>
              <a:rPr lang="en-IN" sz="12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Babesia</a:t>
            </a:r>
            <a:r>
              <a:rPr lang="en-IN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18S rRNA gene were obtained from DNA isolated from various </a:t>
            </a:r>
            <a:r>
              <a:rPr lang="en-IN" sz="12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Babesia</a:t>
            </a:r>
            <a:r>
              <a:rPr lang="en-IN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species: </a:t>
            </a:r>
            <a:r>
              <a:rPr lang="en-IN" sz="12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B. duncani</a:t>
            </a:r>
            <a:r>
              <a:rPr lang="en-IN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(</a:t>
            </a:r>
            <a:r>
              <a:rPr lang="en-IN" sz="12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Bd</a:t>
            </a:r>
            <a:r>
              <a:rPr lang="en-IN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), </a:t>
            </a:r>
            <a:r>
              <a:rPr lang="en-IN" sz="12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B. </a:t>
            </a:r>
            <a:r>
              <a:rPr lang="en-IN" sz="1200" i="1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microti</a:t>
            </a:r>
            <a:r>
              <a:rPr lang="en-IN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(</a:t>
            </a:r>
            <a:r>
              <a:rPr lang="en-IN" sz="12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Bm</a:t>
            </a:r>
            <a:r>
              <a:rPr lang="en-IN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), </a:t>
            </a:r>
            <a:r>
              <a:rPr lang="en-IN" sz="12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B. </a:t>
            </a:r>
            <a:r>
              <a:rPr lang="en-IN" sz="1200" i="1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divergens</a:t>
            </a:r>
            <a:r>
              <a:rPr lang="en-IN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(</a:t>
            </a:r>
            <a:r>
              <a:rPr lang="en-IN" sz="1200" i="1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Bdiv</a:t>
            </a:r>
            <a:r>
              <a:rPr lang="en-IN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), </a:t>
            </a:r>
            <a:r>
              <a:rPr lang="en-IN" sz="12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B. </a:t>
            </a:r>
            <a:r>
              <a:rPr lang="en-IN" sz="1200" i="1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odocoilei</a:t>
            </a:r>
            <a:r>
              <a:rPr lang="en-IN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(</a:t>
            </a:r>
            <a:r>
              <a:rPr lang="en-IN" sz="12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Bo</a:t>
            </a:r>
            <a:r>
              <a:rPr lang="en-IN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 while panel (</a:t>
            </a:r>
            <a:r>
              <a:rPr lang="en-IN" sz="12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</a:t>
            </a:r>
            <a:r>
              <a:rPr lang="en-IN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 shows the amplified 200 base pair </a:t>
            </a:r>
            <a:r>
              <a:rPr lang="en-IN" sz="12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Babesia</a:t>
            </a:r>
            <a:r>
              <a:rPr lang="en-IN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18S rRNA gene fragments from Lyme Disease Biobank (LDB85,139) and white-footed mice (FM-1, 7, 8, 15) samples. The second primer set, newly designed for the conserved region of the </a:t>
            </a:r>
            <a:r>
              <a:rPr lang="en-IN" sz="12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Babesia</a:t>
            </a:r>
            <a:r>
              <a:rPr lang="en-IN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18S rRNA gene amplifies a 736 bp fragment. (</a:t>
            </a:r>
            <a:r>
              <a:rPr lang="en-IN" sz="12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</a:t>
            </a:r>
            <a:r>
              <a:rPr lang="en-IN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 PCR amplification aimed at the conserved region of the </a:t>
            </a:r>
            <a:r>
              <a:rPr lang="en-IN" sz="12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Babesia</a:t>
            </a:r>
            <a:r>
              <a:rPr lang="en-IN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18S rRNA gene yielded a 736 bp fragment from DNA extracted from different</a:t>
            </a:r>
            <a:r>
              <a:rPr lang="en-IN" sz="12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Babesia </a:t>
            </a:r>
            <a:r>
              <a:rPr lang="en-IN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species: </a:t>
            </a:r>
            <a:r>
              <a:rPr lang="en-IN" sz="12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B. duncani (Bd), B. </a:t>
            </a:r>
            <a:r>
              <a:rPr lang="en-IN" sz="1200" i="1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microti</a:t>
            </a:r>
            <a:r>
              <a:rPr lang="en-IN" sz="12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(Bm), B. </a:t>
            </a:r>
            <a:r>
              <a:rPr lang="en-IN" sz="1200" i="1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divergens</a:t>
            </a:r>
            <a:r>
              <a:rPr lang="en-IN" sz="12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(</a:t>
            </a:r>
            <a:r>
              <a:rPr lang="en-IN" sz="1200" i="1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Bdiv</a:t>
            </a:r>
            <a:r>
              <a:rPr lang="en-IN" sz="12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), and B. </a:t>
            </a:r>
            <a:r>
              <a:rPr lang="en-IN" sz="1200" i="1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odocoilei</a:t>
            </a:r>
            <a:r>
              <a:rPr lang="en-IN" sz="12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(Bo). </a:t>
            </a:r>
            <a:r>
              <a:rPr lang="en-IN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Similarly,</a:t>
            </a:r>
            <a:r>
              <a:rPr lang="en-IN" sz="12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IN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</a:t>
            </a:r>
            <a:r>
              <a:rPr lang="en-IN" sz="12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</a:t>
            </a:r>
            <a:r>
              <a:rPr lang="en-IN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 PCR amplification targeted a conserved region of the</a:t>
            </a:r>
            <a:r>
              <a:rPr lang="en-IN" sz="12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Babesia</a:t>
            </a:r>
            <a:r>
              <a:rPr lang="en-IN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18S rRNA gene, resulting in the generation of a 736 bp fragment from DNA sourced from LDB, ARC, and white-footed mice blood. Notably, all five field mice displayed PCR amplification of the 18S rRNA gene, however no detection was found in LDB and ARC samples. The genomic DNA from </a:t>
            </a:r>
            <a:r>
              <a:rPr lang="en-IN" sz="12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B. duncani</a:t>
            </a:r>
            <a:r>
              <a:rPr lang="en-IN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infected or uninfected human RBCs served as positive and negative control respectively. Lanes 1: M (marker) 1kb plus DNA size marker, 2: LDB 28, 3: LDB 85, 4: LDB139, 5: ARC30, 6: FM-1, 7: FM-6, 8: FM-7, 9: FM-8, 10: FM-15, 11: Bd</a:t>
            </a:r>
            <a:r>
              <a:rPr lang="en-IN" sz="1200" b="1" baseline="30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+</a:t>
            </a:r>
            <a:r>
              <a:rPr lang="en-IN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12: R-RBC. LDB-Lyme Disease Biobank, ARC-American Red Cross, FM-field mice, Bd-</a:t>
            </a:r>
            <a:r>
              <a:rPr lang="en-IN" sz="12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Babesia duncani</a:t>
            </a:r>
            <a:r>
              <a:rPr lang="en-IN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and RBCs-Red Blood Cells. </a:t>
            </a:r>
            <a:endParaRPr lang="en-US" sz="12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3045C67-E06E-15DB-3A9C-7E0846123EED}"/>
              </a:ext>
            </a:extLst>
          </p:cNvPr>
          <p:cNvSpPr txBox="1"/>
          <p:nvPr/>
        </p:nvSpPr>
        <p:spPr>
          <a:xfrm>
            <a:off x="-48311" y="-13830"/>
            <a:ext cx="18820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b="1" dirty="0">
                <a:latin typeface="Arial" panose="020B0604020202020204" pitchFamily="34" charset="0"/>
                <a:cs typeface="Arial" panose="020B0604020202020204" pitchFamily="34" charset="0"/>
              </a:rPr>
              <a:t>Figure S7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1070F322-0E55-BBFC-E810-E29E2A2C1333}"/>
              </a:ext>
            </a:extLst>
          </p:cNvPr>
          <p:cNvGrpSpPr/>
          <p:nvPr/>
        </p:nvGrpSpPr>
        <p:grpSpPr>
          <a:xfrm>
            <a:off x="2718763" y="608505"/>
            <a:ext cx="3877525" cy="2015492"/>
            <a:chOff x="1433866" y="2857148"/>
            <a:chExt cx="3877525" cy="2015492"/>
          </a:xfrm>
        </p:grpSpPr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17E079F4-DE86-D689-71FD-D1ACABC9AD1C}"/>
                </a:ext>
              </a:extLst>
            </p:cNvPr>
            <p:cNvSpPr txBox="1"/>
            <p:nvPr/>
          </p:nvSpPr>
          <p:spPr>
            <a:xfrm>
              <a:off x="1433866" y="4123847"/>
              <a:ext cx="373044" cy="2368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N" sz="900" b="1" dirty="0">
                  <a:latin typeface="Arial" panose="020B0604020202020204" pitchFamily="34" charset="0"/>
                  <a:cs typeface="Arial" panose="020B0604020202020204" pitchFamily="34" charset="0"/>
                </a:rPr>
                <a:t>0.5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12EA2122-307E-3BFA-30A9-BCA087C5BC88}"/>
                </a:ext>
              </a:extLst>
            </p:cNvPr>
            <p:cNvSpPr txBox="1"/>
            <p:nvPr/>
          </p:nvSpPr>
          <p:spPr>
            <a:xfrm>
              <a:off x="1446179" y="3855082"/>
              <a:ext cx="189141" cy="2368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N" sz="900" b="1" dirty="0"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C650ED2E-6B0F-2C51-B7CF-7B94A83A2961}"/>
                </a:ext>
              </a:extLst>
            </p:cNvPr>
            <p:cNvSpPr txBox="1"/>
            <p:nvPr/>
          </p:nvSpPr>
          <p:spPr>
            <a:xfrm>
              <a:off x="1450668" y="3452822"/>
              <a:ext cx="339828" cy="2368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N" sz="900" b="1" dirty="0"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383FD299-98FB-4262-65F5-41F9198238FE}"/>
                </a:ext>
              </a:extLst>
            </p:cNvPr>
            <p:cNvSpPr txBox="1"/>
            <p:nvPr/>
          </p:nvSpPr>
          <p:spPr>
            <a:xfrm>
              <a:off x="1436468" y="4456583"/>
              <a:ext cx="373044" cy="2308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N" sz="900" b="1" dirty="0">
                  <a:latin typeface="Arial" panose="020B0604020202020204" pitchFamily="34" charset="0"/>
                  <a:cs typeface="Arial" panose="020B0604020202020204" pitchFamily="34" charset="0"/>
                </a:rPr>
                <a:t>0.1</a:t>
              </a:r>
            </a:p>
          </p:txBody>
        </p:sp>
        <p:pic>
          <p:nvPicPr>
            <p:cNvPr id="13" name="Picture 12" descr="A close-up of a building&#10;&#10;Description automatically generated">
              <a:extLst>
                <a:ext uri="{FF2B5EF4-FFF2-40B4-BE49-F238E27FC236}">
                  <a16:creationId xmlns:a16="http://schemas.microsoft.com/office/drawing/2014/main" id="{0A234D44-E5DC-5205-4E8F-DDBB0CF2585E}"/>
                </a:ext>
              </a:extLst>
            </p:cNvPr>
            <p:cNvPicPr>
              <a:picLocks/>
            </p:cNvPicPr>
            <p:nvPr/>
          </p:nvPicPr>
          <p:blipFill rotWithShape="1">
            <a:blip r:embed="rId2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rightnessContrast bright="20000" contras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282" t="1778" r="7723" b="26073"/>
            <a:stretch/>
          </p:blipFill>
          <p:spPr>
            <a:xfrm>
              <a:off x="1711391" y="3045082"/>
              <a:ext cx="3600000" cy="1620000"/>
            </a:xfrm>
            <a:prstGeom prst="rect">
              <a:avLst/>
            </a:prstGeom>
          </p:spPr>
        </p:pic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33C84560-E33C-0A53-F099-3A687E76DD5F}"/>
                </a:ext>
              </a:extLst>
            </p:cNvPr>
            <p:cNvSpPr txBox="1"/>
            <p:nvPr/>
          </p:nvSpPr>
          <p:spPr>
            <a:xfrm>
              <a:off x="2361781" y="4641808"/>
              <a:ext cx="2415698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N" sz="900" b="1" i="1" dirty="0">
                  <a:latin typeface="Arial" panose="020B0604020202020204" pitchFamily="34" charset="0"/>
                  <a:cs typeface="Arial" panose="020B0604020202020204" pitchFamily="34" charset="0"/>
                </a:rPr>
                <a:t>B. common  18S rRNA </a:t>
              </a:r>
              <a:r>
                <a:rPr lang="en-IN" sz="900" b="1" dirty="0">
                  <a:latin typeface="Arial" panose="020B0604020202020204" pitchFamily="34" charset="0"/>
                  <a:cs typeface="Arial" panose="020B0604020202020204" pitchFamily="34" charset="0"/>
                </a:rPr>
                <a:t>primers (200 bp)</a:t>
              </a:r>
            </a:p>
          </p:txBody>
        </p:sp>
        <p:sp>
          <p:nvSpPr>
            <p:cNvPr id="15" name="Arrow: Left 62">
              <a:extLst>
                <a:ext uri="{FF2B5EF4-FFF2-40B4-BE49-F238E27FC236}">
                  <a16:creationId xmlns:a16="http://schemas.microsoft.com/office/drawing/2014/main" id="{8E9ADB5E-E777-B611-83BA-5904D653D360}"/>
                </a:ext>
              </a:extLst>
            </p:cNvPr>
            <p:cNvSpPr/>
            <p:nvPr/>
          </p:nvSpPr>
          <p:spPr>
            <a:xfrm>
              <a:off x="5015928" y="4391529"/>
              <a:ext cx="159798" cy="124287"/>
            </a:xfrm>
            <a:prstGeom prst="leftArrow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6DA6ED13-7AD9-762C-EF21-6E0564D957BA}"/>
                </a:ext>
              </a:extLst>
            </p:cNvPr>
            <p:cNvGrpSpPr/>
            <p:nvPr/>
          </p:nvGrpSpPr>
          <p:grpSpPr>
            <a:xfrm>
              <a:off x="1515869" y="2857148"/>
              <a:ext cx="3792393" cy="233654"/>
              <a:chOff x="1700512" y="576519"/>
              <a:chExt cx="3792393" cy="233654"/>
            </a:xfrm>
          </p:grpSpPr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336FC961-56ED-15CD-4220-4BA3A5A77782}"/>
                  </a:ext>
                </a:extLst>
              </p:cNvPr>
              <p:cNvSpPr txBox="1"/>
              <p:nvPr/>
            </p:nvSpPr>
            <p:spPr>
              <a:xfrm>
                <a:off x="1945741" y="579341"/>
                <a:ext cx="207667" cy="2308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IN" sz="9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M</a:t>
                </a:r>
              </a:p>
            </p:txBody>
          </p:sp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EF1E716F-7064-CE5A-D2B1-C84B468C05FF}"/>
                  </a:ext>
                </a:extLst>
              </p:cNvPr>
              <p:cNvSpPr txBox="1"/>
              <p:nvPr/>
            </p:nvSpPr>
            <p:spPr>
              <a:xfrm>
                <a:off x="1700512" y="576519"/>
                <a:ext cx="339828" cy="2308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IN" sz="9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kb</a:t>
                </a:r>
              </a:p>
            </p:txBody>
          </p:sp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03BB87C0-1470-2290-B93E-8A23A7F96414}"/>
                  </a:ext>
                </a:extLst>
              </p:cNvPr>
              <p:cNvSpPr txBox="1"/>
              <p:nvPr/>
            </p:nvSpPr>
            <p:spPr>
              <a:xfrm>
                <a:off x="2191136" y="579341"/>
                <a:ext cx="383536" cy="2308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IN" sz="9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L28</a:t>
                </a:r>
              </a:p>
            </p:txBody>
          </p:sp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3E8244C6-66A3-9B40-1AE4-484A7880498F}"/>
                  </a:ext>
                </a:extLst>
              </p:cNvPr>
              <p:cNvSpPr txBox="1"/>
              <p:nvPr/>
            </p:nvSpPr>
            <p:spPr>
              <a:xfrm>
                <a:off x="2488593" y="579341"/>
                <a:ext cx="425545" cy="2308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IN" sz="9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L85</a:t>
                </a:r>
              </a:p>
            </p:txBody>
          </p:sp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6C71460E-459C-4864-9393-C3E4FB094721}"/>
                  </a:ext>
                </a:extLst>
              </p:cNvPr>
              <p:cNvSpPr txBox="1"/>
              <p:nvPr/>
            </p:nvSpPr>
            <p:spPr>
              <a:xfrm>
                <a:off x="2788753" y="579341"/>
                <a:ext cx="481586" cy="2308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IN" sz="9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L139</a:t>
                </a:r>
              </a:p>
            </p:txBody>
          </p:sp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AF756B85-A97B-6861-A93A-50310C995BF8}"/>
                  </a:ext>
                </a:extLst>
              </p:cNvPr>
              <p:cNvSpPr txBox="1"/>
              <p:nvPr/>
            </p:nvSpPr>
            <p:spPr>
              <a:xfrm>
                <a:off x="3111665" y="579341"/>
                <a:ext cx="481586" cy="2308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IN" sz="9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A30</a:t>
                </a:r>
              </a:p>
            </p:txBody>
          </p:sp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E18A4052-A5CC-8AA7-CA62-618C7AFCBD8B}"/>
                  </a:ext>
                </a:extLst>
              </p:cNvPr>
              <p:cNvSpPr txBox="1"/>
              <p:nvPr/>
            </p:nvSpPr>
            <p:spPr>
              <a:xfrm>
                <a:off x="3434229" y="579341"/>
                <a:ext cx="362328" cy="2308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IN" sz="9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F1</a:t>
                </a:r>
              </a:p>
            </p:txBody>
          </p:sp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6B10537A-FEB1-936C-DB4B-C09582F42F81}"/>
                  </a:ext>
                </a:extLst>
              </p:cNvPr>
              <p:cNvSpPr txBox="1"/>
              <p:nvPr/>
            </p:nvSpPr>
            <p:spPr>
              <a:xfrm>
                <a:off x="3727348" y="579341"/>
                <a:ext cx="362327" cy="2308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IN" sz="9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F6</a:t>
                </a:r>
              </a:p>
            </p:txBody>
          </p:sp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6C07D796-0808-E3AC-5106-66A7A7ED489F}"/>
                  </a:ext>
                </a:extLst>
              </p:cNvPr>
              <p:cNvSpPr txBox="1"/>
              <p:nvPr/>
            </p:nvSpPr>
            <p:spPr>
              <a:xfrm>
                <a:off x="4050473" y="579341"/>
                <a:ext cx="362327" cy="2308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IN" sz="9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F7</a:t>
                </a:r>
              </a:p>
            </p:txBody>
          </p:sp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F41DF2E1-E801-365D-2F9B-619C0D4505F5}"/>
                  </a:ext>
                </a:extLst>
              </p:cNvPr>
              <p:cNvSpPr txBox="1"/>
              <p:nvPr/>
            </p:nvSpPr>
            <p:spPr>
              <a:xfrm>
                <a:off x="4339350" y="579341"/>
                <a:ext cx="425544" cy="2308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IN" sz="9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F8</a:t>
                </a:r>
              </a:p>
            </p:txBody>
          </p:sp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87D4266B-D0FA-0CD2-334A-5E1123615936}"/>
                  </a:ext>
                </a:extLst>
              </p:cNvPr>
              <p:cNvSpPr txBox="1"/>
              <p:nvPr/>
            </p:nvSpPr>
            <p:spPr>
              <a:xfrm>
                <a:off x="4593292" y="579341"/>
                <a:ext cx="425544" cy="2308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IN" sz="9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F15</a:t>
                </a:r>
              </a:p>
            </p:txBody>
          </p:sp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28FE4950-311B-C3FB-BE73-56D22A282A7C}"/>
                  </a:ext>
                </a:extLst>
              </p:cNvPr>
              <p:cNvSpPr txBox="1"/>
              <p:nvPr/>
            </p:nvSpPr>
            <p:spPr>
              <a:xfrm>
                <a:off x="4898039" y="579341"/>
                <a:ext cx="480710" cy="2308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IN" sz="9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Bd</a:t>
                </a:r>
                <a:r>
                  <a:rPr lang="en-IN" sz="900" b="1" baseline="30000" dirty="0">
                    <a:latin typeface="Arial" panose="020B0604020202020204" pitchFamily="34" charset="0"/>
                    <a:cs typeface="Arial" panose="020B0604020202020204" pitchFamily="34" charset="0"/>
                  </a:rPr>
                  <a:t>+</a:t>
                </a:r>
              </a:p>
            </p:txBody>
          </p:sp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09C1451E-A48A-8321-3BD4-31B3E42D46CB}"/>
                  </a:ext>
                </a:extLst>
              </p:cNvPr>
              <p:cNvSpPr txBox="1"/>
              <p:nvPr/>
            </p:nvSpPr>
            <p:spPr>
              <a:xfrm>
                <a:off x="5199328" y="579341"/>
                <a:ext cx="293577" cy="2308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IN" sz="9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R</a:t>
                </a:r>
              </a:p>
            </p:txBody>
          </p:sp>
        </p:grpSp>
      </p:grpSp>
      <p:sp>
        <p:nvSpPr>
          <p:cNvPr id="30" name="TextBox 29">
            <a:extLst>
              <a:ext uri="{FF2B5EF4-FFF2-40B4-BE49-F238E27FC236}">
                <a16:creationId xmlns:a16="http://schemas.microsoft.com/office/drawing/2014/main" id="{E950FEF2-2851-09CB-30B3-251EDC70F31E}"/>
              </a:ext>
            </a:extLst>
          </p:cNvPr>
          <p:cNvSpPr txBox="1"/>
          <p:nvPr/>
        </p:nvSpPr>
        <p:spPr>
          <a:xfrm>
            <a:off x="53724" y="288066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520765F5-5267-81CF-F4B4-F9AF75683F0C}"/>
              </a:ext>
            </a:extLst>
          </p:cNvPr>
          <p:cNvSpPr txBox="1"/>
          <p:nvPr/>
        </p:nvSpPr>
        <p:spPr>
          <a:xfrm>
            <a:off x="2498234" y="288066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A874A55E-B755-3AD8-EC16-87FAB712E2A2}"/>
              </a:ext>
            </a:extLst>
          </p:cNvPr>
          <p:cNvGrpSpPr/>
          <p:nvPr/>
        </p:nvGrpSpPr>
        <p:grpSpPr>
          <a:xfrm>
            <a:off x="212047" y="608505"/>
            <a:ext cx="2441078" cy="2010183"/>
            <a:chOff x="542385" y="5734759"/>
            <a:chExt cx="2441078" cy="2010183"/>
          </a:xfrm>
        </p:grpSpPr>
        <p:pic>
          <p:nvPicPr>
            <p:cNvPr id="33" name="Picture 32" descr="A close-up of a film&#10;&#10;Description automatically generated">
              <a:extLst>
                <a:ext uri="{FF2B5EF4-FFF2-40B4-BE49-F238E27FC236}">
                  <a16:creationId xmlns:a16="http://schemas.microsoft.com/office/drawing/2014/main" id="{140C9FA8-99A4-2F8B-0EE8-0FCB66E462E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36180" t="7228" r="28016" b="32401"/>
            <a:stretch/>
          </p:blipFill>
          <p:spPr>
            <a:xfrm>
              <a:off x="817397" y="5931399"/>
              <a:ext cx="1947600" cy="1620000"/>
            </a:xfrm>
            <a:prstGeom prst="rect">
              <a:avLst/>
            </a:prstGeom>
          </p:spPr>
        </p:pic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3E543FD7-A16C-47C2-E6A2-A855FCDEAF3D}"/>
                </a:ext>
              </a:extLst>
            </p:cNvPr>
            <p:cNvSpPr txBox="1"/>
            <p:nvPr/>
          </p:nvSpPr>
          <p:spPr>
            <a:xfrm>
              <a:off x="569529" y="7510846"/>
              <a:ext cx="2413934" cy="2340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IN" sz="900" b="1" i="1" dirty="0">
                  <a:latin typeface="Arial" panose="020B0604020202020204" pitchFamily="34" charset="0"/>
                  <a:cs typeface="Arial" panose="020B0604020202020204" pitchFamily="34" charset="0"/>
                </a:rPr>
                <a:t>B. common  18S rRNA </a:t>
              </a:r>
              <a:r>
                <a:rPr lang="en-IN" sz="900" b="1" dirty="0">
                  <a:latin typeface="Arial" panose="020B0604020202020204" pitchFamily="34" charset="0"/>
                  <a:cs typeface="Arial" panose="020B0604020202020204" pitchFamily="34" charset="0"/>
                </a:rPr>
                <a:t>primers (200 bp)</a:t>
              </a:r>
            </a:p>
          </p:txBody>
        </p:sp>
        <p:grpSp>
          <p:nvGrpSpPr>
            <p:cNvPr id="35" name="Group 34">
              <a:extLst>
                <a:ext uri="{FF2B5EF4-FFF2-40B4-BE49-F238E27FC236}">
                  <a16:creationId xmlns:a16="http://schemas.microsoft.com/office/drawing/2014/main" id="{699D66A3-513D-81D0-9C3C-B9251ACDC528}"/>
                </a:ext>
              </a:extLst>
            </p:cNvPr>
            <p:cNvGrpSpPr/>
            <p:nvPr/>
          </p:nvGrpSpPr>
          <p:grpSpPr>
            <a:xfrm>
              <a:off x="808140" y="5734759"/>
              <a:ext cx="1881444" cy="230832"/>
              <a:chOff x="654790" y="5712039"/>
              <a:chExt cx="1881444" cy="230832"/>
            </a:xfrm>
          </p:grpSpPr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id="{0480DA0C-7966-49FC-AB1B-C674A2AA2C69}"/>
                  </a:ext>
                </a:extLst>
              </p:cNvPr>
              <p:cNvSpPr txBox="1"/>
              <p:nvPr/>
            </p:nvSpPr>
            <p:spPr>
              <a:xfrm>
                <a:off x="654790" y="5712039"/>
                <a:ext cx="334603" cy="2308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IN" sz="9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M</a:t>
                </a:r>
              </a:p>
            </p:txBody>
          </p:sp>
          <p:sp>
            <p:nvSpPr>
              <p:cNvPr id="43" name="TextBox 42">
                <a:extLst>
                  <a:ext uri="{FF2B5EF4-FFF2-40B4-BE49-F238E27FC236}">
                    <a16:creationId xmlns:a16="http://schemas.microsoft.com/office/drawing/2014/main" id="{DD317944-6AE0-0292-E7F1-130258361499}"/>
                  </a:ext>
                </a:extLst>
              </p:cNvPr>
              <p:cNvSpPr txBox="1"/>
              <p:nvPr/>
            </p:nvSpPr>
            <p:spPr>
              <a:xfrm>
                <a:off x="926177" y="5712039"/>
                <a:ext cx="447274" cy="2308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IN" sz="9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Bd</a:t>
                </a:r>
              </a:p>
            </p:txBody>
          </p:sp>
          <p:sp>
            <p:nvSpPr>
              <p:cNvPr id="44" name="TextBox 43">
                <a:extLst>
                  <a:ext uri="{FF2B5EF4-FFF2-40B4-BE49-F238E27FC236}">
                    <a16:creationId xmlns:a16="http://schemas.microsoft.com/office/drawing/2014/main" id="{2BE9AAC7-0F5B-0C0F-0DE6-1D1546539F3A}"/>
                  </a:ext>
                </a:extLst>
              </p:cNvPr>
              <p:cNvSpPr txBox="1"/>
              <p:nvPr/>
            </p:nvSpPr>
            <p:spPr>
              <a:xfrm>
                <a:off x="1224314" y="5712039"/>
                <a:ext cx="381100" cy="2308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IN" sz="9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Bm</a:t>
                </a:r>
              </a:p>
            </p:txBody>
          </p:sp>
          <p:sp>
            <p:nvSpPr>
              <p:cNvPr id="45" name="TextBox 44">
                <a:extLst>
                  <a:ext uri="{FF2B5EF4-FFF2-40B4-BE49-F238E27FC236}">
                    <a16:creationId xmlns:a16="http://schemas.microsoft.com/office/drawing/2014/main" id="{CFCBE935-A0C4-7809-D277-F8E9FD3BAD7B}"/>
                  </a:ext>
                </a:extLst>
              </p:cNvPr>
              <p:cNvSpPr txBox="1"/>
              <p:nvPr/>
            </p:nvSpPr>
            <p:spPr>
              <a:xfrm>
                <a:off x="1477993" y="5712039"/>
                <a:ext cx="474611" cy="2308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IN" sz="900" b="1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Bdiv</a:t>
                </a:r>
                <a:endParaRPr lang="en-IN" sz="9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6" name="TextBox 45">
                <a:extLst>
                  <a:ext uri="{FF2B5EF4-FFF2-40B4-BE49-F238E27FC236}">
                    <a16:creationId xmlns:a16="http://schemas.microsoft.com/office/drawing/2014/main" id="{65ECEF1D-F32E-DB44-E456-D5F6D083622E}"/>
                  </a:ext>
                </a:extLst>
              </p:cNvPr>
              <p:cNvSpPr txBox="1"/>
              <p:nvPr/>
            </p:nvSpPr>
            <p:spPr>
              <a:xfrm>
                <a:off x="1866891" y="5712039"/>
                <a:ext cx="427858" cy="2308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IN" sz="9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Bo</a:t>
                </a:r>
              </a:p>
            </p:txBody>
          </p:sp>
          <p:sp>
            <p:nvSpPr>
              <p:cNvPr id="47" name="TextBox 46">
                <a:extLst>
                  <a:ext uri="{FF2B5EF4-FFF2-40B4-BE49-F238E27FC236}">
                    <a16:creationId xmlns:a16="http://schemas.microsoft.com/office/drawing/2014/main" id="{C90B1264-36C7-E0C1-574E-CE2E9376B535}"/>
                  </a:ext>
                </a:extLst>
              </p:cNvPr>
              <p:cNvSpPr txBox="1"/>
              <p:nvPr/>
            </p:nvSpPr>
            <p:spPr>
              <a:xfrm>
                <a:off x="2245989" y="5712039"/>
                <a:ext cx="290245" cy="2308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IN" sz="9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R</a:t>
                </a:r>
              </a:p>
            </p:txBody>
          </p:sp>
        </p:grpSp>
        <p:sp>
          <p:nvSpPr>
            <p:cNvPr id="36" name="Arrow: Left 38">
              <a:extLst>
                <a:ext uri="{FF2B5EF4-FFF2-40B4-BE49-F238E27FC236}">
                  <a16:creationId xmlns:a16="http://schemas.microsoft.com/office/drawing/2014/main" id="{41DA8C81-9B1C-6A7F-7837-866A67DFAC82}"/>
                </a:ext>
              </a:extLst>
            </p:cNvPr>
            <p:cNvSpPr/>
            <p:nvPr/>
          </p:nvSpPr>
          <p:spPr>
            <a:xfrm>
              <a:off x="2383834" y="7181820"/>
              <a:ext cx="180000" cy="119300"/>
            </a:xfrm>
            <a:prstGeom prst="leftArrow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dirty="0"/>
            </a:p>
          </p:txBody>
        </p:sp>
        <p:grpSp>
          <p:nvGrpSpPr>
            <p:cNvPr id="37" name="Group 36">
              <a:extLst>
                <a:ext uri="{FF2B5EF4-FFF2-40B4-BE49-F238E27FC236}">
                  <a16:creationId xmlns:a16="http://schemas.microsoft.com/office/drawing/2014/main" id="{14D3746C-4F0A-F315-C64B-278904593066}"/>
                </a:ext>
              </a:extLst>
            </p:cNvPr>
            <p:cNvGrpSpPr/>
            <p:nvPr/>
          </p:nvGrpSpPr>
          <p:grpSpPr>
            <a:xfrm>
              <a:off x="542385" y="6219056"/>
              <a:ext cx="375456" cy="1332343"/>
              <a:chOff x="3003092" y="3429321"/>
              <a:chExt cx="375456" cy="1265100"/>
            </a:xfrm>
          </p:grpSpPr>
          <p:sp>
            <p:nvSpPr>
              <p:cNvPr id="38" name="TextBox 37">
                <a:extLst>
                  <a:ext uri="{FF2B5EF4-FFF2-40B4-BE49-F238E27FC236}">
                    <a16:creationId xmlns:a16="http://schemas.microsoft.com/office/drawing/2014/main" id="{CE2A2329-65A6-EF80-8A96-5A6C018EF14F}"/>
                  </a:ext>
                </a:extLst>
              </p:cNvPr>
              <p:cNvSpPr txBox="1"/>
              <p:nvPr/>
            </p:nvSpPr>
            <p:spPr>
              <a:xfrm>
                <a:off x="3003092" y="4034652"/>
                <a:ext cx="373044" cy="2368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IN" sz="9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0.5</a:t>
                </a:r>
              </a:p>
            </p:txBody>
          </p:sp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id="{E39AFA94-3ABD-B233-913B-FF7302990AF8}"/>
                  </a:ext>
                </a:extLst>
              </p:cNvPr>
              <p:cNvSpPr txBox="1"/>
              <p:nvPr/>
            </p:nvSpPr>
            <p:spPr>
              <a:xfrm>
                <a:off x="3019700" y="3749715"/>
                <a:ext cx="339828" cy="2368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IN" sz="9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1</a:t>
                </a:r>
              </a:p>
            </p:txBody>
          </p:sp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05540969-1508-5121-007B-40D164950468}"/>
                  </a:ext>
                </a:extLst>
              </p:cNvPr>
              <p:cNvSpPr txBox="1"/>
              <p:nvPr/>
            </p:nvSpPr>
            <p:spPr>
              <a:xfrm>
                <a:off x="3011353" y="3429321"/>
                <a:ext cx="339828" cy="2368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IN" sz="9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3</a:t>
                </a:r>
              </a:p>
            </p:txBody>
          </p:sp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EE0290D6-D69B-8185-81DF-5F7644D07B87}"/>
                  </a:ext>
                </a:extLst>
              </p:cNvPr>
              <p:cNvSpPr txBox="1"/>
              <p:nvPr/>
            </p:nvSpPr>
            <p:spPr>
              <a:xfrm>
                <a:off x="3005504" y="4463588"/>
                <a:ext cx="373044" cy="23083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IN" sz="9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0.1</a:t>
                </a:r>
              </a:p>
            </p:txBody>
          </p:sp>
        </p:grpSp>
      </p:grpSp>
      <p:grpSp>
        <p:nvGrpSpPr>
          <p:cNvPr id="48" name="Group 47">
            <a:extLst>
              <a:ext uri="{FF2B5EF4-FFF2-40B4-BE49-F238E27FC236}">
                <a16:creationId xmlns:a16="http://schemas.microsoft.com/office/drawing/2014/main" id="{06FE6700-F23F-AA8C-8DE7-1FB0F3479AEE}"/>
              </a:ext>
            </a:extLst>
          </p:cNvPr>
          <p:cNvGrpSpPr/>
          <p:nvPr/>
        </p:nvGrpSpPr>
        <p:grpSpPr>
          <a:xfrm>
            <a:off x="2718763" y="3379652"/>
            <a:ext cx="3916198" cy="2042623"/>
            <a:chOff x="1640469" y="820841"/>
            <a:chExt cx="3916198" cy="2042623"/>
          </a:xfrm>
        </p:grpSpPr>
        <p:pic>
          <p:nvPicPr>
            <p:cNvPr id="49" name="Picture 48" descr="A close-up of a black and white photo&#10;&#10;Description automatically generated">
              <a:extLst>
                <a:ext uri="{FF2B5EF4-FFF2-40B4-BE49-F238E27FC236}">
                  <a16:creationId xmlns:a16="http://schemas.microsoft.com/office/drawing/2014/main" id="{93574D4A-5109-5427-F13C-FDA66628E6D9}"/>
                </a:ext>
              </a:extLst>
            </p:cNvPr>
            <p:cNvPicPr>
              <a:picLocks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509" t="2814" r="9509" b="34074"/>
            <a:stretch/>
          </p:blipFill>
          <p:spPr>
            <a:xfrm>
              <a:off x="1914438" y="1041375"/>
              <a:ext cx="3600000" cy="1620000"/>
            </a:xfrm>
            <a:prstGeom prst="rect">
              <a:avLst/>
            </a:prstGeom>
          </p:spPr>
        </p:pic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BB1282B8-73B5-AF0D-BBE6-A47F7DCD654F}"/>
                </a:ext>
              </a:extLst>
            </p:cNvPr>
            <p:cNvSpPr txBox="1"/>
            <p:nvPr/>
          </p:nvSpPr>
          <p:spPr>
            <a:xfrm>
              <a:off x="1640469" y="2126265"/>
              <a:ext cx="373044" cy="2368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N" sz="900" b="1" dirty="0">
                  <a:latin typeface="Arial" panose="020B0604020202020204" pitchFamily="34" charset="0"/>
                  <a:cs typeface="Arial" panose="020B0604020202020204" pitchFamily="34" charset="0"/>
                </a:rPr>
                <a:t>0.5</a:t>
              </a:r>
            </a:p>
          </p:txBody>
        </p: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E651CD5D-D15A-7B46-110A-77CD25A3F225}"/>
                </a:ext>
              </a:extLst>
            </p:cNvPr>
            <p:cNvSpPr txBox="1"/>
            <p:nvPr/>
          </p:nvSpPr>
          <p:spPr>
            <a:xfrm>
              <a:off x="1657340" y="1855381"/>
              <a:ext cx="339828" cy="2368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N" sz="900" b="1" dirty="0"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</a:p>
          </p:txBody>
        </p:sp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9DB7C480-AD6F-2131-20E6-8E81ED82B4FC}"/>
                </a:ext>
              </a:extLst>
            </p:cNvPr>
            <p:cNvSpPr txBox="1"/>
            <p:nvPr/>
          </p:nvSpPr>
          <p:spPr>
            <a:xfrm>
              <a:off x="1653745" y="1450478"/>
              <a:ext cx="339828" cy="2368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N" sz="900" b="1" dirty="0"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</a:p>
          </p:txBody>
        </p:sp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959EF7BC-7C57-F2F5-D785-46B35B2F1C33}"/>
                </a:ext>
              </a:extLst>
            </p:cNvPr>
            <p:cNvSpPr txBox="1"/>
            <p:nvPr/>
          </p:nvSpPr>
          <p:spPr>
            <a:xfrm>
              <a:off x="1647896" y="2484745"/>
              <a:ext cx="373044" cy="2308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N" sz="900" b="1" dirty="0">
                  <a:latin typeface="Arial" panose="020B0604020202020204" pitchFamily="34" charset="0"/>
                  <a:cs typeface="Arial" panose="020B0604020202020204" pitchFamily="34" charset="0"/>
                </a:rPr>
                <a:t>0.1</a:t>
              </a:r>
            </a:p>
          </p:txBody>
        </p:sp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EAB356E3-F7D5-B306-1B42-D04C25110DAB}"/>
                </a:ext>
              </a:extLst>
            </p:cNvPr>
            <p:cNvSpPr txBox="1"/>
            <p:nvPr/>
          </p:nvSpPr>
          <p:spPr>
            <a:xfrm>
              <a:off x="2557058" y="2632632"/>
              <a:ext cx="2704431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N" sz="900" b="1" i="1" dirty="0">
                  <a:latin typeface="Arial" panose="020B0604020202020204" pitchFamily="34" charset="0"/>
                  <a:cs typeface="Arial" panose="020B0604020202020204" pitchFamily="34" charset="0"/>
                </a:rPr>
                <a:t>Babesia 18S rRNA </a:t>
              </a:r>
              <a:r>
                <a:rPr lang="en-IN" sz="900" b="1" dirty="0">
                  <a:latin typeface="Arial" panose="020B0604020202020204" pitchFamily="34" charset="0"/>
                  <a:cs typeface="Arial" panose="020B0604020202020204" pitchFamily="34" charset="0"/>
                </a:rPr>
                <a:t>primers (736 bp)</a:t>
              </a:r>
            </a:p>
          </p:txBody>
        </p:sp>
        <p:sp>
          <p:nvSpPr>
            <p:cNvPr id="55" name="Arrow: Left 13">
              <a:extLst>
                <a:ext uri="{FF2B5EF4-FFF2-40B4-BE49-F238E27FC236}">
                  <a16:creationId xmlns:a16="http://schemas.microsoft.com/office/drawing/2014/main" id="{507087B8-6F6F-BFC4-4C76-CB3506214F77}"/>
                </a:ext>
              </a:extLst>
            </p:cNvPr>
            <p:cNvSpPr/>
            <p:nvPr/>
          </p:nvSpPr>
          <p:spPr>
            <a:xfrm>
              <a:off x="5183191" y="2030066"/>
              <a:ext cx="159798" cy="124287"/>
            </a:xfrm>
            <a:prstGeom prst="leftArrow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grpSp>
          <p:nvGrpSpPr>
            <p:cNvPr id="56" name="Group 55">
              <a:extLst>
                <a:ext uri="{FF2B5EF4-FFF2-40B4-BE49-F238E27FC236}">
                  <a16:creationId xmlns:a16="http://schemas.microsoft.com/office/drawing/2014/main" id="{E569CA8C-8A60-42E2-6E28-14DBC01F7EF5}"/>
                </a:ext>
              </a:extLst>
            </p:cNvPr>
            <p:cNvGrpSpPr/>
            <p:nvPr/>
          </p:nvGrpSpPr>
          <p:grpSpPr>
            <a:xfrm>
              <a:off x="1656730" y="820841"/>
              <a:ext cx="3899937" cy="230832"/>
              <a:chOff x="1682822" y="579341"/>
              <a:chExt cx="3899937" cy="230832"/>
            </a:xfrm>
          </p:grpSpPr>
          <p:sp>
            <p:nvSpPr>
              <p:cNvPr id="57" name="TextBox 56">
                <a:extLst>
                  <a:ext uri="{FF2B5EF4-FFF2-40B4-BE49-F238E27FC236}">
                    <a16:creationId xmlns:a16="http://schemas.microsoft.com/office/drawing/2014/main" id="{2BF31452-CDB6-37F0-C9C9-3971B7C145D9}"/>
                  </a:ext>
                </a:extLst>
              </p:cNvPr>
              <p:cNvSpPr txBox="1"/>
              <p:nvPr/>
            </p:nvSpPr>
            <p:spPr>
              <a:xfrm>
                <a:off x="1924848" y="579341"/>
                <a:ext cx="207667" cy="2308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IN" sz="9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M</a:t>
                </a:r>
              </a:p>
            </p:txBody>
          </p:sp>
          <p:sp>
            <p:nvSpPr>
              <p:cNvPr id="58" name="TextBox 57">
                <a:extLst>
                  <a:ext uri="{FF2B5EF4-FFF2-40B4-BE49-F238E27FC236}">
                    <a16:creationId xmlns:a16="http://schemas.microsoft.com/office/drawing/2014/main" id="{D950876A-4789-EB0E-E9CF-B0273700F8F6}"/>
                  </a:ext>
                </a:extLst>
              </p:cNvPr>
              <p:cNvSpPr txBox="1"/>
              <p:nvPr/>
            </p:nvSpPr>
            <p:spPr>
              <a:xfrm>
                <a:off x="1682822" y="579341"/>
                <a:ext cx="366753" cy="2308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IN" sz="9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kb</a:t>
                </a:r>
              </a:p>
            </p:txBody>
          </p:sp>
          <p:sp>
            <p:nvSpPr>
              <p:cNvPr id="59" name="TextBox 58">
                <a:extLst>
                  <a:ext uri="{FF2B5EF4-FFF2-40B4-BE49-F238E27FC236}">
                    <a16:creationId xmlns:a16="http://schemas.microsoft.com/office/drawing/2014/main" id="{6413F6E9-17C3-EC3B-FE8C-B54F2ECC0277}"/>
                  </a:ext>
                </a:extLst>
              </p:cNvPr>
              <p:cNvSpPr txBox="1"/>
              <p:nvPr/>
            </p:nvSpPr>
            <p:spPr>
              <a:xfrm>
                <a:off x="2205260" y="579341"/>
                <a:ext cx="383536" cy="2308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IN" sz="9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L28</a:t>
                </a:r>
              </a:p>
            </p:txBody>
          </p:sp>
          <p:sp>
            <p:nvSpPr>
              <p:cNvPr id="60" name="TextBox 59">
                <a:extLst>
                  <a:ext uri="{FF2B5EF4-FFF2-40B4-BE49-F238E27FC236}">
                    <a16:creationId xmlns:a16="http://schemas.microsoft.com/office/drawing/2014/main" id="{3CFEC840-D6BC-49DE-42B9-04FE8B4FDF54}"/>
                  </a:ext>
                </a:extLst>
              </p:cNvPr>
              <p:cNvSpPr txBox="1"/>
              <p:nvPr/>
            </p:nvSpPr>
            <p:spPr>
              <a:xfrm>
                <a:off x="2488593" y="579341"/>
                <a:ext cx="425545" cy="2308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IN" sz="9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L85</a:t>
                </a:r>
              </a:p>
            </p:txBody>
          </p:sp>
          <p:sp>
            <p:nvSpPr>
              <p:cNvPr id="61" name="TextBox 60">
                <a:extLst>
                  <a:ext uri="{FF2B5EF4-FFF2-40B4-BE49-F238E27FC236}">
                    <a16:creationId xmlns:a16="http://schemas.microsoft.com/office/drawing/2014/main" id="{78D1C1FA-421E-CA40-6C93-E6778A90D4BC}"/>
                  </a:ext>
                </a:extLst>
              </p:cNvPr>
              <p:cNvSpPr txBox="1"/>
              <p:nvPr/>
            </p:nvSpPr>
            <p:spPr>
              <a:xfrm>
                <a:off x="2788753" y="579341"/>
                <a:ext cx="481586" cy="2308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IN" sz="9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L139</a:t>
                </a:r>
              </a:p>
            </p:txBody>
          </p:sp>
          <p:sp>
            <p:nvSpPr>
              <p:cNvPr id="62" name="TextBox 61">
                <a:extLst>
                  <a:ext uri="{FF2B5EF4-FFF2-40B4-BE49-F238E27FC236}">
                    <a16:creationId xmlns:a16="http://schemas.microsoft.com/office/drawing/2014/main" id="{35EE8ACC-E7C5-41A8-9EB6-EC8C0D0B68A0}"/>
                  </a:ext>
                </a:extLst>
              </p:cNvPr>
              <p:cNvSpPr txBox="1"/>
              <p:nvPr/>
            </p:nvSpPr>
            <p:spPr>
              <a:xfrm>
                <a:off x="3111665" y="579341"/>
                <a:ext cx="481586" cy="2308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IN" sz="9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A30</a:t>
                </a:r>
              </a:p>
            </p:txBody>
          </p:sp>
          <p:sp>
            <p:nvSpPr>
              <p:cNvPr id="63" name="TextBox 62">
                <a:extLst>
                  <a:ext uri="{FF2B5EF4-FFF2-40B4-BE49-F238E27FC236}">
                    <a16:creationId xmlns:a16="http://schemas.microsoft.com/office/drawing/2014/main" id="{1F8A014A-EFD5-BEEB-189F-C5E28987ABA9}"/>
                  </a:ext>
                </a:extLst>
              </p:cNvPr>
              <p:cNvSpPr txBox="1"/>
              <p:nvPr/>
            </p:nvSpPr>
            <p:spPr>
              <a:xfrm>
                <a:off x="3434229" y="579341"/>
                <a:ext cx="362328" cy="2308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IN" sz="9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F1</a:t>
                </a:r>
              </a:p>
            </p:txBody>
          </p:sp>
          <p:sp>
            <p:nvSpPr>
              <p:cNvPr id="64" name="TextBox 63">
                <a:extLst>
                  <a:ext uri="{FF2B5EF4-FFF2-40B4-BE49-F238E27FC236}">
                    <a16:creationId xmlns:a16="http://schemas.microsoft.com/office/drawing/2014/main" id="{E6CA3FCD-D286-153A-005A-2E496E23673C}"/>
                  </a:ext>
                </a:extLst>
              </p:cNvPr>
              <p:cNvSpPr txBox="1"/>
              <p:nvPr/>
            </p:nvSpPr>
            <p:spPr>
              <a:xfrm>
                <a:off x="3727348" y="579341"/>
                <a:ext cx="362327" cy="2308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IN" sz="9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F6</a:t>
                </a:r>
              </a:p>
            </p:txBody>
          </p:sp>
          <p:sp>
            <p:nvSpPr>
              <p:cNvPr id="65" name="TextBox 64">
                <a:extLst>
                  <a:ext uri="{FF2B5EF4-FFF2-40B4-BE49-F238E27FC236}">
                    <a16:creationId xmlns:a16="http://schemas.microsoft.com/office/drawing/2014/main" id="{971F5E80-9D6A-A426-1F4F-88AF64D5E365}"/>
                  </a:ext>
                </a:extLst>
              </p:cNvPr>
              <p:cNvSpPr txBox="1"/>
              <p:nvPr/>
            </p:nvSpPr>
            <p:spPr>
              <a:xfrm>
                <a:off x="4050473" y="579341"/>
                <a:ext cx="362327" cy="2308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IN" sz="9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F7</a:t>
                </a:r>
              </a:p>
            </p:txBody>
          </p:sp>
          <p:sp>
            <p:nvSpPr>
              <p:cNvPr id="66" name="TextBox 65">
                <a:extLst>
                  <a:ext uri="{FF2B5EF4-FFF2-40B4-BE49-F238E27FC236}">
                    <a16:creationId xmlns:a16="http://schemas.microsoft.com/office/drawing/2014/main" id="{83EE21DE-78FA-401E-70CB-601EF4515F79}"/>
                  </a:ext>
                </a:extLst>
              </p:cNvPr>
              <p:cNvSpPr txBox="1"/>
              <p:nvPr/>
            </p:nvSpPr>
            <p:spPr>
              <a:xfrm>
                <a:off x="4339350" y="579341"/>
                <a:ext cx="425544" cy="2308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IN" sz="9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F8</a:t>
                </a:r>
              </a:p>
            </p:txBody>
          </p:sp>
          <p:sp>
            <p:nvSpPr>
              <p:cNvPr id="67" name="TextBox 66">
                <a:extLst>
                  <a:ext uri="{FF2B5EF4-FFF2-40B4-BE49-F238E27FC236}">
                    <a16:creationId xmlns:a16="http://schemas.microsoft.com/office/drawing/2014/main" id="{8BDC84D5-7849-8445-AE5E-4AB6F2C1D5B8}"/>
                  </a:ext>
                </a:extLst>
              </p:cNvPr>
              <p:cNvSpPr txBox="1"/>
              <p:nvPr/>
            </p:nvSpPr>
            <p:spPr>
              <a:xfrm>
                <a:off x="4593292" y="579341"/>
                <a:ext cx="425544" cy="2308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IN" sz="9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F15</a:t>
                </a:r>
              </a:p>
            </p:txBody>
          </p:sp>
          <p:sp>
            <p:nvSpPr>
              <p:cNvPr id="68" name="TextBox 67">
                <a:extLst>
                  <a:ext uri="{FF2B5EF4-FFF2-40B4-BE49-F238E27FC236}">
                    <a16:creationId xmlns:a16="http://schemas.microsoft.com/office/drawing/2014/main" id="{E3615F2C-CABD-50B4-8087-80F9AC9CFC71}"/>
                  </a:ext>
                </a:extLst>
              </p:cNvPr>
              <p:cNvSpPr txBox="1"/>
              <p:nvPr/>
            </p:nvSpPr>
            <p:spPr>
              <a:xfrm>
                <a:off x="4936880" y="579341"/>
                <a:ext cx="480710" cy="2308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IN" sz="9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Bd</a:t>
                </a:r>
                <a:r>
                  <a:rPr lang="en-IN" sz="900" b="1" baseline="30000" dirty="0">
                    <a:latin typeface="Arial" panose="020B0604020202020204" pitchFamily="34" charset="0"/>
                    <a:cs typeface="Arial" panose="020B0604020202020204" pitchFamily="34" charset="0"/>
                  </a:rPr>
                  <a:t>+</a:t>
                </a:r>
              </a:p>
            </p:txBody>
          </p:sp>
          <p:sp>
            <p:nvSpPr>
              <p:cNvPr id="69" name="TextBox 68">
                <a:extLst>
                  <a:ext uri="{FF2B5EF4-FFF2-40B4-BE49-F238E27FC236}">
                    <a16:creationId xmlns:a16="http://schemas.microsoft.com/office/drawing/2014/main" id="{035A5DA3-A3DC-0BF5-26D3-2893C8E96D45}"/>
                  </a:ext>
                </a:extLst>
              </p:cNvPr>
              <p:cNvSpPr txBox="1"/>
              <p:nvPr/>
            </p:nvSpPr>
            <p:spPr>
              <a:xfrm>
                <a:off x="5289182" y="579341"/>
                <a:ext cx="293577" cy="2308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IN" sz="9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R</a:t>
                </a:r>
              </a:p>
            </p:txBody>
          </p:sp>
        </p:grpSp>
      </p:grpSp>
      <p:sp>
        <p:nvSpPr>
          <p:cNvPr id="70" name="TextBox 69">
            <a:extLst>
              <a:ext uri="{FF2B5EF4-FFF2-40B4-BE49-F238E27FC236}">
                <a16:creationId xmlns:a16="http://schemas.microsoft.com/office/drawing/2014/main" id="{A9069BC5-9C78-8A38-5BFC-FAC2179D8993}"/>
              </a:ext>
            </a:extLst>
          </p:cNvPr>
          <p:cNvSpPr txBox="1"/>
          <p:nvPr/>
        </p:nvSpPr>
        <p:spPr>
          <a:xfrm>
            <a:off x="53724" y="3051264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784CCB2A-4711-0C17-23BB-2B0130B8894B}"/>
              </a:ext>
            </a:extLst>
          </p:cNvPr>
          <p:cNvSpPr txBox="1"/>
          <p:nvPr/>
        </p:nvSpPr>
        <p:spPr>
          <a:xfrm>
            <a:off x="2498234" y="3051264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</a:p>
        </p:txBody>
      </p:sp>
      <p:grpSp>
        <p:nvGrpSpPr>
          <p:cNvPr id="72" name="Group 71">
            <a:extLst>
              <a:ext uri="{FF2B5EF4-FFF2-40B4-BE49-F238E27FC236}">
                <a16:creationId xmlns:a16="http://schemas.microsoft.com/office/drawing/2014/main" id="{F29E9BBF-FC5F-3B2C-08D2-0321BE9D03B1}"/>
              </a:ext>
            </a:extLst>
          </p:cNvPr>
          <p:cNvGrpSpPr/>
          <p:nvPr/>
        </p:nvGrpSpPr>
        <p:grpSpPr>
          <a:xfrm>
            <a:off x="212047" y="3429531"/>
            <a:ext cx="2389930" cy="1992744"/>
            <a:chOff x="243061" y="788249"/>
            <a:chExt cx="2389930" cy="1992744"/>
          </a:xfrm>
        </p:grpSpPr>
        <p:pic>
          <p:nvPicPr>
            <p:cNvPr id="73" name="Picture 72" descr="A person standing in front of a window&#10;&#10;Description automatically generated">
              <a:extLst>
                <a:ext uri="{FF2B5EF4-FFF2-40B4-BE49-F238E27FC236}">
                  <a16:creationId xmlns:a16="http://schemas.microsoft.com/office/drawing/2014/main" id="{C17C663A-8244-6E13-FCE6-DD2DC3F923A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52516" b="47556"/>
            <a:stretch/>
          </p:blipFill>
          <p:spPr>
            <a:xfrm>
              <a:off x="515584" y="969796"/>
              <a:ext cx="1948057" cy="1620000"/>
            </a:xfrm>
            <a:prstGeom prst="rect">
              <a:avLst/>
            </a:prstGeom>
          </p:spPr>
        </p:pic>
        <p:sp>
          <p:nvSpPr>
            <p:cNvPr id="74" name="TextBox 73">
              <a:extLst>
                <a:ext uri="{FF2B5EF4-FFF2-40B4-BE49-F238E27FC236}">
                  <a16:creationId xmlns:a16="http://schemas.microsoft.com/office/drawing/2014/main" id="{F29742FC-E6E2-49A0-1677-C97E8D3B600C}"/>
                </a:ext>
              </a:extLst>
            </p:cNvPr>
            <p:cNvSpPr txBox="1"/>
            <p:nvPr/>
          </p:nvSpPr>
          <p:spPr>
            <a:xfrm>
              <a:off x="502390" y="788249"/>
              <a:ext cx="33460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N" sz="900" b="1" dirty="0">
                  <a:latin typeface="Arial" panose="020B0604020202020204" pitchFamily="34" charset="0"/>
                  <a:cs typeface="Arial" panose="020B0604020202020204" pitchFamily="34" charset="0"/>
                </a:rPr>
                <a:t>M</a:t>
              </a:r>
            </a:p>
          </p:txBody>
        </p:sp>
        <p:sp>
          <p:nvSpPr>
            <p:cNvPr id="75" name="TextBox 74">
              <a:extLst>
                <a:ext uri="{FF2B5EF4-FFF2-40B4-BE49-F238E27FC236}">
                  <a16:creationId xmlns:a16="http://schemas.microsoft.com/office/drawing/2014/main" id="{3DA5E61E-B3DD-A098-8AF6-D550830375F6}"/>
                </a:ext>
              </a:extLst>
            </p:cNvPr>
            <p:cNvSpPr txBox="1"/>
            <p:nvPr/>
          </p:nvSpPr>
          <p:spPr>
            <a:xfrm>
              <a:off x="773777" y="788249"/>
              <a:ext cx="447274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N" sz="900" b="1" dirty="0">
                  <a:latin typeface="Arial" panose="020B0604020202020204" pitchFamily="34" charset="0"/>
                  <a:cs typeface="Arial" panose="020B0604020202020204" pitchFamily="34" charset="0"/>
                </a:rPr>
                <a:t>Bd</a:t>
              </a:r>
            </a:p>
          </p:txBody>
        </p:sp>
        <p:sp>
          <p:nvSpPr>
            <p:cNvPr id="76" name="TextBox 75">
              <a:extLst>
                <a:ext uri="{FF2B5EF4-FFF2-40B4-BE49-F238E27FC236}">
                  <a16:creationId xmlns:a16="http://schemas.microsoft.com/office/drawing/2014/main" id="{CE039AB7-9FA6-E590-8B13-AEFDE42F9FDD}"/>
                </a:ext>
              </a:extLst>
            </p:cNvPr>
            <p:cNvSpPr txBox="1"/>
            <p:nvPr/>
          </p:nvSpPr>
          <p:spPr>
            <a:xfrm>
              <a:off x="1071914" y="788249"/>
              <a:ext cx="38110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N" sz="900" b="1" dirty="0">
                  <a:latin typeface="Arial" panose="020B0604020202020204" pitchFamily="34" charset="0"/>
                  <a:cs typeface="Arial" panose="020B0604020202020204" pitchFamily="34" charset="0"/>
                </a:rPr>
                <a:t>Bm</a:t>
              </a:r>
            </a:p>
          </p:txBody>
        </p:sp>
        <p:sp>
          <p:nvSpPr>
            <p:cNvPr id="77" name="TextBox 76">
              <a:extLst>
                <a:ext uri="{FF2B5EF4-FFF2-40B4-BE49-F238E27FC236}">
                  <a16:creationId xmlns:a16="http://schemas.microsoft.com/office/drawing/2014/main" id="{25606589-D863-D30A-D61B-55E8719A8871}"/>
                </a:ext>
              </a:extLst>
            </p:cNvPr>
            <p:cNvSpPr txBox="1"/>
            <p:nvPr/>
          </p:nvSpPr>
          <p:spPr>
            <a:xfrm>
              <a:off x="1325593" y="788249"/>
              <a:ext cx="474611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N" sz="900" b="1" dirty="0" err="1">
                  <a:latin typeface="Arial" panose="020B0604020202020204" pitchFamily="34" charset="0"/>
                  <a:cs typeface="Arial" panose="020B0604020202020204" pitchFamily="34" charset="0"/>
                </a:rPr>
                <a:t>Bdiv</a:t>
              </a:r>
              <a:endParaRPr lang="en-IN" sz="9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8" name="TextBox 77">
              <a:extLst>
                <a:ext uri="{FF2B5EF4-FFF2-40B4-BE49-F238E27FC236}">
                  <a16:creationId xmlns:a16="http://schemas.microsoft.com/office/drawing/2014/main" id="{C0CF444C-D820-24A2-EEF7-6ECD08406662}"/>
                </a:ext>
              </a:extLst>
            </p:cNvPr>
            <p:cNvSpPr txBox="1"/>
            <p:nvPr/>
          </p:nvSpPr>
          <p:spPr>
            <a:xfrm>
              <a:off x="1714491" y="788249"/>
              <a:ext cx="427858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N" sz="900" b="1" dirty="0" err="1">
                  <a:latin typeface="Arial" panose="020B0604020202020204" pitchFamily="34" charset="0"/>
                  <a:cs typeface="Arial" panose="020B0604020202020204" pitchFamily="34" charset="0"/>
                </a:rPr>
                <a:t>B.o</a:t>
              </a:r>
              <a:endParaRPr lang="en-IN" sz="9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9" name="TextBox 78">
              <a:extLst>
                <a:ext uri="{FF2B5EF4-FFF2-40B4-BE49-F238E27FC236}">
                  <a16:creationId xmlns:a16="http://schemas.microsoft.com/office/drawing/2014/main" id="{C3C8CDD0-5459-C5FD-617D-BB0A98440B1A}"/>
                </a:ext>
              </a:extLst>
            </p:cNvPr>
            <p:cNvSpPr txBox="1"/>
            <p:nvPr/>
          </p:nvSpPr>
          <p:spPr>
            <a:xfrm>
              <a:off x="2093589" y="788249"/>
              <a:ext cx="290245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N" sz="900" b="1" dirty="0">
                  <a:latin typeface="Arial" panose="020B0604020202020204" pitchFamily="34" charset="0"/>
                  <a:cs typeface="Arial" panose="020B0604020202020204" pitchFamily="34" charset="0"/>
                </a:rPr>
                <a:t>R</a:t>
              </a:r>
            </a:p>
          </p:txBody>
        </p:sp>
        <p:sp>
          <p:nvSpPr>
            <p:cNvPr id="80" name="TextBox 79">
              <a:extLst>
                <a:ext uri="{FF2B5EF4-FFF2-40B4-BE49-F238E27FC236}">
                  <a16:creationId xmlns:a16="http://schemas.microsoft.com/office/drawing/2014/main" id="{41F4E79D-139B-7592-9AE5-37D450F33F27}"/>
                </a:ext>
              </a:extLst>
            </p:cNvPr>
            <p:cNvSpPr txBox="1"/>
            <p:nvPr/>
          </p:nvSpPr>
          <p:spPr>
            <a:xfrm>
              <a:off x="243061" y="2122309"/>
              <a:ext cx="34696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N" sz="900" dirty="0">
                  <a:latin typeface="Arial" panose="020B0604020202020204" pitchFamily="34" charset="0"/>
                  <a:cs typeface="Arial" panose="020B0604020202020204" pitchFamily="34" charset="0"/>
                </a:rPr>
                <a:t>0.5</a:t>
              </a:r>
            </a:p>
          </p:txBody>
        </p:sp>
        <p:sp>
          <p:nvSpPr>
            <p:cNvPr id="81" name="TextBox 80">
              <a:extLst>
                <a:ext uri="{FF2B5EF4-FFF2-40B4-BE49-F238E27FC236}">
                  <a16:creationId xmlns:a16="http://schemas.microsoft.com/office/drawing/2014/main" id="{B6366226-993C-F6BA-A49C-826EFD0E1FAB}"/>
                </a:ext>
              </a:extLst>
            </p:cNvPr>
            <p:cNvSpPr txBox="1"/>
            <p:nvPr/>
          </p:nvSpPr>
          <p:spPr>
            <a:xfrm>
              <a:off x="243061" y="1864016"/>
              <a:ext cx="254952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N" sz="900" dirty="0"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</a:p>
          </p:txBody>
        </p:sp>
        <p:sp>
          <p:nvSpPr>
            <p:cNvPr id="82" name="Arrow: Left 127">
              <a:extLst>
                <a:ext uri="{FF2B5EF4-FFF2-40B4-BE49-F238E27FC236}">
                  <a16:creationId xmlns:a16="http://schemas.microsoft.com/office/drawing/2014/main" id="{0A1BFAE9-B742-5A50-9189-AA61E98B19C8}"/>
                </a:ext>
              </a:extLst>
            </p:cNvPr>
            <p:cNvSpPr/>
            <p:nvPr/>
          </p:nvSpPr>
          <p:spPr>
            <a:xfrm>
              <a:off x="2148681" y="2012826"/>
              <a:ext cx="180000" cy="119300"/>
            </a:xfrm>
            <a:prstGeom prst="leftArrow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dirty="0"/>
            </a:p>
          </p:txBody>
        </p:sp>
        <p:sp>
          <p:nvSpPr>
            <p:cNvPr id="83" name="TextBox 82">
              <a:extLst>
                <a:ext uri="{FF2B5EF4-FFF2-40B4-BE49-F238E27FC236}">
                  <a16:creationId xmlns:a16="http://schemas.microsoft.com/office/drawing/2014/main" id="{1166F0E4-3E04-0E85-2609-920F3D19CA11}"/>
                </a:ext>
              </a:extLst>
            </p:cNvPr>
            <p:cNvSpPr txBox="1"/>
            <p:nvPr/>
          </p:nvSpPr>
          <p:spPr>
            <a:xfrm>
              <a:off x="249240" y="1519673"/>
              <a:ext cx="334604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N" sz="900" dirty="0"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</a:p>
          </p:txBody>
        </p:sp>
        <p:sp>
          <p:nvSpPr>
            <p:cNvPr id="84" name="TextBox 83">
              <a:extLst>
                <a:ext uri="{FF2B5EF4-FFF2-40B4-BE49-F238E27FC236}">
                  <a16:creationId xmlns:a16="http://schemas.microsoft.com/office/drawing/2014/main" id="{D8D58FD6-39D3-B913-D5E5-12328C941B59}"/>
                </a:ext>
              </a:extLst>
            </p:cNvPr>
            <p:cNvSpPr txBox="1"/>
            <p:nvPr/>
          </p:nvSpPr>
          <p:spPr>
            <a:xfrm>
              <a:off x="462624" y="2550161"/>
              <a:ext cx="2170367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N" sz="900" b="1" i="1" dirty="0">
                  <a:latin typeface="Arial" panose="020B0604020202020204" pitchFamily="34" charset="0"/>
                  <a:cs typeface="Arial" panose="020B0604020202020204" pitchFamily="34" charset="0"/>
                </a:rPr>
                <a:t>Babesia 18S rRNA </a:t>
              </a:r>
              <a:r>
                <a:rPr lang="en-IN" sz="900" b="1" dirty="0">
                  <a:latin typeface="Arial" panose="020B0604020202020204" pitchFamily="34" charset="0"/>
                  <a:cs typeface="Arial" panose="020B0604020202020204" pitchFamily="34" charset="0"/>
                </a:rPr>
                <a:t>primers (736 bp)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26930796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19036</TotalTime>
  <Words>1707</Words>
  <Application>Microsoft Office PowerPoint</Application>
  <PresentationFormat>Letter Paper (8.5x11 in)</PresentationFormat>
  <Paragraphs>173</Paragraphs>
  <Slides>7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Arial</vt:lpstr>
      <vt:lpstr>Calibri</vt:lpstr>
      <vt:lpstr>Calibri Light</vt:lpstr>
      <vt:lpstr>Times New Roman</vt:lpstr>
      <vt:lpstr>Office Theme</vt:lpstr>
      <vt:lpstr>Prism 10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Ben Mamoun, Choukri</dc:creator>
  <cp:lastModifiedBy>Mrs. HJ Lotter</cp:lastModifiedBy>
  <cp:revision>706</cp:revision>
  <cp:lastPrinted>2023-10-19T16:53:53Z</cp:lastPrinted>
  <dcterms:created xsi:type="dcterms:W3CDTF">2023-05-15T14:06:19Z</dcterms:created>
  <dcterms:modified xsi:type="dcterms:W3CDTF">2024-08-13T06:34:24Z</dcterms:modified>
</cp:coreProperties>
</file>