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236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901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361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231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78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913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98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277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735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496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161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58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95336-5C68-4A58-A13E-5DD28ABAD0E4}" type="datetimeFigureOut">
              <a:rPr lang="zh-CN" altLang="en-US" smtClean="0"/>
              <a:t>2023/1/19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39C54-CB27-4F77-AEE1-184207B901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5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99B38B4-D3FB-0525-989E-11C82267E8AD}"/>
              </a:ext>
            </a:extLst>
          </p:cNvPr>
          <p:cNvSpPr/>
          <p:nvPr/>
        </p:nvSpPr>
        <p:spPr>
          <a:xfrm>
            <a:off x="2192345" y="4190316"/>
            <a:ext cx="3902687" cy="1045185"/>
          </a:xfrm>
          <a:prstGeom prst="rect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9" name="Group 104">
            <a:extLst>
              <a:ext uri="{FF2B5EF4-FFF2-40B4-BE49-F238E27FC236}">
                <a16:creationId xmlns:a16="http://schemas.microsoft.com/office/drawing/2014/main" id="{35633E93-5AA0-A2AD-AFEB-B12A70301B0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9605" y="2609849"/>
            <a:ext cx="5669941" cy="4693994"/>
            <a:chOff x="858" y="77"/>
            <a:chExt cx="5159" cy="4271"/>
          </a:xfrm>
        </p:grpSpPr>
        <p:sp>
          <p:nvSpPr>
            <p:cNvPr id="111" name="Rectangle 105">
              <a:extLst>
                <a:ext uri="{FF2B5EF4-FFF2-40B4-BE49-F238E27FC236}">
                  <a16:creationId xmlns:a16="http://schemas.microsoft.com/office/drawing/2014/main" id="{28053682-5991-0084-4F4B-544FCC78B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3" y="77"/>
              <a:ext cx="238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Pseudoteratosphaeria flexuosa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CBS111012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2" name="Freeform 106">
              <a:extLst>
                <a:ext uri="{FF2B5EF4-FFF2-40B4-BE49-F238E27FC236}">
                  <a16:creationId xmlns:a16="http://schemas.microsoft.com/office/drawing/2014/main" id="{1A7B6EE2-708E-2CF3-FB20-CE6C0C297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6" y="147"/>
              <a:ext cx="767" cy="927"/>
            </a:xfrm>
            <a:custGeom>
              <a:avLst/>
              <a:gdLst>
                <a:gd name="T0" fmla="*/ 0 w 767"/>
                <a:gd name="T1" fmla="*/ 927 h 927"/>
                <a:gd name="T2" fmla="*/ 0 w 767"/>
                <a:gd name="T3" fmla="*/ 0 h 927"/>
                <a:gd name="T4" fmla="*/ 767 w 767"/>
                <a:gd name="T5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7" h="927">
                  <a:moveTo>
                    <a:pt x="0" y="927"/>
                  </a:moveTo>
                  <a:lnTo>
                    <a:pt x="0" y="0"/>
                  </a:lnTo>
                  <a:lnTo>
                    <a:pt x="76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Rectangle 107">
              <a:extLst>
                <a:ext uri="{FF2B5EF4-FFF2-40B4-BE49-F238E27FC236}">
                  <a16:creationId xmlns:a16="http://schemas.microsoft.com/office/drawing/2014/main" id="{49D6EAE8-9635-155B-97C3-92698CD16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6" y="253"/>
              <a:ext cx="2178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Austroafricana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sp. WQ2013a CBS113059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4" name="Freeform 108">
              <a:extLst>
                <a:ext uri="{FF2B5EF4-FFF2-40B4-BE49-F238E27FC236}">
                  <a16:creationId xmlns:a16="http://schemas.microsoft.com/office/drawing/2014/main" id="{E5930482-1C60-DF5C-7F33-9E4BC4779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06"/>
              <a:ext cx="178" cy="76"/>
            </a:xfrm>
            <a:custGeom>
              <a:avLst/>
              <a:gdLst>
                <a:gd name="T0" fmla="*/ 0 w 178"/>
                <a:gd name="T1" fmla="*/ 76 h 76"/>
                <a:gd name="T2" fmla="*/ 0 w 178"/>
                <a:gd name="T3" fmla="*/ 0 h 76"/>
                <a:gd name="T4" fmla="*/ 178 w 178"/>
                <a:gd name="T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76">
                  <a:moveTo>
                    <a:pt x="0" y="76"/>
                  </a:moveTo>
                  <a:lnTo>
                    <a:pt x="0" y="0"/>
                  </a:lnTo>
                  <a:lnTo>
                    <a:pt x="17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tangle 109">
              <a:extLst>
                <a:ext uri="{FF2B5EF4-FFF2-40B4-BE49-F238E27FC236}">
                  <a16:creationId xmlns:a16="http://schemas.microsoft.com/office/drawing/2014/main" id="{C1A891E8-106C-6E60-090E-FF4C70A9D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3" y="412"/>
              <a:ext cx="175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Austroafricana parva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CBS119901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6" name="Freeform 110">
              <a:extLst>
                <a:ext uri="{FF2B5EF4-FFF2-40B4-BE49-F238E27FC236}">
                  <a16:creationId xmlns:a16="http://schemas.microsoft.com/office/drawing/2014/main" id="{0AB41D97-3AF3-5C73-3C6C-288E196F2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89"/>
              <a:ext cx="204" cy="76"/>
            </a:xfrm>
            <a:custGeom>
              <a:avLst/>
              <a:gdLst>
                <a:gd name="T0" fmla="*/ 0 w 204"/>
                <a:gd name="T1" fmla="*/ 0 h 76"/>
                <a:gd name="T2" fmla="*/ 0 w 204"/>
                <a:gd name="T3" fmla="*/ 76 h 76"/>
                <a:gd name="T4" fmla="*/ 204 w 204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" h="76">
                  <a:moveTo>
                    <a:pt x="0" y="0"/>
                  </a:moveTo>
                  <a:lnTo>
                    <a:pt x="0" y="76"/>
                  </a:lnTo>
                  <a:lnTo>
                    <a:pt x="204" y="7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11">
              <a:extLst>
                <a:ext uri="{FF2B5EF4-FFF2-40B4-BE49-F238E27FC236}">
                  <a16:creationId xmlns:a16="http://schemas.microsoft.com/office/drawing/2014/main" id="{EBE9CF12-8378-35C2-ED77-8327169FC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385"/>
              <a:ext cx="230" cy="116"/>
            </a:xfrm>
            <a:custGeom>
              <a:avLst/>
              <a:gdLst>
                <a:gd name="T0" fmla="*/ 0 w 230"/>
                <a:gd name="T1" fmla="*/ 116 h 116"/>
                <a:gd name="T2" fmla="*/ 0 w 230"/>
                <a:gd name="T3" fmla="*/ 0 h 116"/>
                <a:gd name="T4" fmla="*/ 230 w 230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116">
                  <a:moveTo>
                    <a:pt x="0" y="116"/>
                  </a:moveTo>
                  <a:lnTo>
                    <a:pt x="0" y="0"/>
                  </a:lnTo>
                  <a:lnTo>
                    <a:pt x="23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Rectangle 112">
              <a:extLst>
                <a:ext uri="{FF2B5EF4-FFF2-40B4-BE49-F238E27FC236}">
                  <a16:creationId xmlns:a16="http://schemas.microsoft.com/office/drawing/2014/main" id="{65E01CA8-17BF-0B88-D2B0-B98E3AC59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3" y="571"/>
              <a:ext cx="2062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Austroafricana associata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CBS120730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19" name="Freeform 113">
              <a:extLst>
                <a:ext uri="{FF2B5EF4-FFF2-40B4-BE49-F238E27FC236}">
                  <a16:creationId xmlns:a16="http://schemas.microsoft.com/office/drawing/2014/main" id="{1698A45A-EF0C-C943-B6A8-03391F371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508"/>
              <a:ext cx="205" cy="116"/>
            </a:xfrm>
            <a:custGeom>
              <a:avLst/>
              <a:gdLst>
                <a:gd name="T0" fmla="*/ 0 w 205"/>
                <a:gd name="T1" fmla="*/ 0 h 116"/>
                <a:gd name="T2" fmla="*/ 0 w 205"/>
                <a:gd name="T3" fmla="*/ 116 h 116"/>
                <a:gd name="T4" fmla="*/ 205 w 205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" h="116">
                  <a:moveTo>
                    <a:pt x="0" y="0"/>
                  </a:moveTo>
                  <a:lnTo>
                    <a:pt x="0" y="116"/>
                  </a:lnTo>
                  <a:lnTo>
                    <a:pt x="205" y="11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14">
              <a:extLst>
                <a:ext uri="{FF2B5EF4-FFF2-40B4-BE49-F238E27FC236}">
                  <a16:creationId xmlns:a16="http://schemas.microsoft.com/office/drawing/2014/main" id="{A2DD7FB4-4CCB-F75E-FB21-05A815279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" y="505"/>
              <a:ext cx="627" cy="175"/>
            </a:xfrm>
            <a:custGeom>
              <a:avLst/>
              <a:gdLst>
                <a:gd name="T0" fmla="*/ 0 w 627"/>
                <a:gd name="T1" fmla="*/ 175 h 175"/>
                <a:gd name="T2" fmla="*/ 0 w 627"/>
                <a:gd name="T3" fmla="*/ 0 h 175"/>
                <a:gd name="T4" fmla="*/ 627 w 627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7" h="175">
                  <a:moveTo>
                    <a:pt x="0" y="175"/>
                  </a:moveTo>
                  <a:lnTo>
                    <a:pt x="0" y="0"/>
                  </a:lnTo>
                  <a:lnTo>
                    <a:pt x="62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Rectangle 115">
              <a:extLst>
                <a:ext uri="{FF2B5EF4-FFF2-40B4-BE49-F238E27FC236}">
                  <a16:creationId xmlns:a16="http://schemas.microsoft.com/office/drawing/2014/main" id="{4DDF612A-782E-2160-7D22-F5A669DA4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0" y="731"/>
              <a:ext cx="208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Eupenidiella venezuelensis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CBS106.75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22" name="Freeform 116">
              <a:extLst>
                <a:ext uri="{FF2B5EF4-FFF2-40B4-BE49-F238E27FC236}">
                  <a16:creationId xmlns:a16="http://schemas.microsoft.com/office/drawing/2014/main" id="{E6A707C9-2BBD-6464-33E5-EAD3F0883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782"/>
              <a:ext cx="1496" cy="77"/>
            </a:xfrm>
            <a:custGeom>
              <a:avLst/>
              <a:gdLst>
                <a:gd name="T0" fmla="*/ 0 w 1496"/>
                <a:gd name="T1" fmla="*/ 77 h 77"/>
                <a:gd name="T2" fmla="*/ 0 w 1496"/>
                <a:gd name="T3" fmla="*/ 0 h 77"/>
                <a:gd name="T4" fmla="*/ 1496 w 1496"/>
                <a:gd name="T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6" h="77">
                  <a:moveTo>
                    <a:pt x="0" y="77"/>
                  </a:moveTo>
                  <a:lnTo>
                    <a:pt x="0" y="0"/>
                  </a:lnTo>
                  <a:lnTo>
                    <a:pt x="149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117">
              <a:extLst>
                <a:ext uri="{FF2B5EF4-FFF2-40B4-BE49-F238E27FC236}">
                  <a16:creationId xmlns:a16="http://schemas.microsoft.com/office/drawing/2014/main" id="{113008E3-BE8A-1C97-7E7A-0B9A76B6D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0" y="888"/>
              <a:ext cx="188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Penidiella columbiana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CBS486.80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24" name="Freeform 118">
              <a:extLst>
                <a:ext uri="{FF2B5EF4-FFF2-40B4-BE49-F238E27FC236}">
                  <a16:creationId xmlns:a16="http://schemas.microsoft.com/office/drawing/2014/main" id="{37BA540D-05AF-355A-6788-B7889053D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865"/>
              <a:ext cx="889" cy="76"/>
            </a:xfrm>
            <a:custGeom>
              <a:avLst/>
              <a:gdLst>
                <a:gd name="T0" fmla="*/ 0 w 889"/>
                <a:gd name="T1" fmla="*/ 0 h 76"/>
                <a:gd name="T2" fmla="*/ 0 w 889"/>
                <a:gd name="T3" fmla="*/ 76 h 76"/>
                <a:gd name="T4" fmla="*/ 889 w 889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9" h="76">
                  <a:moveTo>
                    <a:pt x="0" y="0"/>
                  </a:moveTo>
                  <a:lnTo>
                    <a:pt x="0" y="76"/>
                  </a:lnTo>
                  <a:lnTo>
                    <a:pt x="889" y="7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119">
              <a:extLst>
                <a:ext uri="{FF2B5EF4-FFF2-40B4-BE49-F238E27FC236}">
                  <a16:creationId xmlns:a16="http://schemas.microsoft.com/office/drawing/2014/main" id="{40050F22-0C4E-B9DC-95C8-FAE71AC82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" y="687"/>
              <a:ext cx="149" cy="175"/>
            </a:xfrm>
            <a:custGeom>
              <a:avLst/>
              <a:gdLst>
                <a:gd name="T0" fmla="*/ 0 w 149"/>
                <a:gd name="T1" fmla="*/ 0 h 175"/>
                <a:gd name="T2" fmla="*/ 0 w 149"/>
                <a:gd name="T3" fmla="*/ 175 h 175"/>
                <a:gd name="T4" fmla="*/ 149 w 149"/>
                <a:gd name="T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175">
                  <a:moveTo>
                    <a:pt x="0" y="0"/>
                  </a:moveTo>
                  <a:lnTo>
                    <a:pt x="0" y="175"/>
                  </a:lnTo>
                  <a:lnTo>
                    <a:pt x="149" y="17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120">
              <a:extLst>
                <a:ext uri="{FF2B5EF4-FFF2-40B4-BE49-F238E27FC236}">
                  <a16:creationId xmlns:a16="http://schemas.microsoft.com/office/drawing/2014/main" id="{BFEE5DF5-A76C-DE01-6D19-56BB177EF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2" y="683"/>
              <a:ext cx="96" cy="265"/>
            </a:xfrm>
            <a:custGeom>
              <a:avLst/>
              <a:gdLst>
                <a:gd name="T0" fmla="*/ 0 w 96"/>
                <a:gd name="T1" fmla="*/ 265 h 265"/>
                <a:gd name="T2" fmla="*/ 0 w 96"/>
                <a:gd name="T3" fmla="*/ 0 h 265"/>
                <a:gd name="T4" fmla="*/ 96 w 96"/>
                <a:gd name="T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265">
                  <a:moveTo>
                    <a:pt x="0" y="265"/>
                  </a:moveTo>
                  <a:lnTo>
                    <a:pt x="0" y="0"/>
                  </a:lnTo>
                  <a:lnTo>
                    <a:pt x="9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Rectangle 121">
              <a:extLst>
                <a:ext uri="{FF2B5EF4-FFF2-40B4-BE49-F238E27FC236}">
                  <a16:creationId xmlns:a16="http://schemas.microsoft.com/office/drawing/2014/main" id="{A1CB0608-96A3-B12F-CF89-7E396D069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0" y="1047"/>
              <a:ext cx="2202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Phaeothecoidea intermedia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CBS124994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28" name="Freeform 122">
              <a:extLst>
                <a:ext uri="{FF2B5EF4-FFF2-40B4-BE49-F238E27FC236}">
                  <a16:creationId xmlns:a16="http://schemas.microsoft.com/office/drawing/2014/main" id="{7450A7BE-09DC-8CC9-F107-246DCDBF3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1100"/>
              <a:ext cx="167" cy="116"/>
            </a:xfrm>
            <a:custGeom>
              <a:avLst/>
              <a:gdLst>
                <a:gd name="T0" fmla="*/ 0 w 167"/>
                <a:gd name="T1" fmla="*/ 116 h 116"/>
                <a:gd name="T2" fmla="*/ 0 w 167"/>
                <a:gd name="T3" fmla="*/ 0 h 116"/>
                <a:gd name="T4" fmla="*/ 167 w 167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16">
                  <a:moveTo>
                    <a:pt x="0" y="116"/>
                  </a:moveTo>
                  <a:lnTo>
                    <a:pt x="0" y="0"/>
                  </a:lnTo>
                  <a:lnTo>
                    <a:pt x="16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Rectangle 123">
              <a:extLst>
                <a:ext uri="{FF2B5EF4-FFF2-40B4-BE49-F238E27FC236}">
                  <a16:creationId xmlns:a16="http://schemas.microsoft.com/office/drawing/2014/main" id="{51E0F2AD-C67A-EC7A-1396-7884AE87F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3" y="1206"/>
              <a:ext cx="2204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Phaeothecoidea minutispora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CPC13710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0" name="Freeform 124">
              <a:extLst>
                <a:ext uri="{FF2B5EF4-FFF2-40B4-BE49-F238E27FC236}">
                  <a16:creationId xmlns:a16="http://schemas.microsoft.com/office/drawing/2014/main" id="{29CCC59F-4D18-0E54-D219-70D36D65A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5" y="1259"/>
              <a:ext cx="334" cy="76"/>
            </a:xfrm>
            <a:custGeom>
              <a:avLst/>
              <a:gdLst>
                <a:gd name="T0" fmla="*/ 0 w 334"/>
                <a:gd name="T1" fmla="*/ 76 h 76"/>
                <a:gd name="T2" fmla="*/ 0 w 334"/>
                <a:gd name="T3" fmla="*/ 0 h 76"/>
                <a:gd name="T4" fmla="*/ 334 w 334"/>
                <a:gd name="T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4" h="76">
                  <a:moveTo>
                    <a:pt x="0" y="76"/>
                  </a:moveTo>
                  <a:lnTo>
                    <a:pt x="0" y="0"/>
                  </a:lnTo>
                  <a:lnTo>
                    <a:pt x="33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Rectangle 125">
              <a:extLst>
                <a:ext uri="{FF2B5EF4-FFF2-40B4-BE49-F238E27FC236}">
                  <a16:creationId xmlns:a16="http://schemas.microsoft.com/office/drawing/2014/main" id="{0BB3E642-BE7E-F282-DDEE-0FB1C15C3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2" y="1365"/>
              <a:ext cx="2453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Neotrimmatostroma excentricum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CBS121102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32" name="Freeform 126">
              <a:extLst>
                <a:ext uri="{FF2B5EF4-FFF2-40B4-BE49-F238E27FC236}">
                  <a16:creationId xmlns:a16="http://schemas.microsoft.com/office/drawing/2014/main" id="{E3B71152-66CC-DC9D-51BD-896D794D4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5" y="1342"/>
              <a:ext cx="774" cy="76"/>
            </a:xfrm>
            <a:custGeom>
              <a:avLst/>
              <a:gdLst>
                <a:gd name="T0" fmla="*/ 0 w 774"/>
                <a:gd name="T1" fmla="*/ 0 h 76"/>
                <a:gd name="T2" fmla="*/ 0 w 774"/>
                <a:gd name="T3" fmla="*/ 76 h 76"/>
                <a:gd name="T4" fmla="*/ 774 w 774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4" h="76">
                  <a:moveTo>
                    <a:pt x="0" y="0"/>
                  </a:moveTo>
                  <a:lnTo>
                    <a:pt x="0" y="76"/>
                  </a:lnTo>
                  <a:lnTo>
                    <a:pt x="774" y="7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127">
              <a:extLst>
                <a:ext uri="{FF2B5EF4-FFF2-40B4-BE49-F238E27FC236}">
                  <a16:creationId xmlns:a16="http://schemas.microsoft.com/office/drawing/2014/main" id="{1DA01961-8D9D-EECA-1B8E-31E318FC4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" y="1222"/>
              <a:ext cx="115" cy="116"/>
            </a:xfrm>
            <a:custGeom>
              <a:avLst/>
              <a:gdLst>
                <a:gd name="T0" fmla="*/ 0 w 115"/>
                <a:gd name="T1" fmla="*/ 0 h 116"/>
                <a:gd name="T2" fmla="*/ 0 w 115"/>
                <a:gd name="T3" fmla="*/ 116 h 116"/>
                <a:gd name="T4" fmla="*/ 115 w 115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116">
                  <a:moveTo>
                    <a:pt x="0" y="0"/>
                  </a:moveTo>
                  <a:lnTo>
                    <a:pt x="0" y="116"/>
                  </a:lnTo>
                  <a:lnTo>
                    <a:pt x="115" y="116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128">
              <a:extLst>
                <a:ext uri="{FF2B5EF4-FFF2-40B4-BE49-F238E27FC236}">
                  <a16:creationId xmlns:a16="http://schemas.microsoft.com/office/drawing/2014/main" id="{E20E3BB4-615B-C88E-E351-032FA95B8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2" y="954"/>
              <a:ext cx="338" cy="265"/>
            </a:xfrm>
            <a:custGeom>
              <a:avLst/>
              <a:gdLst>
                <a:gd name="T0" fmla="*/ 0 w 338"/>
                <a:gd name="T1" fmla="*/ 0 h 265"/>
                <a:gd name="T2" fmla="*/ 0 w 338"/>
                <a:gd name="T3" fmla="*/ 265 h 265"/>
                <a:gd name="T4" fmla="*/ 338 w 338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8" h="265">
                  <a:moveTo>
                    <a:pt x="0" y="0"/>
                  </a:moveTo>
                  <a:lnTo>
                    <a:pt x="0" y="265"/>
                  </a:lnTo>
                  <a:lnTo>
                    <a:pt x="338" y="26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129">
              <a:extLst>
                <a:ext uri="{FF2B5EF4-FFF2-40B4-BE49-F238E27FC236}">
                  <a16:creationId xmlns:a16="http://schemas.microsoft.com/office/drawing/2014/main" id="{FE3BDA42-B440-E15B-F861-97D30C488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" y="951"/>
              <a:ext cx="61" cy="391"/>
            </a:xfrm>
            <a:custGeom>
              <a:avLst/>
              <a:gdLst>
                <a:gd name="T0" fmla="*/ 0 w 61"/>
                <a:gd name="T1" fmla="*/ 391 h 391"/>
                <a:gd name="T2" fmla="*/ 0 w 61"/>
                <a:gd name="T3" fmla="*/ 0 h 391"/>
                <a:gd name="T4" fmla="*/ 61 w 61"/>
                <a:gd name="T5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91">
                  <a:moveTo>
                    <a:pt x="0" y="391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Rectangle 130">
              <a:extLst>
                <a:ext uri="{FF2B5EF4-FFF2-40B4-BE49-F238E27FC236}">
                  <a16:creationId xmlns:a16="http://schemas.microsoft.com/office/drawing/2014/main" id="{EC381188-235F-E9C6-B15B-DA55288A8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7" y="1523"/>
              <a:ext cx="2350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b="1" i="1" dirty="0">
                  <a:solidFill>
                    <a:srgbClr val="000000"/>
                  </a:solidFill>
                  <a:cs typeface="Arial" panose="020B0604020202020204" pitchFamily="34" charset="0"/>
                </a:rPr>
                <a:t>Intumescentia ceratinae </a:t>
              </a:r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CGMCC3.23630 T</a:t>
              </a:r>
              <a:endParaRPr lang="zh-CN" altLang="zh-CN" sz="1000" b="1" dirty="0">
                <a:cs typeface="Arial" panose="020B0604020202020204" pitchFamily="34" charset="0"/>
              </a:endParaRPr>
            </a:p>
          </p:txBody>
        </p:sp>
        <p:sp>
          <p:nvSpPr>
            <p:cNvPr id="137" name="Freeform 131">
              <a:extLst>
                <a:ext uri="{FF2B5EF4-FFF2-40B4-BE49-F238E27FC236}">
                  <a16:creationId xmlns:a16="http://schemas.microsoft.com/office/drawing/2014/main" id="{3691A7B4-589B-7C04-5F88-D0DE1D4D4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576"/>
              <a:ext cx="738" cy="161"/>
            </a:xfrm>
            <a:custGeom>
              <a:avLst/>
              <a:gdLst>
                <a:gd name="T0" fmla="*/ 0 w 738"/>
                <a:gd name="T1" fmla="*/ 161 h 161"/>
                <a:gd name="T2" fmla="*/ 0 w 738"/>
                <a:gd name="T3" fmla="*/ 0 h 161"/>
                <a:gd name="T4" fmla="*/ 738 w 738"/>
                <a:gd name="T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8" h="161">
                  <a:moveTo>
                    <a:pt x="0" y="161"/>
                  </a:moveTo>
                  <a:lnTo>
                    <a:pt x="0" y="0"/>
                  </a:lnTo>
                  <a:lnTo>
                    <a:pt x="73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Rectangle 132">
              <a:extLst>
                <a:ext uri="{FF2B5EF4-FFF2-40B4-BE49-F238E27FC236}">
                  <a16:creationId xmlns:a16="http://schemas.microsoft.com/office/drawing/2014/main" id="{E2278AEF-9313-13A7-CD48-5F619E002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" y="1682"/>
              <a:ext cx="277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b="1" i="1" dirty="0">
                  <a:solidFill>
                    <a:srgbClr val="000000"/>
                  </a:solidFill>
                  <a:cs typeface="Arial" panose="020B0604020202020204" pitchFamily="34" charset="0"/>
                </a:rPr>
                <a:t>Intumescentia pseudolivetorum </a:t>
              </a:r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CGMCC3.23635 T</a:t>
              </a:r>
              <a:endParaRPr lang="zh-CN" altLang="zh-CN" sz="1000" b="1" dirty="0">
                <a:cs typeface="Arial" panose="020B0604020202020204" pitchFamily="34" charset="0"/>
              </a:endParaRPr>
            </a:p>
          </p:txBody>
        </p:sp>
        <p:sp>
          <p:nvSpPr>
            <p:cNvPr id="139" name="Freeform 133">
              <a:extLst>
                <a:ext uri="{FF2B5EF4-FFF2-40B4-BE49-F238E27FC236}">
                  <a16:creationId xmlns:a16="http://schemas.microsoft.com/office/drawing/2014/main" id="{32614B1E-D4FD-5829-C7E2-AC8580CC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" y="1735"/>
              <a:ext cx="334" cy="166"/>
            </a:xfrm>
            <a:custGeom>
              <a:avLst/>
              <a:gdLst>
                <a:gd name="T0" fmla="*/ 0 w 334"/>
                <a:gd name="T1" fmla="*/ 166 h 166"/>
                <a:gd name="T2" fmla="*/ 0 w 334"/>
                <a:gd name="T3" fmla="*/ 0 h 166"/>
                <a:gd name="T4" fmla="*/ 334 w 334"/>
                <a:gd name="T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4" h="166">
                  <a:moveTo>
                    <a:pt x="0" y="166"/>
                  </a:moveTo>
                  <a:lnTo>
                    <a:pt x="0" y="0"/>
                  </a:lnTo>
                  <a:lnTo>
                    <a:pt x="33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Rectangle 134">
              <a:extLst>
                <a:ext uri="{FF2B5EF4-FFF2-40B4-BE49-F238E27FC236}">
                  <a16:creationId xmlns:a16="http://schemas.microsoft.com/office/drawing/2014/main" id="{AE759CB2-87D6-4AE5-92DB-29FFF2B13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7" y="1841"/>
              <a:ext cx="204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b="1" i="1" dirty="0">
                  <a:solidFill>
                    <a:srgbClr val="000000"/>
                  </a:solidFill>
                  <a:cs typeface="Arial" panose="020B0604020202020204" pitchFamily="34" charset="0"/>
                </a:rPr>
                <a:t>Intumescentia vitii </a:t>
              </a:r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CGMCC3.23741 T</a:t>
              </a:r>
              <a:endParaRPr lang="zh-CN" altLang="zh-CN" sz="1000" b="1" dirty="0">
                <a:cs typeface="Arial" panose="020B0604020202020204" pitchFamily="34" charset="0"/>
              </a:endParaRPr>
            </a:p>
          </p:txBody>
        </p:sp>
        <p:sp>
          <p:nvSpPr>
            <p:cNvPr id="141" name="Freeform 135">
              <a:extLst>
                <a:ext uri="{FF2B5EF4-FFF2-40B4-BE49-F238E27FC236}">
                  <a16:creationId xmlns:a16="http://schemas.microsoft.com/office/drawing/2014/main" id="{277C556A-F55F-447E-5EDB-812F33B06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" y="1894"/>
              <a:ext cx="266" cy="175"/>
            </a:xfrm>
            <a:custGeom>
              <a:avLst/>
              <a:gdLst>
                <a:gd name="T0" fmla="*/ 0 w 266"/>
                <a:gd name="T1" fmla="*/ 175 h 175"/>
                <a:gd name="T2" fmla="*/ 0 w 266"/>
                <a:gd name="T3" fmla="*/ 0 h 175"/>
                <a:gd name="T4" fmla="*/ 266 w 266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6" h="175">
                  <a:moveTo>
                    <a:pt x="0" y="175"/>
                  </a:move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Rectangle 136">
              <a:extLst>
                <a:ext uri="{FF2B5EF4-FFF2-40B4-BE49-F238E27FC236}">
                  <a16:creationId xmlns:a16="http://schemas.microsoft.com/office/drawing/2014/main" id="{62696475-625E-182C-EE7A-5704E01DA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9" y="2000"/>
              <a:ext cx="2275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b="1" i="1" dirty="0">
                  <a:solidFill>
                    <a:srgbClr val="000000"/>
                  </a:solidFill>
                  <a:cs typeface="Arial" panose="020B0604020202020204" pitchFamily="34" charset="0"/>
                </a:rPr>
                <a:t>Intumescentia tinctorum </a:t>
              </a:r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CGMCC3.23633</a:t>
              </a:r>
              <a:endParaRPr lang="zh-CN" altLang="zh-CN" sz="1000" b="1" dirty="0">
                <a:cs typeface="Arial" panose="020B0604020202020204" pitchFamily="34" charset="0"/>
              </a:endParaRPr>
            </a:p>
          </p:txBody>
        </p:sp>
        <p:sp>
          <p:nvSpPr>
            <p:cNvPr id="143" name="Freeform 137">
              <a:extLst>
                <a:ext uri="{FF2B5EF4-FFF2-40B4-BE49-F238E27FC236}">
                  <a16:creationId xmlns:a16="http://schemas.microsoft.com/office/drawing/2014/main" id="{D6A056F6-54AA-1022-FD72-9EB055BB7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" y="2053"/>
              <a:ext cx="0" cy="76"/>
            </a:xfrm>
            <a:custGeom>
              <a:avLst/>
              <a:gdLst>
                <a:gd name="T0" fmla="*/ 76 h 76"/>
                <a:gd name="T1" fmla="*/ 0 h 76"/>
                <a:gd name="T2" fmla="*/ 0 h 7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6">
                  <a:moveTo>
                    <a:pt x="0" y="7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Rectangle 138">
              <a:extLst>
                <a:ext uri="{FF2B5EF4-FFF2-40B4-BE49-F238E27FC236}">
                  <a16:creationId xmlns:a16="http://schemas.microsoft.com/office/drawing/2014/main" id="{FCE9EA66-DD7C-9666-0B43-BF5946084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9" y="2159"/>
              <a:ext cx="237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b="1" i="1" dirty="0">
                  <a:solidFill>
                    <a:srgbClr val="000000"/>
                  </a:solidFill>
                  <a:cs typeface="Arial" panose="020B0604020202020204" pitchFamily="34" charset="0"/>
                </a:rPr>
                <a:t>Intumescentia tinctorum </a:t>
              </a:r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CGMCC3.23634 T</a:t>
              </a:r>
              <a:endParaRPr lang="zh-CN" altLang="zh-CN" sz="1000" b="1" dirty="0">
                <a:cs typeface="Arial" panose="020B0604020202020204" pitchFamily="34" charset="0"/>
              </a:endParaRPr>
            </a:p>
          </p:txBody>
        </p:sp>
        <p:sp>
          <p:nvSpPr>
            <p:cNvPr id="145" name="Freeform 139">
              <a:extLst>
                <a:ext uri="{FF2B5EF4-FFF2-40B4-BE49-F238E27FC236}">
                  <a16:creationId xmlns:a16="http://schemas.microsoft.com/office/drawing/2014/main" id="{D0BE8A4E-BF6E-F97E-1DC1-617C318A8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" y="2136"/>
              <a:ext cx="0" cy="76"/>
            </a:xfrm>
            <a:custGeom>
              <a:avLst/>
              <a:gdLst>
                <a:gd name="T0" fmla="*/ 0 h 76"/>
                <a:gd name="T1" fmla="*/ 76 h 76"/>
                <a:gd name="T2" fmla="*/ 76 h 7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6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140">
              <a:extLst>
                <a:ext uri="{FF2B5EF4-FFF2-40B4-BE49-F238E27FC236}">
                  <a16:creationId xmlns:a16="http://schemas.microsoft.com/office/drawing/2014/main" id="{DC9A9A60-8FB8-48A6-4B31-08D527486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" y="2132"/>
              <a:ext cx="10" cy="116"/>
            </a:xfrm>
            <a:custGeom>
              <a:avLst/>
              <a:gdLst>
                <a:gd name="T0" fmla="*/ 0 w 10"/>
                <a:gd name="T1" fmla="*/ 116 h 116"/>
                <a:gd name="T2" fmla="*/ 0 w 10"/>
                <a:gd name="T3" fmla="*/ 0 h 116"/>
                <a:gd name="T4" fmla="*/ 10 w 10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6">
                  <a:moveTo>
                    <a:pt x="0" y="116"/>
                  </a:moveTo>
                  <a:lnTo>
                    <a:pt x="0" y="0"/>
                  </a:lnTo>
                  <a:lnTo>
                    <a:pt x="1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Rectangle 141">
              <a:extLst>
                <a:ext uri="{FF2B5EF4-FFF2-40B4-BE49-F238E27FC236}">
                  <a16:creationId xmlns:a16="http://schemas.microsoft.com/office/drawing/2014/main" id="{D39F44B6-246C-CED9-323B-595FB4D40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317"/>
              <a:ext cx="2275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b="1" i="1" dirty="0">
                  <a:solidFill>
                    <a:srgbClr val="000000"/>
                  </a:solidFill>
                  <a:cs typeface="Arial" panose="020B0604020202020204" pitchFamily="34" charset="0"/>
                </a:rPr>
                <a:t>Intumescentia tinctorum </a:t>
              </a:r>
              <a:r>
                <a:rPr lang="zh-CN" altLang="zh-CN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CGMCC3.23636</a:t>
              </a:r>
              <a:endParaRPr lang="zh-CN" altLang="zh-CN" sz="1000" b="1" dirty="0">
                <a:cs typeface="Arial" panose="020B0604020202020204" pitchFamily="34" charset="0"/>
              </a:endParaRPr>
            </a:p>
          </p:txBody>
        </p:sp>
        <p:sp>
          <p:nvSpPr>
            <p:cNvPr id="148" name="Freeform 142">
              <a:extLst>
                <a:ext uri="{FF2B5EF4-FFF2-40B4-BE49-F238E27FC236}">
                  <a16:creationId xmlns:a16="http://schemas.microsoft.com/office/drawing/2014/main" id="{D0BBC42B-23FC-A741-80E8-53A34C0EF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" y="2255"/>
              <a:ext cx="0" cy="115"/>
            </a:xfrm>
            <a:custGeom>
              <a:avLst/>
              <a:gdLst>
                <a:gd name="T0" fmla="*/ 0 h 115"/>
                <a:gd name="T1" fmla="*/ 115 h 115"/>
                <a:gd name="T2" fmla="*/ 115 h 11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5">
                  <a:moveTo>
                    <a:pt x="0" y="0"/>
                  </a:moveTo>
                  <a:lnTo>
                    <a:pt x="0" y="115"/>
                  </a:lnTo>
                  <a:lnTo>
                    <a:pt x="0" y="115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143">
              <a:extLst>
                <a:ext uri="{FF2B5EF4-FFF2-40B4-BE49-F238E27FC236}">
                  <a16:creationId xmlns:a16="http://schemas.microsoft.com/office/drawing/2014/main" id="{6CEEA035-A3E2-D360-9CD0-A0450AB67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" y="2076"/>
              <a:ext cx="158" cy="175"/>
            </a:xfrm>
            <a:custGeom>
              <a:avLst/>
              <a:gdLst>
                <a:gd name="T0" fmla="*/ 0 w 158"/>
                <a:gd name="T1" fmla="*/ 0 h 175"/>
                <a:gd name="T2" fmla="*/ 0 w 158"/>
                <a:gd name="T3" fmla="*/ 175 h 175"/>
                <a:gd name="T4" fmla="*/ 158 w 158"/>
                <a:gd name="T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175">
                  <a:moveTo>
                    <a:pt x="0" y="0"/>
                  </a:moveTo>
                  <a:lnTo>
                    <a:pt x="0" y="175"/>
                  </a:lnTo>
                  <a:lnTo>
                    <a:pt x="158" y="17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144">
              <a:extLst>
                <a:ext uri="{FF2B5EF4-FFF2-40B4-BE49-F238E27FC236}">
                  <a16:creationId xmlns:a16="http://schemas.microsoft.com/office/drawing/2014/main" id="{2BB77872-12E0-22FC-E2BD-960C6D106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" y="1907"/>
              <a:ext cx="67" cy="166"/>
            </a:xfrm>
            <a:custGeom>
              <a:avLst/>
              <a:gdLst>
                <a:gd name="T0" fmla="*/ 0 w 67"/>
                <a:gd name="T1" fmla="*/ 0 h 166"/>
                <a:gd name="T2" fmla="*/ 0 w 67"/>
                <a:gd name="T3" fmla="*/ 166 h 166"/>
                <a:gd name="T4" fmla="*/ 67 w 67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66">
                  <a:moveTo>
                    <a:pt x="0" y="0"/>
                  </a:moveTo>
                  <a:lnTo>
                    <a:pt x="0" y="166"/>
                  </a:lnTo>
                  <a:lnTo>
                    <a:pt x="67" y="16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145">
              <a:extLst>
                <a:ext uri="{FF2B5EF4-FFF2-40B4-BE49-F238E27FC236}">
                  <a16:creationId xmlns:a16="http://schemas.microsoft.com/office/drawing/2014/main" id="{D422A385-CACF-50DB-C805-B34294191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744"/>
              <a:ext cx="576" cy="160"/>
            </a:xfrm>
            <a:custGeom>
              <a:avLst/>
              <a:gdLst>
                <a:gd name="T0" fmla="*/ 0 w 576"/>
                <a:gd name="T1" fmla="*/ 0 h 160"/>
                <a:gd name="T2" fmla="*/ 0 w 576"/>
                <a:gd name="T3" fmla="*/ 160 h 160"/>
                <a:gd name="T4" fmla="*/ 576 w 576"/>
                <a:gd name="T5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6" h="160">
                  <a:moveTo>
                    <a:pt x="0" y="0"/>
                  </a:moveTo>
                  <a:lnTo>
                    <a:pt x="0" y="160"/>
                  </a:lnTo>
                  <a:lnTo>
                    <a:pt x="576" y="16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146">
              <a:extLst>
                <a:ext uri="{FF2B5EF4-FFF2-40B4-BE49-F238E27FC236}">
                  <a16:creationId xmlns:a16="http://schemas.microsoft.com/office/drawing/2014/main" id="{9DA2E415-9D20-6391-2CDC-BDAB23A57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" y="1348"/>
              <a:ext cx="204" cy="392"/>
            </a:xfrm>
            <a:custGeom>
              <a:avLst/>
              <a:gdLst>
                <a:gd name="T0" fmla="*/ 0 w 204"/>
                <a:gd name="T1" fmla="*/ 0 h 392"/>
                <a:gd name="T2" fmla="*/ 0 w 204"/>
                <a:gd name="T3" fmla="*/ 392 h 392"/>
                <a:gd name="T4" fmla="*/ 204 w 204"/>
                <a:gd name="T5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" h="392">
                  <a:moveTo>
                    <a:pt x="0" y="0"/>
                  </a:moveTo>
                  <a:lnTo>
                    <a:pt x="0" y="392"/>
                  </a:lnTo>
                  <a:lnTo>
                    <a:pt x="204" y="39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147">
              <a:extLst>
                <a:ext uri="{FF2B5EF4-FFF2-40B4-BE49-F238E27FC236}">
                  <a16:creationId xmlns:a16="http://schemas.microsoft.com/office/drawing/2014/main" id="{F507C6D5-735E-9D1B-C2DD-B17F98FED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9" y="1345"/>
              <a:ext cx="112" cy="658"/>
            </a:xfrm>
            <a:custGeom>
              <a:avLst/>
              <a:gdLst>
                <a:gd name="T0" fmla="*/ 0 w 112"/>
                <a:gd name="T1" fmla="*/ 658 h 658"/>
                <a:gd name="T2" fmla="*/ 0 w 112"/>
                <a:gd name="T3" fmla="*/ 0 h 658"/>
                <a:gd name="T4" fmla="*/ 112 w 112"/>
                <a:gd name="T5" fmla="*/ 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658">
                  <a:moveTo>
                    <a:pt x="0" y="658"/>
                  </a:moveTo>
                  <a:lnTo>
                    <a:pt x="0" y="0"/>
                  </a:lnTo>
                  <a:lnTo>
                    <a:pt x="11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Rectangle 148">
              <a:extLst>
                <a:ext uri="{FF2B5EF4-FFF2-40B4-BE49-F238E27FC236}">
                  <a16:creationId xmlns:a16="http://schemas.microsoft.com/office/drawing/2014/main" id="{3CEC2EDD-944E-3376-7DD2-23092FCEC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7" y="2476"/>
              <a:ext cx="218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Readeriella dimorphospora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CBS120034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55" name="Freeform 149">
              <a:extLst>
                <a:ext uri="{FF2B5EF4-FFF2-40B4-BE49-F238E27FC236}">
                  <a16:creationId xmlns:a16="http://schemas.microsoft.com/office/drawing/2014/main" id="{183B8470-7B82-DEB4-EF9A-1E19354C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4" y="2529"/>
              <a:ext cx="79" cy="136"/>
            </a:xfrm>
            <a:custGeom>
              <a:avLst/>
              <a:gdLst>
                <a:gd name="T0" fmla="*/ 0 w 79"/>
                <a:gd name="T1" fmla="*/ 136 h 136"/>
                <a:gd name="T2" fmla="*/ 0 w 79"/>
                <a:gd name="T3" fmla="*/ 0 h 136"/>
                <a:gd name="T4" fmla="*/ 79 w 79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136">
                  <a:moveTo>
                    <a:pt x="0" y="136"/>
                  </a:moveTo>
                  <a:lnTo>
                    <a:pt x="0" y="0"/>
                  </a:lnTo>
                  <a:lnTo>
                    <a:pt x="7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Rectangle 150">
              <a:extLst>
                <a:ext uri="{FF2B5EF4-FFF2-40B4-BE49-F238E27FC236}">
                  <a16:creationId xmlns:a16="http://schemas.microsoft.com/office/drawing/2014/main" id="{69AFB6D3-5038-1F2C-1FFC-564A26600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8" y="2635"/>
              <a:ext cx="184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Readeriella angustia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CBS124997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57" name="Freeform 151">
              <a:extLst>
                <a:ext uri="{FF2B5EF4-FFF2-40B4-BE49-F238E27FC236}">
                  <a16:creationId xmlns:a16="http://schemas.microsoft.com/office/drawing/2014/main" id="{36C9C5B5-B68C-F0E6-BCC9-46C9A55F5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2688"/>
              <a:ext cx="76" cy="116"/>
            </a:xfrm>
            <a:custGeom>
              <a:avLst/>
              <a:gdLst>
                <a:gd name="T0" fmla="*/ 0 w 76"/>
                <a:gd name="T1" fmla="*/ 116 h 116"/>
                <a:gd name="T2" fmla="*/ 0 w 76"/>
                <a:gd name="T3" fmla="*/ 0 h 116"/>
                <a:gd name="T4" fmla="*/ 76 w 76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116">
                  <a:moveTo>
                    <a:pt x="0" y="116"/>
                  </a:moveTo>
                  <a:lnTo>
                    <a:pt x="0" y="0"/>
                  </a:lnTo>
                  <a:lnTo>
                    <a:pt x="7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Rectangle 152">
              <a:extLst>
                <a:ext uri="{FF2B5EF4-FFF2-40B4-BE49-F238E27FC236}">
                  <a16:creationId xmlns:a16="http://schemas.microsoft.com/office/drawing/2014/main" id="{3488DF17-9A2C-4BB4-5578-3FFEC736E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5" y="2794"/>
              <a:ext cx="175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Readeriella deanei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CBS134746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59" name="Freeform 153">
              <a:extLst>
                <a:ext uri="{FF2B5EF4-FFF2-40B4-BE49-F238E27FC236}">
                  <a16:creationId xmlns:a16="http://schemas.microsoft.com/office/drawing/2014/main" id="{FCF53239-C2C0-6C08-B79E-B47048E6B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8" y="2847"/>
              <a:ext cx="214" cy="76"/>
            </a:xfrm>
            <a:custGeom>
              <a:avLst/>
              <a:gdLst>
                <a:gd name="T0" fmla="*/ 0 w 214"/>
                <a:gd name="T1" fmla="*/ 76 h 76"/>
                <a:gd name="T2" fmla="*/ 0 w 214"/>
                <a:gd name="T3" fmla="*/ 0 h 76"/>
                <a:gd name="T4" fmla="*/ 214 w 214"/>
                <a:gd name="T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" h="76">
                  <a:moveTo>
                    <a:pt x="0" y="76"/>
                  </a:moveTo>
                  <a:lnTo>
                    <a:pt x="0" y="0"/>
                  </a:lnTo>
                  <a:lnTo>
                    <a:pt x="21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Rectangle 154">
              <a:extLst>
                <a:ext uri="{FF2B5EF4-FFF2-40B4-BE49-F238E27FC236}">
                  <a16:creationId xmlns:a16="http://schemas.microsoft.com/office/drawing/2014/main" id="{6C5A8EB5-2D3F-F09F-85D4-EDE48CB50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2" y="2953"/>
              <a:ext cx="2000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Readeriella menaiensis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CBS125003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61" name="Freeform 155">
              <a:extLst>
                <a:ext uri="{FF2B5EF4-FFF2-40B4-BE49-F238E27FC236}">
                  <a16:creationId xmlns:a16="http://schemas.microsoft.com/office/drawing/2014/main" id="{8480507A-14B9-2231-B37F-9E4938AFD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8" y="2930"/>
              <a:ext cx="210" cy="76"/>
            </a:xfrm>
            <a:custGeom>
              <a:avLst/>
              <a:gdLst>
                <a:gd name="T0" fmla="*/ 0 w 210"/>
                <a:gd name="T1" fmla="*/ 0 h 76"/>
                <a:gd name="T2" fmla="*/ 0 w 210"/>
                <a:gd name="T3" fmla="*/ 76 h 76"/>
                <a:gd name="T4" fmla="*/ 210 w 210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" h="76">
                  <a:moveTo>
                    <a:pt x="0" y="0"/>
                  </a:moveTo>
                  <a:lnTo>
                    <a:pt x="0" y="76"/>
                  </a:lnTo>
                  <a:lnTo>
                    <a:pt x="210" y="7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156">
              <a:extLst>
                <a:ext uri="{FF2B5EF4-FFF2-40B4-BE49-F238E27FC236}">
                  <a16:creationId xmlns:a16="http://schemas.microsoft.com/office/drawing/2014/main" id="{04BDC56D-662A-2E67-9C3D-37B901004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9" y="2810"/>
              <a:ext cx="49" cy="116"/>
            </a:xfrm>
            <a:custGeom>
              <a:avLst/>
              <a:gdLst>
                <a:gd name="T0" fmla="*/ 0 w 49"/>
                <a:gd name="T1" fmla="*/ 0 h 116"/>
                <a:gd name="T2" fmla="*/ 0 w 49"/>
                <a:gd name="T3" fmla="*/ 116 h 116"/>
                <a:gd name="T4" fmla="*/ 49 w 49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16">
                  <a:moveTo>
                    <a:pt x="0" y="0"/>
                  </a:moveTo>
                  <a:lnTo>
                    <a:pt x="0" y="116"/>
                  </a:lnTo>
                  <a:lnTo>
                    <a:pt x="49" y="116"/>
                  </a:lnTo>
                </a:path>
              </a:pathLst>
            </a:cu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157">
              <a:extLst>
                <a:ext uri="{FF2B5EF4-FFF2-40B4-BE49-F238E27FC236}">
                  <a16:creationId xmlns:a16="http://schemas.microsoft.com/office/drawing/2014/main" id="{A7EB90E6-1E1B-BB29-0655-932AB087A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4" y="2671"/>
              <a:ext cx="35" cy="136"/>
            </a:xfrm>
            <a:custGeom>
              <a:avLst/>
              <a:gdLst>
                <a:gd name="T0" fmla="*/ 0 w 35"/>
                <a:gd name="T1" fmla="*/ 0 h 136"/>
                <a:gd name="T2" fmla="*/ 0 w 35"/>
                <a:gd name="T3" fmla="*/ 136 h 136"/>
                <a:gd name="T4" fmla="*/ 35 w 35"/>
                <a:gd name="T5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36">
                  <a:moveTo>
                    <a:pt x="0" y="0"/>
                  </a:moveTo>
                  <a:lnTo>
                    <a:pt x="0" y="136"/>
                  </a:lnTo>
                  <a:lnTo>
                    <a:pt x="35" y="13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158">
              <a:extLst>
                <a:ext uri="{FF2B5EF4-FFF2-40B4-BE49-F238E27FC236}">
                  <a16:creationId xmlns:a16="http://schemas.microsoft.com/office/drawing/2014/main" id="{4DC43CEB-2904-292F-B6DC-FF5DFE9CC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9" y="2010"/>
              <a:ext cx="975" cy="658"/>
            </a:xfrm>
            <a:custGeom>
              <a:avLst/>
              <a:gdLst>
                <a:gd name="T0" fmla="*/ 0 w 975"/>
                <a:gd name="T1" fmla="*/ 0 h 658"/>
                <a:gd name="T2" fmla="*/ 0 w 975"/>
                <a:gd name="T3" fmla="*/ 658 h 658"/>
                <a:gd name="T4" fmla="*/ 975 w 975"/>
                <a:gd name="T5" fmla="*/ 658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5" h="658">
                  <a:moveTo>
                    <a:pt x="0" y="0"/>
                  </a:moveTo>
                  <a:lnTo>
                    <a:pt x="0" y="658"/>
                  </a:lnTo>
                  <a:lnTo>
                    <a:pt x="975" y="65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159">
              <a:extLst>
                <a:ext uri="{FF2B5EF4-FFF2-40B4-BE49-F238E27FC236}">
                  <a16:creationId xmlns:a16="http://schemas.microsoft.com/office/drawing/2014/main" id="{DEB691AC-1D7E-503C-9320-69D025F98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6" y="1080"/>
              <a:ext cx="103" cy="927"/>
            </a:xfrm>
            <a:custGeom>
              <a:avLst/>
              <a:gdLst>
                <a:gd name="T0" fmla="*/ 0 w 103"/>
                <a:gd name="T1" fmla="*/ 0 h 927"/>
                <a:gd name="T2" fmla="*/ 0 w 103"/>
                <a:gd name="T3" fmla="*/ 927 h 927"/>
                <a:gd name="T4" fmla="*/ 103 w 103"/>
                <a:gd name="T5" fmla="*/ 927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927">
                  <a:moveTo>
                    <a:pt x="0" y="0"/>
                  </a:moveTo>
                  <a:lnTo>
                    <a:pt x="0" y="927"/>
                  </a:lnTo>
                  <a:lnTo>
                    <a:pt x="103" y="92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160">
              <a:extLst>
                <a:ext uri="{FF2B5EF4-FFF2-40B4-BE49-F238E27FC236}">
                  <a16:creationId xmlns:a16="http://schemas.microsoft.com/office/drawing/2014/main" id="{734AC3FA-BB99-27E0-A1FE-A56B6E31B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1077"/>
              <a:ext cx="102" cy="1239"/>
            </a:xfrm>
            <a:custGeom>
              <a:avLst/>
              <a:gdLst>
                <a:gd name="T0" fmla="*/ 0 w 102"/>
                <a:gd name="T1" fmla="*/ 1239 h 1239"/>
                <a:gd name="T2" fmla="*/ 0 w 102"/>
                <a:gd name="T3" fmla="*/ 0 h 1239"/>
                <a:gd name="T4" fmla="*/ 102 w 102"/>
                <a:gd name="T5" fmla="*/ 0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1239">
                  <a:moveTo>
                    <a:pt x="0" y="1239"/>
                  </a:moveTo>
                  <a:lnTo>
                    <a:pt x="0" y="0"/>
                  </a:lnTo>
                  <a:lnTo>
                    <a:pt x="10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Rectangle 161">
              <a:extLst>
                <a:ext uri="{FF2B5EF4-FFF2-40B4-BE49-F238E27FC236}">
                  <a16:creationId xmlns:a16="http://schemas.microsoft.com/office/drawing/2014/main" id="{7DD25E6A-1786-2ED1-64B4-A2FEC541F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9" y="3111"/>
              <a:ext cx="196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Acrodontium crateriforme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CPC 11509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68" name="Freeform 162">
              <a:extLst>
                <a:ext uri="{FF2B5EF4-FFF2-40B4-BE49-F238E27FC236}">
                  <a16:creationId xmlns:a16="http://schemas.microsoft.com/office/drawing/2014/main" id="{FB7B4CA1-32DB-E066-BF8D-0EC05FBA7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3164"/>
              <a:ext cx="1542" cy="196"/>
            </a:xfrm>
            <a:custGeom>
              <a:avLst/>
              <a:gdLst>
                <a:gd name="T0" fmla="*/ 0 w 1542"/>
                <a:gd name="T1" fmla="*/ 196 h 196"/>
                <a:gd name="T2" fmla="*/ 0 w 1542"/>
                <a:gd name="T3" fmla="*/ 0 h 196"/>
                <a:gd name="T4" fmla="*/ 1542 w 1542"/>
                <a:gd name="T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2" h="196">
                  <a:moveTo>
                    <a:pt x="0" y="196"/>
                  </a:moveTo>
                  <a:lnTo>
                    <a:pt x="0" y="0"/>
                  </a:lnTo>
                  <a:lnTo>
                    <a:pt x="154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Rectangle 163">
              <a:extLst>
                <a:ext uri="{FF2B5EF4-FFF2-40B4-BE49-F238E27FC236}">
                  <a16:creationId xmlns:a16="http://schemas.microsoft.com/office/drawing/2014/main" id="{DC14AA97-B087-8401-426D-E72FE48DD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4" y="3270"/>
              <a:ext cx="2264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Haniomyces dodonaeae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KUMCC 200220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70" name="Freeform 164">
              <a:extLst>
                <a:ext uri="{FF2B5EF4-FFF2-40B4-BE49-F238E27FC236}">
                  <a16:creationId xmlns:a16="http://schemas.microsoft.com/office/drawing/2014/main" id="{CD08C1D7-5C2E-B78D-5DDC-C0776621E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" y="3323"/>
              <a:ext cx="454" cy="235"/>
            </a:xfrm>
            <a:custGeom>
              <a:avLst/>
              <a:gdLst>
                <a:gd name="T0" fmla="*/ 0 w 454"/>
                <a:gd name="T1" fmla="*/ 235 h 235"/>
                <a:gd name="T2" fmla="*/ 0 w 454"/>
                <a:gd name="T3" fmla="*/ 0 h 235"/>
                <a:gd name="T4" fmla="*/ 454 w 454"/>
                <a:gd name="T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235">
                  <a:moveTo>
                    <a:pt x="0" y="235"/>
                  </a:moveTo>
                  <a:lnTo>
                    <a:pt x="0" y="0"/>
                  </a:lnTo>
                  <a:lnTo>
                    <a:pt x="45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Rectangle 165">
              <a:extLst>
                <a:ext uri="{FF2B5EF4-FFF2-40B4-BE49-F238E27FC236}">
                  <a16:creationId xmlns:a16="http://schemas.microsoft.com/office/drawing/2014/main" id="{15C9722E-A719-C262-AEBB-D973BA37F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3429"/>
              <a:ext cx="223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Parapenidiella tasmaniensis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CBS111687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72" name="Freeform 166">
              <a:extLst>
                <a:ext uri="{FF2B5EF4-FFF2-40B4-BE49-F238E27FC236}">
                  <a16:creationId xmlns:a16="http://schemas.microsoft.com/office/drawing/2014/main" id="{382BD5CA-7C9A-9D32-4D39-2DC6BFE6D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482"/>
              <a:ext cx="1243" cy="76"/>
            </a:xfrm>
            <a:custGeom>
              <a:avLst/>
              <a:gdLst>
                <a:gd name="T0" fmla="*/ 0 w 1243"/>
                <a:gd name="T1" fmla="*/ 76 h 76"/>
                <a:gd name="T2" fmla="*/ 0 w 1243"/>
                <a:gd name="T3" fmla="*/ 0 h 76"/>
                <a:gd name="T4" fmla="*/ 1243 w 1243"/>
                <a:gd name="T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3" h="76">
                  <a:moveTo>
                    <a:pt x="0" y="76"/>
                  </a:moveTo>
                  <a:lnTo>
                    <a:pt x="0" y="0"/>
                  </a:lnTo>
                  <a:lnTo>
                    <a:pt x="124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Rectangle 167">
              <a:extLst>
                <a:ext uri="{FF2B5EF4-FFF2-40B4-BE49-F238E27FC236}">
                  <a16:creationId xmlns:a16="http://schemas.microsoft.com/office/drawing/2014/main" id="{5F0A1B19-AEB7-55F7-240D-196E20B70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0" y="3588"/>
              <a:ext cx="244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Queenslandipenidiella kurandae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CBS121715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74" name="Freeform 168">
              <a:extLst>
                <a:ext uri="{FF2B5EF4-FFF2-40B4-BE49-F238E27FC236}">
                  <a16:creationId xmlns:a16="http://schemas.microsoft.com/office/drawing/2014/main" id="{FE3DB2A8-4C12-29B3-3D70-1CE3CBAFA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565"/>
              <a:ext cx="1380" cy="76"/>
            </a:xfrm>
            <a:custGeom>
              <a:avLst/>
              <a:gdLst>
                <a:gd name="T0" fmla="*/ 0 w 1380"/>
                <a:gd name="T1" fmla="*/ 0 h 76"/>
                <a:gd name="T2" fmla="*/ 0 w 1380"/>
                <a:gd name="T3" fmla="*/ 76 h 76"/>
                <a:gd name="T4" fmla="*/ 1380 w 1380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0" h="76">
                  <a:moveTo>
                    <a:pt x="0" y="0"/>
                  </a:moveTo>
                  <a:lnTo>
                    <a:pt x="0" y="76"/>
                  </a:lnTo>
                  <a:lnTo>
                    <a:pt x="1380" y="7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169">
              <a:extLst>
                <a:ext uri="{FF2B5EF4-FFF2-40B4-BE49-F238E27FC236}">
                  <a16:creationId xmlns:a16="http://schemas.microsoft.com/office/drawing/2014/main" id="{03D96523-5D30-3F09-12EC-9A65DFB53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" y="3561"/>
              <a:ext cx="449" cy="116"/>
            </a:xfrm>
            <a:custGeom>
              <a:avLst/>
              <a:gdLst>
                <a:gd name="T0" fmla="*/ 0 w 449"/>
                <a:gd name="T1" fmla="*/ 116 h 116"/>
                <a:gd name="T2" fmla="*/ 0 w 449"/>
                <a:gd name="T3" fmla="*/ 0 h 116"/>
                <a:gd name="T4" fmla="*/ 449 w 449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9" h="116">
                  <a:moveTo>
                    <a:pt x="0" y="116"/>
                  </a:moveTo>
                  <a:lnTo>
                    <a:pt x="0" y="0"/>
                  </a:lnTo>
                  <a:lnTo>
                    <a:pt x="44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Rectangle 170">
              <a:extLst>
                <a:ext uri="{FF2B5EF4-FFF2-40B4-BE49-F238E27FC236}">
                  <a16:creationId xmlns:a16="http://schemas.microsoft.com/office/drawing/2014/main" id="{003609F6-21FD-C2C6-5A02-57380D3D0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7" y="3747"/>
              <a:ext cx="2078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Myrtapenidiella corymbia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CBS124769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77" name="Freeform 171">
              <a:extLst>
                <a:ext uri="{FF2B5EF4-FFF2-40B4-BE49-F238E27FC236}">
                  <a16:creationId xmlns:a16="http://schemas.microsoft.com/office/drawing/2014/main" id="{7D2A6D06-B3C8-1F31-0F87-F8AF4EA92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" y="3684"/>
              <a:ext cx="1196" cy="116"/>
            </a:xfrm>
            <a:custGeom>
              <a:avLst/>
              <a:gdLst>
                <a:gd name="T0" fmla="*/ 0 w 1196"/>
                <a:gd name="T1" fmla="*/ 0 h 116"/>
                <a:gd name="T2" fmla="*/ 0 w 1196"/>
                <a:gd name="T3" fmla="*/ 116 h 116"/>
                <a:gd name="T4" fmla="*/ 1196 w 1196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6" h="116">
                  <a:moveTo>
                    <a:pt x="0" y="0"/>
                  </a:moveTo>
                  <a:lnTo>
                    <a:pt x="0" y="116"/>
                  </a:lnTo>
                  <a:lnTo>
                    <a:pt x="1196" y="11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Line 172">
              <a:extLst>
                <a:ext uri="{FF2B5EF4-FFF2-40B4-BE49-F238E27FC236}">
                  <a16:creationId xmlns:a16="http://schemas.microsoft.com/office/drawing/2014/main" id="{EB532EE5-5DF0-84B6-A89E-4D6CC6C0FB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37" y="3565"/>
              <a:ext cx="0" cy="235"/>
            </a:xfrm>
            <a:prstGeom prst="line">
              <a:avLst/>
            </a:prstGeom>
            <a:noFill/>
            <a:ln w="1111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Freeform 173">
              <a:extLst>
                <a:ext uri="{FF2B5EF4-FFF2-40B4-BE49-F238E27FC236}">
                  <a16:creationId xmlns:a16="http://schemas.microsoft.com/office/drawing/2014/main" id="{D338C496-767C-C0D5-C519-65D02FF34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" y="3366"/>
              <a:ext cx="283" cy="195"/>
            </a:xfrm>
            <a:custGeom>
              <a:avLst/>
              <a:gdLst>
                <a:gd name="T0" fmla="*/ 0 w 283"/>
                <a:gd name="T1" fmla="*/ 0 h 195"/>
                <a:gd name="T2" fmla="*/ 0 w 283"/>
                <a:gd name="T3" fmla="*/ 195 h 195"/>
                <a:gd name="T4" fmla="*/ 283 w 283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3" h="195">
                  <a:moveTo>
                    <a:pt x="0" y="0"/>
                  </a:moveTo>
                  <a:lnTo>
                    <a:pt x="0" y="195"/>
                  </a:lnTo>
                  <a:lnTo>
                    <a:pt x="283" y="19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Line 174">
              <a:extLst>
                <a:ext uri="{FF2B5EF4-FFF2-40B4-BE49-F238E27FC236}">
                  <a16:creationId xmlns:a16="http://schemas.microsoft.com/office/drawing/2014/main" id="{2C1F59BB-583A-BB63-DA39-F9EC6FC43D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54" y="2322"/>
              <a:ext cx="0" cy="1239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175">
              <a:extLst>
                <a:ext uri="{FF2B5EF4-FFF2-40B4-BE49-F238E27FC236}">
                  <a16:creationId xmlns:a16="http://schemas.microsoft.com/office/drawing/2014/main" id="{708D2118-42CA-49C5-D1C3-F9D7D94C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" y="2319"/>
              <a:ext cx="501" cy="816"/>
            </a:xfrm>
            <a:custGeom>
              <a:avLst/>
              <a:gdLst>
                <a:gd name="T0" fmla="*/ 0 w 501"/>
                <a:gd name="T1" fmla="*/ 816 h 816"/>
                <a:gd name="T2" fmla="*/ 0 w 501"/>
                <a:gd name="T3" fmla="*/ 0 h 816"/>
                <a:gd name="T4" fmla="*/ 501 w 501"/>
                <a:gd name="T5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1" h="816">
                  <a:moveTo>
                    <a:pt x="0" y="816"/>
                  </a:moveTo>
                  <a:lnTo>
                    <a:pt x="0" y="0"/>
                  </a:lnTo>
                  <a:lnTo>
                    <a:pt x="50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Rectangle 176">
              <a:extLst>
                <a:ext uri="{FF2B5EF4-FFF2-40B4-BE49-F238E27FC236}">
                  <a16:creationId xmlns:a16="http://schemas.microsoft.com/office/drawing/2014/main" id="{54A5D512-C221-B809-7EC0-4924331BE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0" y="3905"/>
              <a:ext cx="184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lang="zh-CN" altLang="zh-CN" sz="1000" i="1" dirty="0">
                  <a:solidFill>
                    <a:srgbClr val="000000"/>
                  </a:solidFill>
                  <a:cs typeface="Arial" panose="020B0604020202020204" pitchFamily="34" charset="0"/>
                </a:rPr>
                <a:t>Staninwardia suttonii </a:t>
              </a:r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CBS120061</a:t>
              </a:r>
              <a:r>
                <a:rPr lang="en-US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 T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83" name="Freeform 177">
              <a:extLst>
                <a:ext uri="{FF2B5EF4-FFF2-40B4-BE49-F238E27FC236}">
                  <a16:creationId xmlns:a16="http://schemas.microsoft.com/office/drawing/2014/main" id="{74C184D9-041C-36A9-15D0-453C6D9D0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" y="3141"/>
              <a:ext cx="2144" cy="817"/>
            </a:xfrm>
            <a:custGeom>
              <a:avLst/>
              <a:gdLst>
                <a:gd name="T0" fmla="*/ 0 w 2144"/>
                <a:gd name="T1" fmla="*/ 0 h 817"/>
                <a:gd name="T2" fmla="*/ 0 w 2144"/>
                <a:gd name="T3" fmla="*/ 817 h 817"/>
                <a:gd name="T4" fmla="*/ 2144 w 2144"/>
                <a:gd name="T5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4" h="817">
                  <a:moveTo>
                    <a:pt x="0" y="0"/>
                  </a:moveTo>
                  <a:lnTo>
                    <a:pt x="0" y="817"/>
                  </a:lnTo>
                  <a:lnTo>
                    <a:pt x="2144" y="81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Rectangle 179">
              <a:extLst>
                <a:ext uri="{FF2B5EF4-FFF2-40B4-BE49-F238E27FC236}">
                  <a16:creationId xmlns:a16="http://schemas.microsoft.com/office/drawing/2014/main" id="{390CD391-7CE8-2F44-9D04-6BE289F9B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9" y="368"/>
              <a:ext cx="545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94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/97/0.99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89" name="Rectangle 183">
              <a:extLst>
                <a:ext uri="{FF2B5EF4-FFF2-40B4-BE49-F238E27FC236}">
                  <a16:creationId xmlns:a16="http://schemas.microsoft.com/office/drawing/2014/main" id="{8AE861D8-BC14-9E75-0329-929269FE8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" y="1010"/>
              <a:ext cx="45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75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/-/0.98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91" name="Rectangle 185">
              <a:extLst>
                <a:ext uri="{FF2B5EF4-FFF2-40B4-BE49-F238E27FC236}">
                  <a16:creationId xmlns:a16="http://schemas.microsoft.com/office/drawing/2014/main" id="{C50902EE-EA73-B2CC-8C6F-1A7756F2C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1832"/>
              <a:ext cx="45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-/91/0.95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92" name="Rectangle 186">
              <a:extLst>
                <a:ext uri="{FF2B5EF4-FFF2-40B4-BE49-F238E27FC236}">
                  <a16:creationId xmlns:a16="http://schemas.microsoft.com/office/drawing/2014/main" id="{CF752B50-7B71-8F72-D7B0-A29AD6097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" y="2249"/>
              <a:ext cx="610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100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/99/0.99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94" name="Rectangle 188">
              <a:extLst>
                <a:ext uri="{FF2B5EF4-FFF2-40B4-BE49-F238E27FC236}">
                  <a16:creationId xmlns:a16="http://schemas.microsoft.com/office/drawing/2014/main" id="{E7CE905A-3C5C-29F4-50BE-E7C8CCA8D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3" y="1771"/>
              <a:ext cx="545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97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/97/0.98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96" name="Rectangle 190">
              <a:extLst>
                <a:ext uri="{FF2B5EF4-FFF2-40B4-BE49-F238E27FC236}">
                  <a16:creationId xmlns:a16="http://schemas.microsoft.com/office/drawing/2014/main" id="{AE46304A-2B07-018E-5ED3-BE3B18207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7" y="2169"/>
              <a:ext cx="20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-/-/1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199" name="Rectangle 193">
              <a:extLst>
                <a:ext uri="{FF2B5EF4-FFF2-40B4-BE49-F238E27FC236}">
                  <a16:creationId xmlns:a16="http://schemas.microsoft.com/office/drawing/2014/main" id="{B4FB3D03-062A-173E-1169-0AE53137E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1" y="2514"/>
              <a:ext cx="457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97</a:t>
              </a:r>
              <a:r>
                <a:rPr lang="en-US" altLang="zh-CN" sz="1000" dirty="0">
                  <a:solidFill>
                    <a:srgbClr val="000000"/>
                  </a:solidFill>
                  <a:ea typeface="Tahoma" panose="020B0604030504040204" pitchFamily="34" charset="0"/>
                  <a:cs typeface="Arial" panose="020B0604020202020204" pitchFamily="34" charset="0"/>
                </a:rPr>
                <a:t>/-/0.99</a:t>
              </a:r>
              <a:endParaRPr lang="zh-CN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204" name="Line 198">
              <a:extLst>
                <a:ext uri="{FF2B5EF4-FFF2-40B4-BE49-F238E27FC236}">
                  <a16:creationId xmlns:a16="http://schemas.microsoft.com/office/drawing/2014/main" id="{478D1DE4-1B7E-16AA-0C10-EE29345518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4" y="4182"/>
              <a:ext cx="45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Line 199">
              <a:extLst>
                <a:ext uri="{FF2B5EF4-FFF2-40B4-BE49-F238E27FC236}">
                  <a16:creationId xmlns:a16="http://schemas.microsoft.com/office/drawing/2014/main" id="{C9532DD8-76FF-C952-E869-A4389F245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4" y="4155"/>
              <a:ext cx="0" cy="5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Line 200">
              <a:extLst>
                <a:ext uri="{FF2B5EF4-FFF2-40B4-BE49-F238E27FC236}">
                  <a16:creationId xmlns:a16="http://schemas.microsoft.com/office/drawing/2014/main" id="{8937DFAA-9A8F-5A0F-45CE-CE7963EB96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0" y="4155"/>
              <a:ext cx="0" cy="5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3305" tIns="31652" rIns="63305" bIns="3165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Rectangle 201">
              <a:extLst>
                <a:ext uri="{FF2B5EF4-FFF2-40B4-BE49-F238E27FC236}">
                  <a16:creationId xmlns:a16="http://schemas.microsoft.com/office/drawing/2014/main" id="{CA02465E-7D28-EC3E-E7F8-FF13DB615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4208"/>
              <a:ext cx="228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33039"/>
              <a:r>
                <a:rPr lang="zh-CN" altLang="zh-CN" sz="1000">
                  <a:solidFill>
                    <a:srgbClr val="000000"/>
                  </a:solidFill>
                  <a:cs typeface="Arial" panose="020B0604020202020204" pitchFamily="34" charset="0"/>
                </a:rPr>
                <a:t>0.10</a:t>
              </a:r>
              <a:endParaRPr lang="zh-CN" altLang="zh-CN" sz="1000">
                <a:cs typeface="Arial" panose="020B0604020202020204" pitchFamily="34" charset="0"/>
              </a:endParaRPr>
            </a:p>
          </p:txBody>
        </p:sp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686627C4-C5DA-57F5-1FF2-FA066192D3E7}"/>
              </a:ext>
            </a:extLst>
          </p:cNvPr>
          <p:cNvCxnSpPr>
            <a:cxnSpLocks/>
            <a:stCxn id="143" idx="0"/>
            <a:endCxn id="191" idx="3"/>
          </p:cNvCxnSpPr>
          <p:nvPr/>
        </p:nvCxnSpPr>
        <p:spPr>
          <a:xfrm flipH="1" flipV="1">
            <a:off x="938026" y="4615595"/>
            <a:ext cx="1570526" cy="24948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5ACEDE3-8456-A67C-8DB6-1637744A5459}"/>
              </a:ext>
            </a:extLst>
          </p:cNvPr>
          <p:cNvCxnSpPr>
            <a:stCxn id="189" idx="3"/>
            <a:endCxn id="134" idx="2"/>
          </p:cNvCxnSpPr>
          <p:nvPr/>
        </p:nvCxnSpPr>
        <p:spPr>
          <a:xfrm>
            <a:off x="891866" y="3712185"/>
            <a:ext cx="939678" cy="1527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590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183</Words>
  <Application>Microsoft Office PowerPoint</Application>
  <PresentationFormat>A4 纸张(210x297 毫米)</PresentationFormat>
  <Paragraphs>33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一辰</dc:creator>
  <cp:lastModifiedBy>王 一辰</cp:lastModifiedBy>
  <cp:revision>10</cp:revision>
  <dcterms:created xsi:type="dcterms:W3CDTF">2022-12-20T13:40:25Z</dcterms:created>
  <dcterms:modified xsi:type="dcterms:W3CDTF">2023-01-19T04:03:15Z</dcterms:modified>
</cp:coreProperties>
</file>