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97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pPr algn="ctr"/>
            <a:r>
              <a:rPr lang="en-US" sz="4400" b="0" strike="noStrike" spc="-1">
                <a:latin typeface="Arial"/>
              </a:rPr>
              <a:t>Click to move the slide</a:t>
            </a:r>
          </a:p>
        </p:txBody>
      </p:sp>
      <p:sp>
        <p:nvSpPr>
          <p:cNvPr id="39" name="PlaceHolder 2"/>
          <p:cNvSpPr>
            <a:spLocks noGrp="1"/>
          </p:cNvSpPr>
          <p:nvPr>
            <p:ph type="body"/>
          </p:nvPr>
        </p:nvSpPr>
        <p:spPr>
          <a:xfrm>
            <a:off x="756000" y="5078520"/>
            <a:ext cx="6047640" cy="4811040"/>
          </a:xfrm>
          <a:prstGeom prst="rect">
            <a:avLst/>
          </a:prstGeom>
        </p:spPr>
        <p:txBody>
          <a:bodyPr lIns="0" tIns="0" rIns="0" bIns="0">
            <a:noAutofit/>
          </a:bodyPr>
          <a:lstStyle/>
          <a:p>
            <a:r>
              <a:rPr lang="en-US" sz="2000" b="0" strike="noStrike" spc="-1">
                <a:latin typeface="Arial"/>
              </a:rPr>
              <a:t>Click to edit the notes format</a:t>
            </a:r>
          </a:p>
        </p:txBody>
      </p:sp>
      <p:sp>
        <p:nvSpPr>
          <p:cNvPr id="40" name="PlaceHolder 3"/>
          <p:cNvSpPr>
            <a:spLocks noGrp="1"/>
          </p:cNvSpPr>
          <p:nvPr>
            <p:ph type="hdr"/>
          </p:nvPr>
        </p:nvSpPr>
        <p:spPr>
          <a:xfrm>
            <a:off x="0" y="0"/>
            <a:ext cx="3280680" cy="534240"/>
          </a:xfrm>
          <a:prstGeom prst="rect">
            <a:avLst/>
          </a:prstGeom>
        </p:spPr>
        <p:txBody>
          <a:bodyPr lIns="0" tIns="0" rIns="0" bIns="0">
            <a:noAutofit/>
          </a:bodyPr>
          <a:lstStyle/>
          <a:p>
            <a:r>
              <a:rPr lang="en-US" sz="1400" b="0" strike="noStrike" spc="-1">
                <a:solidFill>
                  <a:srgbClr val="303D22"/>
                </a:solidFill>
                <a:latin typeface="Arial"/>
              </a:rPr>
              <a:t>&lt;header&gt;</a:t>
            </a:r>
          </a:p>
        </p:txBody>
      </p:sp>
      <p:sp>
        <p:nvSpPr>
          <p:cNvPr id="41"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n-US" sz="1400" b="0" strike="noStrike" spc="-1">
                <a:solidFill>
                  <a:srgbClr val="303D22"/>
                </a:solidFill>
                <a:latin typeface="Arial"/>
              </a:rPr>
              <a:t>&lt;date/time&gt;</a:t>
            </a:r>
          </a:p>
        </p:txBody>
      </p:sp>
      <p:sp>
        <p:nvSpPr>
          <p:cNvPr id="42" name="PlaceHolder 5"/>
          <p:cNvSpPr>
            <a:spLocks noGrp="1"/>
          </p:cNvSpPr>
          <p:nvPr>
            <p:ph type="ftr"/>
          </p:nvPr>
        </p:nvSpPr>
        <p:spPr>
          <a:xfrm>
            <a:off x="0" y="10157400"/>
            <a:ext cx="3280680" cy="534240"/>
          </a:xfrm>
          <a:prstGeom prst="rect">
            <a:avLst/>
          </a:prstGeom>
        </p:spPr>
        <p:txBody>
          <a:bodyPr lIns="0" tIns="0" rIns="0" bIns="0" anchor="b">
            <a:noAutofit/>
          </a:bodyPr>
          <a:lstStyle/>
          <a:p>
            <a:r>
              <a:rPr lang="en-US" sz="1400" b="0" strike="noStrike" spc="-1">
                <a:solidFill>
                  <a:srgbClr val="303D22"/>
                </a:solidFill>
                <a:latin typeface="Arial"/>
              </a:rPr>
              <a:t>&lt;footer&gt;</a:t>
            </a:r>
          </a:p>
        </p:txBody>
      </p:sp>
      <p:sp>
        <p:nvSpPr>
          <p:cNvPr id="43"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C14C3C64-AAA9-4A11-803A-1EC2CC54E18D}" type="slidenum">
              <a:rPr lang="en-US" sz="1400" b="0" strike="noStrike" spc="-1">
                <a:solidFill>
                  <a:srgbClr val="303D22"/>
                </a:solidFill>
                <a:latin typeface="Arial"/>
              </a:rPr>
              <a:t>‹#›</a:t>
            </a:fld>
            <a:endParaRPr lang="en-US" sz="1400" b="0" strike="noStrike" spc="-1">
              <a:solidFill>
                <a:srgbClr val="303D22"/>
              </a:solidFill>
              <a:latin typeface="Arial"/>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PlaceHolder 1"/>
          <p:cNvSpPr>
            <a:spLocks noGrp="1" noRot="1" noChangeAspect="1"/>
          </p:cNvSpPr>
          <p:nvPr>
            <p:ph type="sldImg"/>
          </p:nvPr>
        </p:nvSpPr>
        <p:spPr>
          <a:xfrm>
            <a:off x="1371600" y="763560"/>
            <a:ext cx="5029200" cy="3772080"/>
          </a:xfrm>
          <a:prstGeom prst="rect">
            <a:avLst/>
          </a:prstGeom>
        </p:spPr>
      </p:sp>
      <p:sp>
        <p:nvSpPr>
          <p:cNvPr id="58" name="PlaceHolder 2"/>
          <p:cNvSpPr>
            <a:spLocks noGrp="1"/>
          </p:cNvSpPr>
          <p:nvPr>
            <p:ph type="body"/>
          </p:nvPr>
        </p:nvSpPr>
        <p:spPr>
          <a:xfrm>
            <a:off x="777960" y="4776840"/>
            <a:ext cx="6216480" cy="4525200"/>
          </a:xfrm>
          <a:prstGeom prst="rect">
            <a:avLst/>
          </a:prstGeom>
        </p:spPr>
        <p:txBody>
          <a:bodyPr lIns="0" tIns="0" rIns="0" bIns="0">
            <a:spAutoFit/>
          </a:bodyPr>
          <a:lstStyle/>
          <a:p>
            <a:r>
              <a:rPr lang="en-US" sz="900" b="0" strike="noStrike" spc="-1">
                <a:latin typeface="Arial"/>
              </a:rPr>
              <a:t>Flow chart of patients registered in the SENTIX trial. SLN, sentinel lymph node.</a:t>
            </a:r>
          </a:p>
          <a:p>
            <a:endParaRPr lang="en-US" sz="900" b="0" strike="noStrike" spc="-1">
              <a:latin typeface="Arial"/>
            </a:endParaRPr>
          </a:p>
          <a:p>
            <a:endParaRPr lang="en-US" sz="900" b="0" strike="noStrike" spc="-1">
              <a:latin typeface="Arial"/>
            </a:endParaRPr>
          </a:p>
          <a:p>
            <a:endParaRPr lang="en-US" sz="9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PlaceHolder 1"/>
          <p:cNvSpPr>
            <a:spLocks noGrp="1" noRot="1" noChangeAspect="1"/>
          </p:cNvSpPr>
          <p:nvPr>
            <p:ph type="sldImg"/>
          </p:nvPr>
        </p:nvSpPr>
        <p:spPr>
          <a:xfrm>
            <a:off x="1371600" y="763560"/>
            <a:ext cx="5029200" cy="3772080"/>
          </a:xfrm>
          <a:prstGeom prst="rect">
            <a:avLst/>
          </a:prstGeom>
        </p:spPr>
      </p:sp>
      <p:sp>
        <p:nvSpPr>
          <p:cNvPr id="60" name="PlaceHolder 2"/>
          <p:cNvSpPr>
            <a:spLocks noGrp="1"/>
          </p:cNvSpPr>
          <p:nvPr>
            <p:ph type="body"/>
          </p:nvPr>
        </p:nvSpPr>
        <p:spPr>
          <a:xfrm>
            <a:off x="777960" y="4776840"/>
            <a:ext cx="6216480" cy="4525200"/>
          </a:xfrm>
          <a:prstGeom prst="rect">
            <a:avLst/>
          </a:prstGeom>
        </p:spPr>
        <p:txBody>
          <a:bodyPr lIns="0" tIns="0" rIns="0" bIns="0">
            <a:spAutoFit/>
          </a:bodyPr>
          <a:lstStyle/>
          <a:p>
            <a:r>
              <a:rPr lang="en-US" sz="900" b="0" strike="noStrike" spc="-1">
                <a:latin typeface="Arial"/>
              </a:rPr>
              <a:t>Anatomical distribution of SLN in the pelvis. AO, aorta; CI, common iliac; EI, external iliac; II, internal iliac; SLN, sentinel lymph node.</a:t>
            </a:r>
          </a:p>
          <a:p>
            <a:endParaRPr lang="en-US" sz="900" b="0" strike="noStrike" spc="-1">
              <a:latin typeface="Arial"/>
            </a:endParaRPr>
          </a:p>
          <a:p>
            <a:endParaRPr lang="en-US" sz="900" b="0" strike="noStrike" spc="-1">
              <a:latin typeface="Arial"/>
            </a:endParaRPr>
          </a:p>
          <a:p>
            <a:endParaRPr lang="en-US" sz="9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FFFFFF"/>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FFFFFF"/>
              </a:buClr>
              <a:buSzPct val="75000"/>
              <a:buFont typeface="Symbol" charset="2"/>
              <a:buChar char=""/>
            </a:pPr>
            <a:r>
              <a:rPr lang="en-US" sz="2800" b="0" strike="noStrike" spc="-1">
                <a:latin typeface="Arial"/>
              </a:rPr>
              <a:t>Second Outline Level</a:t>
            </a:r>
          </a:p>
          <a:p>
            <a:pPr marL="1296000" lvl="2" indent="-288000">
              <a:spcBef>
                <a:spcPts val="850"/>
              </a:spcBef>
              <a:buClr>
                <a:srgbClr val="FFFFFF"/>
              </a:buClr>
              <a:buSzPct val="45000"/>
              <a:buFont typeface="Wingdings" charset="2"/>
              <a:buChar char=""/>
            </a:pPr>
            <a:r>
              <a:rPr lang="en-US" sz="2400" b="0" strike="noStrike" spc="-1">
                <a:latin typeface="Arial"/>
              </a:rPr>
              <a:t>Third Outline Level</a:t>
            </a:r>
          </a:p>
          <a:p>
            <a:pPr marL="1728000" lvl="3" indent="-216000">
              <a:spcBef>
                <a:spcPts val="567"/>
              </a:spcBef>
              <a:buClr>
                <a:srgbClr val="FFFFFF"/>
              </a:buClr>
              <a:buSzPct val="75000"/>
              <a:buFont typeface="Symbol" charset="2"/>
              <a:buChar char=""/>
            </a:pPr>
            <a:r>
              <a:rPr lang="en-US" sz="2000" b="0" strike="noStrike" spc="-1">
                <a:latin typeface="Arial"/>
              </a:rPr>
              <a:t>Fourth Outline Level</a:t>
            </a:r>
          </a:p>
          <a:p>
            <a:pPr marL="2160000" lvl="4" indent="-216000">
              <a:spcBef>
                <a:spcPts val="283"/>
              </a:spcBef>
              <a:buClr>
                <a:srgbClr val="FFFFFF"/>
              </a:buClr>
              <a:buSzPct val="45000"/>
              <a:buFont typeface="Wingdings" charset="2"/>
              <a:buChar char=""/>
            </a:pPr>
            <a:r>
              <a:rPr lang="en-US" sz="2000" b="0" strike="noStrike" spc="-1">
                <a:latin typeface="Arial"/>
              </a:rPr>
              <a:t>Fifth Outline Level</a:t>
            </a:r>
          </a:p>
          <a:p>
            <a:pPr marL="2592000" lvl="5" indent="-216000">
              <a:spcBef>
                <a:spcPts val="283"/>
              </a:spcBef>
              <a:buClr>
                <a:srgbClr val="FFFFFF"/>
              </a:buClr>
              <a:buSzPct val="45000"/>
              <a:buFont typeface="Wingdings" charset="2"/>
              <a:buChar char=""/>
            </a:pPr>
            <a:r>
              <a:rPr lang="en-US" sz="2000" b="0" strike="noStrike" spc="-1">
                <a:latin typeface="Arial"/>
              </a:rPr>
              <a:t>Sixth Outline Level</a:t>
            </a:r>
          </a:p>
          <a:p>
            <a:pPr marL="3024000" lvl="6" indent="-216000">
              <a:spcBef>
                <a:spcPts val="283"/>
              </a:spcBef>
              <a:buClr>
                <a:srgbClr val="FFFFFF"/>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elsevier.com/termsandcondition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http://www.elsevier.com/termsandcondition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http://www.elsevier.com/termsandcondi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360000" y="1260000"/>
            <a:ext cx="8640000" cy="2976120"/>
          </a:xfrm>
          <a:prstGeom prst="rect">
            <a:avLst/>
          </a:prstGeom>
          <a:noFill/>
          <a:ln>
            <a:noFill/>
          </a:ln>
        </p:spPr>
        <p:txBody>
          <a:bodyPr lIns="90000" tIns="45000" rIns="90000" bIns="45000">
            <a:spAutoFit/>
          </a:bodyPr>
          <a:lstStyle/>
          <a:p>
            <a:pPr algn="ctr">
              <a:lnSpc>
                <a:spcPct val="100000"/>
              </a:lnSpc>
              <a:spcAft>
                <a:spcPts val="3186"/>
              </a:spcAft>
            </a:pPr>
            <a:r>
              <a:rPr lang="en-US" sz="1700" b="0" i="1" strike="noStrike" spc="-1">
                <a:solidFill>
                  <a:srgbClr val="FFFFFF"/>
                </a:solidFill>
                <a:latin typeface="Arial"/>
              </a:rPr>
              <a:t>Sentinel lymph node mapping and intraoperative assessment in a prospective, international, multicentre, observational trial of patients with cervical cancer: The SENTIX trial</a:t>
            </a:r>
            <a:r>
              <a:rPr lang="en-US" sz="1700" b="0" strike="noStrike" spc="-1">
                <a:solidFill>
                  <a:srgbClr val="FFFFFF"/>
                </a:solidFill>
                <a:latin typeface="Arial"/>
              </a:rPr>
              <a:t> </a:t>
            </a:r>
          </a:p>
          <a:p>
            <a:pPr algn="ctr">
              <a:spcAft>
                <a:spcPts val="2750"/>
              </a:spcAft>
            </a:pPr>
            <a:r>
              <a:rPr lang="en-US" sz="1100" b="0" i="1" strike="noStrike" spc="-1">
                <a:solidFill>
                  <a:srgbClr val="FFFFFF"/>
                </a:solidFill>
                <a:latin typeface="Arial"/>
              </a:rPr>
              <a:t>David Cibula, Roman Kocian, Andrea Plaikner, Jiri Jarkovsky, Jaroslav Klat, Ignacio Zapardiel, Radovan Pilka, Aureli Torne, Borek Sehnal, Marcela Ostojich, Almerinda Petiz, Octavio A. Sanchez, Jiri Presl, Alessandro Buda, Francesco Raspagliesi, Peter Kascak, Luc van Lonkhuijzen, Marc Barahona, Lubos Minar, Pawel Blecharz, Maja Pakiz, Dariusz Wydra, Leon C. Snyman, Kamil Zalewski, Cristina Zorrero, Pavel Havelka, Mikulas Redecha, Alla Vinnytska, Ignace Vergote, Solveig Tingulstad, Martin Michal, Barbara Kipp, Jiri Slama, Simone Marnitz, Sylva Bajsova, Alicia Hernandez, Daniela Fischerova, Kristyna Nemejcova, Christhardt Kohler</a:t>
            </a:r>
            <a:r>
              <a:rPr lang="en-US" sz="1100" b="0" strike="noStrike" spc="-1">
                <a:solidFill>
                  <a:srgbClr val="FFFFFF"/>
                </a:solidFill>
                <a:latin typeface="Arial"/>
              </a:rPr>
              <a:t> </a:t>
            </a:r>
          </a:p>
          <a:p>
            <a:pPr algn="ctr"/>
            <a:r>
              <a:rPr lang="en-US" sz="1200" b="0" i="1" strike="noStrike" spc="-1">
                <a:solidFill>
                  <a:srgbClr val="FFFFFF"/>
                </a:solidFill>
                <a:latin typeface="Arial"/>
              </a:rPr>
              <a:t>European Journal of Cancer</a:t>
            </a:r>
            <a:r>
              <a:rPr lang="en-US" sz="1200" b="0" strike="noStrike" spc="-1">
                <a:solidFill>
                  <a:srgbClr val="FFFFFF"/>
                </a:solidFill>
                <a:latin typeface="Arial"/>
              </a:rPr>
              <a:t> </a:t>
            </a:r>
          </a:p>
          <a:p>
            <a:pPr algn="ctr"/>
            <a:r>
              <a:rPr lang="en-US" sz="1200" b="0" strike="noStrike" spc="-1">
                <a:solidFill>
                  <a:srgbClr val="FFFFFF"/>
                </a:solidFill>
                <a:latin typeface="Arial"/>
              </a:rPr>
              <a:t>Volume 137 Pages 69-80 (September 2020) </a:t>
            </a:r>
          </a:p>
          <a:p>
            <a:pPr algn="ctr"/>
            <a:r>
              <a:rPr lang="en-US" sz="1000" b="0" strike="noStrike" spc="-1">
                <a:solidFill>
                  <a:srgbClr val="FFFFFF"/>
                </a:solidFill>
                <a:latin typeface="Arial"/>
              </a:rPr>
              <a:t>DOI: 10.1016/j.ejca.2020.06.034</a:t>
            </a:r>
          </a:p>
        </p:txBody>
      </p:sp>
      <p:sp>
        <p:nvSpPr>
          <p:cNvPr id="45" name="TextShape 2"/>
          <p:cNvSpPr txBox="1"/>
          <p:nvPr/>
        </p:nvSpPr>
        <p:spPr>
          <a:xfrm>
            <a:off x="952560" y="6624000"/>
            <a:ext cx="5556240" cy="231120"/>
          </a:xfrm>
          <a:prstGeom prst="rect">
            <a:avLst/>
          </a:prstGeom>
          <a:noFill/>
          <a:ln>
            <a:noFill/>
          </a:ln>
        </p:spPr>
        <p:txBody>
          <a:bodyPr lIns="90000" tIns="46800" rIns="90000" bIns="46800" anchor="ctr">
            <a:spAutoFit/>
          </a:bodyPr>
          <a:lstStyle/>
          <a:p>
            <a:r>
              <a:rPr lang="en-US" sz="900" b="0" strike="noStrike" spc="-1">
                <a:solidFill>
                  <a:srgbClr val="FFFFFF"/>
                </a:solidFill>
                <a:latin typeface="Arial"/>
              </a:rPr>
              <a:t>Copyright © 2020 The Author(s)</a:t>
            </a:r>
            <a:r>
              <a:rPr lang="en-US" sz="900" b="0" strike="noStrike" spc="-1">
                <a:solidFill>
                  <a:srgbClr val="FFFFFF"/>
                </a:solidFill>
                <a:latin typeface="Arial"/>
                <a:hlinkClick r:id="rId2"/>
              </a:rPr>
              <a:t> Terms and Conditions</a:t>
            </a:r>
            <a:endParaRPr lang="en-US" sz="900" b="0" strike="noStrike" spc="-1">
              <a:solidFill>
                <a:srgbClr val="FFFFFF"/>
              </a:solidFill>
              <a:latin typeface="Arial"/>
            </a:endParaRPr>
          </a:p>
        </p:txBody>
      </p:sp>
      <p:pic>
        <p:nvPicPr>
          <p:cNvPr id="46" name="Logo"/>
          <p:cNvPicPr/>
          <p:nvPr/>
        </p:nvPicPr>
        <p:blipFill>
          <a:blip r:embed="rId3"/>
          <a:stretch/>
        </p:blipFill>
        <p:spPr>
          <a:xfrm>
            <a:off x="79560" y="6064200"/>
            <a:ext cx="707760" cy="793800"/>
          </a:xfrm>
          <a:prstGeom prst="rect">
            <a:avLst/>
          </a:prstGeom>
          <a:ln>
            <a:noFill/>
          </a:ln>
        </p:spPr>
      </p:pic>
    </p:spTree>
  </p:cSld>
  <p:clrMapOvr>
    <a:masterClrMapping/>
  </p:clrMapOvr>
  <p:transition spd="slow">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CustomShape 1"/>
          <p:cNvSpPr/>
          <p:nvPr/>
        </p:nvSpPr>
        <p:spPr>
          <a:xfrm>
            <a:off x="4233240" y="79200"/>
            <a:ext cx="677520" cy="30708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spAutoFit/>
          </a:bodyPr>
          <a:lstStyle/>
          <a:p>
            <a:r>
              <a:rPr lang="en-US" sz="1400" b="0" strike="noStrike" spc="-1">
                <a:solidFill>
                  <a:srgbClr val="FFFFFF"/>
                </a:solidFill>
                <a:latin typeface="Arial"/>
              </a:rPr>
              <a:t>Fig. 1 </a:t>
            </a:r>
          </a:p>
        </p:txBody>
      </p:sp>
      <p:pic>
        <p:nvPicPr>
          <p:cNvPr id="48" name="Main graphic"/>
          <p:cNvPicPr/>
          <p:nvPr/>
        </p:nvPicPr>
        <p:blipFill>
          <a:blip r:embed="rId3"/>
          <a:stretch/>
        </p:blipFill>
        <p:spPr>
          <a:xfrm>
            <a:off x="1422360" y="1431360"/>
            <a:ext cx="6350040" cy="364536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tIns="45000" rIns="90000" bIns="45000">
            <a:spAutoFit/>
          </a:bodyPr>
          <a:lstStyle/>
          <a:p>
            <a:r>
              <a:rPr lang="en-US" sz="900" b="0" i="1" strike="noStrike" spc="-1">
                <a:solidFill>
                  <a:srgbClr val="FFFFFF"/>
                </a:solidFill>
                <a:latin typeface="Arial"/>
              </a:rPr>
              <a:t>European Journal of Cancer</a:t>
            </a:r>
            <a:r>
              <a:rPr lang="en-US" sz="900" b="0" strike="noStrike" spc="-1">
                <a:solidFill>
                  <a:srgbClr val="FFFFFF"/>
                </a:solidFill>
                <a:latin typeface="Arial"/>
              </a:rPr>
              <a:t> 2020 13769-80DOI: (10.1016/j.ejca.2020.06.034) </a:t>
            </a:r>
          </a:p>
        </p:txBody>
      </p:sp>
      <p:sp>
        <p:nvSpPr>
          <p:cNvPr id="50" name="TextShape 3"/>
          <p:cNvSpPr txBox="1"/>
          <p:nvPr/>
        </p:nvSpPr>
        <p:spPr>
          <a:xfrm>
            <a:off x="952560" y="6624000"/>
            <a:ext cx="5556240" cy="231120"/>
          </a:xfrm>
          <a:prstGeom prst="rect">
            <a:avLst/>
          </a:prstGeom>
          <a:noFill/>
          <a:ln>
            <a:noFill/>
          </a:ln>
        </p:spPr>
        <p:txBody>
          <a:bodyPr lIns="90000" tIns="46800" rIns="90000" bIns="46800" anchor="ctr">
            <a:spAutoFit/>
          </a:bodyPr>
          <a:lstStyle/>
          <a:p>
            <a:r>
              <a:rPr lang="en-US" sz="900" b="0" strike="noStrike" spc="-1">
                <a:solidFill>
                  <a:srgbClr val="FFFFFF"/>
                </a:solidFill>
                <a:latin typeface="Arial"/>
              </a:rPr>
              <a:t>Copyright © 2020 The Author(s)</a:t>
            </a:r>
            <a:r>
              <a:rPr lang="en-US" sz="900" b="0" strike="noStrike" spc="-1">
                <a:solidFill>
                  <a:srgbClr val="FFFFFF"/>
                </a:solidFill>
                <a:latin typeface="Arial"/>
                <a:hlinkClick r:id="rId4"/>
              </a:rPr>
              <a:t> Terms and Conditions</a:t>
            </a:r>
            <a:endParaRPr lang="en-US" sz="900" b="0" strike="noStrike" spc="-1">
              <a:solidFill>
                <a:srgbClr val="FFFFFF"/>
              </a:solidFill>
              <a:latin typeface="Arial"/>
            </a:endParaRPr>
          </a:p>
        </p:txBody>
      </p:sp>
      <p:pic>
        <p:nvPicPr>
          <p:cNvPr id="51" name="Logo"/>
          <p:cNvPicPr/>
          <p:nvPr/>
        </p:nvPicPr>
        <p:blipFill>
          <a:blip r:embed="rId5"/>
          <a:stretch/>
        </p:blipFill>
        <p:spPr>
          <a:xfrm>
            <a:off x="79560" y="6064200"/>
            <a:ext cx="707760" cy="793800"/>
          </a:xfrm>
          <a:prstGeom prst="rect">
            <a:avLst/>
          </a:prstGeom>
          <a:ln>
            <a:noFill/>
          </a:ln>
        </p:spPr>
      </p:pic>
    </p:spTree>
  </p:cSld>
  <p:clrMapOvr>
    <a:masterClrMapping/>
  </p:clrMapOvr>
  <p:transition spd="slow">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233240" y="79200"/>
            <a:ext cx="677520" cy="30708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spAutoFit/>
          </a:bodyPr>
          <a:lstStyle/>
          <a:p>
            <a:r>
              <a:rPr lang="en-US" sz="1400" b="0" strike="noStrike" spc="-1">
                <a:solidFill>
                  <a:srgbClr val="FFFFFF"/>
                </a:solidFill>
                <a:latin typeface="Arial"/>
              </a:rPr>
              <a:t>Fig. 2 </a:t>
            </a:r>
          </a:p>
        </p:txBody>
      </p:sp>
      <p:pic>
        <p:nvPicPr>
          <p:cNvPr id="53" name="Main graphic"/>
          <p:cNvPicPr/>
          <p:nvPr/>
        </p:nvPicPr>
        <p:blipFill>
          <a:blip r:embed="rId3"/>
          <a:stretch/>
        </p:blipFill>
        <p:spPr>
          <a:xfrm>
            <a:off x="1464120" y="762120"/>
            <a:ext cx="6266160" cy="4984200"/>
          </a:xfrm>
          <a:prstGeom prst="rect">
            <a:avLst/>
          </a:prstGeom>
          <a:ln>
            <a:noFill/>
          </a:ln>
        </p:spPr>
      </p:pic>
      <p:sp>
        <p:nvSpPr>
          <p:cNvPr id="54" name="TextShape 2"/>
          <p:cNvSpPr txBox="1"/>
          <p:nvPr/>
        </p:nvSpPr>
        <p:spPr>
          <a:xfrm>
            <a:off x="952560" y="6477120"/>
            <a:ext cx="8254800" cy="231120"/>
          </a:xfrm>
          <a:prstGeom prst="rect">
            <a:avLst/>
          </a:prstGeom>
          <a:noFill/>
          <a:ln>
            <a:noFill/>
          </a:ln>
        </p:spPr>
        <p:txBody>
          <a:bodyPr lIns="90000" tIns="45000" rIns="90000" bIns="45000">
            <a:spAutoFit/>
          </a:bodyPr>
          <a:lstStyle/>
          <a:p>
            <a:r>
              <a:rPr lang="en-US" sz="900" b="0" i="1" strike="noStrike" spc="-1">
                <a:solidFill>
                  <a:srgbClr val="FFFFFF"/>
                </a:solidFill>
                <a:latin typeface="Arial"/>
              </a:rPr>
              <a:t>European Journal of Cancer</a:t>
            </a:r>
            <a:r>
              <a:rPr lang="en-US" sz="900" b="0" strike="noStrike" spc="-1">
                <a:solidFill>
                  <a:srgbClr val="FFFFFF"/>
                </a:solidFill>
                <a:latin typeface="Arial"/>
              </a:rPr>
              <a:t> 2020 13769-80DOI: (10.1016/j.ejca.2020.06.034) </a:t>
            </a:r>
          </a:p>
        </p:txBody>
      </p:sp>
      <p:sp>
        <p:nvSpPr>
          <p:cNvPr id="55" name="TextShape 3"/>
          <p:cNvSpPr txBox="1"/>
          <p:nvPr/>
        </p:nvSpPr>
        <p:spPr>
          <a:xfrm>
            <a:off x="952560" y="6624000"/>
            <a:ext cx="5556240" cy="231120"/>
          </a:xfrm>
          <a:prstGeom prst="rect">
            <a:avLst/>
          </a:prstGeom>
          <a:noFill/>
          <a:ln>
            <a:noFill/>
          </a:ln>
        </p:spPr>
        <p:txBody>
          <a:bodyPr lIns="90000" tIns="46800" rIns="90000" bIns="46800" anchor="ctr">
            <a:spAutoFit/>
          </a:bodyPr>
          <a:lstStyle/>
          <a:p>
            <a:r>
              <a:rPr lang="en-US" sz="900" b="0" strike="noStrike" spc="-1">
                <a:solidFill>
                  <a:srgbClr val="FFFFFF"/>
                </a:solidFill>
                <a:latin typeface="Arial"/>
              </a:rPr>
              <a:t>Copyright © 2020 The Author(s)</a:t>
            </a:r>
            <a:r>
              <a:rPr lang="en-US" sz="900" b="0" strike="noStrike" spc="-1">
                <a:solidFill>
                  <a:srgbClr val="FFFFFF"/>
                </a:solidFill>
                <a:latin typeface="Arial"/>
                <a:hlinkClick r:id="rId4"/>
              </a:rPr>
              <a:t> Terms and Conditions</a:t>
            </a:r>
            <a:endParaRPr lang="en-US" sz="900" b="0" strike="noStrike" spc="-1">
              <a:solidFill>
                <a:srgbClr val="FFFFFF"/>
              </a:solidFill>
              <a:latin typeface="Arial"/>
            </a:endParaRPr>
          </a:p>
        </p:txBody>
      </p:sp>
      <p:pic>
        <p:nvPicPr>
          <p:cNvPr id="56" name="Logo"/>
          <p:cNvPicPr/>
          <p:nvPr/>
        </p:nvPicPr>
        <p:blipFill>
          <a:blip r:embed="rId5"/>
          <a:stretch/>
        </p:blipFill>
        <p:spPr>
          <a:xfrm>
            <a:off x="79560" y="6064200"/>
            <a:ext cx="707760" cy="793800"/>
          </a:xfrm>
          <a:prstGeom prst="rect">
            <a:avLst/>
          </a:prstGeom>
          <a:ln>
            <a:noFill/>
          </a:ln>
        </p:spPr>
      </p:pic>
    </p:spTree>
  </p:cSld>
  <p:clrMapOvr>
    <a:masterClrMapping/>
  </p:clrMapOvr>
  <p:transition spd="slow">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271</Words>
  <Application>Microsoft Office PowerPoint</Application>
  <PresentationFormat>On-screen Show (4:3)</PresentationFormat>
  <Paragraphs>16</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DejaVu Sans</vt:lpstr>
      <vt:lpstr>Symbol</vt:lpstr>
      <vt:lpstr>Wingdings</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Mrs. P Makhera</dc:creator>
  <dc:description/>
  <cp:lastModifiedBy>Pfano Makhera, Mrs</cp:lastModifiedBy>
  <cp:revision>1</cp:revision>
  <dcterms:modified xsi:type="dcterms:W3CDTF">2021-04-06T10:44:20Z</dcterms:modified>
  <dc:language>en-US</dc:language>
</cp:coreProperties>
</file>