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001125" cy="7200900"/>
  <p:notesSz cx="6858000" cy="9144000"/>
  <p:defaultTextStyle>
    <a:defPPr>
      <a:defRPr lang="en-US"/>
    </a:defPPr>
    <a:lvl1pPr marL="0" algn="l" defTabSz="73033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5166" algn="l" defTabSz="73033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0331" algn="l" defTabSz="73033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95497" algn="l" defTabSz="73033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60663" algn="l" defTabSz="73033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25828" algn="l" defTabSz="73033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90994" algn="l" defTabSz="73033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56159" algn="l" defTabSz="73033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21325" algn="l" defTabSz="73033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4" d="100"/>
          <a:sy n="64" d="100"/>
        </p:scale>
        <p:origin x="-1512" y="-36"/>
      </p:cViewPr>
      <p:guideLst>
        <p:guide orient="horz" pos="2269"/>
        <p:guide pos="28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5085" y="2236948"/>
            <a:ext cx="7650956" cy="154352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0169" y="4080514"/>
            <a:ext cx="6300788" cy="184023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51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0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54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0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25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0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561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21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976B-DE82-43C7-BBCF-45A806199C7F}" type="datetimeFigureOut">
              <a:rPr lang="en-US" smtClean="0"/>
              <a:pPr/>
              <a:t>3/18/2015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9FE-237D-44D6-AAE5-5E344737CEA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976B-DE82-43C7-BBCF-45A806199C7F}" type="datetimeFigureOut">
              <a:rPr lang="en-US" smtClean="0"/>
              <a:pPr/>
              <a:t>3/18/2015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9FE-237D-44D6-AAE5-5E344737CEA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24246" y="158354"/>
            <a:ext cx="1993999" cy="338709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2248" y="158354"/>
            <a:ext cx="5831979" cy="33870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976B-DE82-43C7-BBCF-45A806199C7F}" type="datetimeFigureOut">
              <a:rPr lang="en-US" smtClean="0"/>
              <a:pPr/>
              <a:t>3/18/2015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9FE-237D-44D6-AAE5-5E344737CEA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976B-DE82-43C7-BBCF-45A806199C7F}" type="datetimeFigureOut">
              <a:rPr lang="en-US" smtClean="0"/>
              <a:pPr/>
              <a:t>3/18/2015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9FE-237D-44D6-AAE5-5E344737CEA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027" y="4627245"/>
            <a:ext cx="7650956" cy="1430179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027" y="3052052"/>
            <a:ext cx="7650956" cy="1575196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51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033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549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066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2582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099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5615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2132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976B-DE82-43C7-BBCF-45A806199C7F}" type="datetimeFigureOut">
              <a:rPr lang="en-US" smtClean="0"/>
              <a:pPr/>
              <a:t>3/18/2015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9FE-237D-44D6-AAE5-5E344737CEA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248" y="926786"/>
            <a:ext cx="3912989" cy="261866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5256" y="926786"/>
            <a:ext cx="3912989" cy="261866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976B-DE82-43C7-BBCF-45A806199C7F}" type="datetimeFigureOut">
              <a:rPr lang="en-US" smtClean="0"/>
              <a:pPr/>
              <a:t>3/18/2015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9FE-237D-44D6-AAE5-5E344737CEA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061" y="288371"/>
            <a:ext cx="8101013" cy="12001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056" y="1611869"/>
            <a:ext cx="3977060" cy="671751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5166" indent="0">
              <a:buNone/>
              <a:defRPr sz="1600" b="1"/>
            </a:lvl2pPr>
            <a:lvl3pPr marL="730331" indent="0">
              <a:buNone/>
              <a:defRPr sz="1400" b="1"/>
            </a:lvl3pPr>
            <a:lvl4pPr marL="1095497" indent="0">
              <a:buNone/>
              <a:defRPr sz="1300" b="1"/>
            </a:lvl4pPr>
            <a:lvl5pPr marL="1460663" indent="0">
              <a:buNone/>
              <a:defRPr sz="1300" b="1"/>
            </a:lvl5pPr>
            <a:lvl6pPr marL="1825828" indent="0">
              <a:buNone/>
              <a:defRPr sz="1300" b="1"/>
            </a:lvl6pPr>
            <a:lvl7pPr marL="2190994" indent="0">
              <a:buNone/>
              <a:defRPr sz="1300" b="1"/>
            </a:lvl7pPr>
            <a:lvl8pPr marL="2556159" indent="0">
              <a:buNone/>
              <a:defRPr sz="1300" b="1"/>
            </a:lvl8pPr>
            <a:lvl9pPr marL="2921325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056" y="2283619"/>
            <a:ext cx="3977060" cy="4148853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447" y="1611869"/>
            <a:ext cx="3978622" cy="671751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5166" indent="0">
              <a:buNone/>
              <a:defRPr sz="1600" b="1"/>
            </a:lvl2pPr>
            <a:lvl3pPr marL="730331" indent="0">
              <a:buNone/>
              <a:defRPr sz="1400" b="1"/>
            </a:lvl3pPr>
            <a:lvl4pPr marL="1095497" indent="0">
              <a:buNone/>
              <a:defRPr sz="1300" b="1"/>
            </a:lvl4pPr>
            <a:lvl5pPr marL="1460663" indent="0">
              <a:buNone/>
              <a:defRPr sz="1300" b="1"/>
            </a:lvl5pPr>
            <a:lvl6pPr marL="1825828" indent="0">
              <a:buNone/>
              <a:defRPr sz="1300" b="1"/>
            </a:lvl6pPr>
            <a:lvl7pPr marL="2190994" indent="0">
              <a:buNone/>
              <a:defRPr sz="1300" b="1"/>
            </a:lvl7pPr>
            <a:lvl8pPr marL="2556159" indent="0">
              <a:buNone/>
              <a:defRPr sz="1300" b="1"/>
            </a:lvl8pPr>
            <a:lvl9pPr marL="2921325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447" y="2283619"/>
            <a:ext cx="3978622" cy="4148853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976B-DE82-43C7-BBCF-45A806199C7F}" type="datetimeFigureOut">
              <a:rPr lang="en-US" smtClean="0"/>
              <a:pPr/>
              <a:t>3/18/2015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9FE-237D-44D6-AAE5-5E344737CEA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976B-DE82-43C7-BBCF-45A806199C7F}" type="datetimeFigureOut">
              <a:rPr lang="en-US" smtClean="0"/>
              <a:pPr/>
              <a:t>3/18/2015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9FE-237D-44D6-AAE5-5E344737CEA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976B-DE82-43C7-BBCF-45A806199C7F}" type="datetimeFigureOut">
              <a:rPr lang="en-US" smtClean="0"/>
              <a:pPr/>
              <a:t>3/18/2015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9FE-237D-44D6-AAE5-5E344737CEA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057" y="286704"/>
            <a:ext cx="2961308" cy="1220153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9192" y="286708"/>
            <a:ext cx="5031879" cy="614576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0057" y="1506857"/>
            <a:ext cx="2961308" cy="4925615"/>
          </a:xfrm>
        </p:spPr>
        <p:txBody>
          <a:bodyPr/>
          <a:lstStyle>
            <a:lvl1pPr marL="0" indent="0">
              <a:buNone/>
              <a:defRPr sz="1100"/>
            </a:lvl1pPr>
            <a:lvl2pPr marL="365166" indent="0">
              <a:buNone/>
              <a:defRPr sz="1000"/>
            </a:lvl2pPr>
            <a:lvl3pPr marL="730331" indent="0">
              <a:buNone/>
              <a:defRPr sz="800"/>
            </a:lvl3pPr>
            <a:lvl4pPr marL="1095497" indent="0">
              <a:buNone/>
              <a:defRPr sz="700"/>
            </a:lvl4pPr>
            <a:lvl5pPr marL="1460663" indent="0">
              <a:buNone/>
              <a:defRPr sz="700"/>
            </a:lvl5pPr>
            <a:lvl6pPr marL="1825828" indent="0">
              <a:buNone/>
              <a:defRPr sz="700"/>
            </a:lvl6pPr>
            <a:lvl7pPr marL="2190994" indent="0">
              <a:buNone/>
              <a:defRPr sz="700"/>
            </a:lvl7pPr>
            <a:lvl8pPr marL="2556159" indent="0">
              <a:buNone/>
              <a:defRPr sz="700"/>
            </a:lvl8pPr>
            <a:lvl9pPr marL="2921325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976B-DE82-43C7-BBCF-45A806199C7F}" type="datetimeFigureOut">
              <a:rPr lang="en-US" smtClean="0"/>
              <a:pPr/>
              <a:t>3/18/2015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9FE-237D-44D6-AAE5-5E344737CEA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4289" y="5040631"/>
            <a:ext cx="5400675" cy="595075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64289" y="643414"/>
            <a:ext cx="5400675" cy="4320540"/>
          </a:xfrm>
        </p:spPr>
        <p:txBody>
          <a:bodyPr/>
          <a:lstStyle>
            <a:lvl1pPr marL="0" indent="0">
              <a:buNone/>
              <a:defRPr sz="2600"/>
            </a:lvl1pPr>
            <a:lvl2pPr marL="365166" indent="0">
              <a:buNone/>
              <a:defRPr sz="2200"/>
            </a:lvl2pPr>
            <a:lvl3pPr marL="730331" indent="0">
              <a:buNone/>
              <a:defRPr sz="1900"/>
            </a:lvl3pPr>
            <a:lvl4pPr marL="1095497" indent="0">
              <a:buNone/>
              <a:defRPr sz="1600"/>
            </a:lvl4pPr>
            <a:lvl5pPr marL="1460663" indent="0">
              <a:buNone/>
              <a:defRPr sz="1600"/>
            </a:lvl5pPr>
            <a:lvl6pPr marL="1825828" indent="0">
              <a:buNone/>
              <a:defRPr sz="1600"/>
            </a:lvl6pPr>
            <a:lvl7pPr marL="2190994" indent="0">
              <a:buNone/>
              <a:defRPr sz="1600"/>
            </a:lvl7pPr>
            <a:lvl8pPr marL="2556159" indent="0">
              <a:buNone/>
              <a:defRPr sz="1600"/>
            </a:lvl8pPr>
            <a:lvl9pPr marL="2921325" indent="0">
              <a:buNone/>
              <a:defRPr sz="16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4289" y="5635706"/>
            <a:ext cx="5400675" cy="845106"/>
          </a:xfrm>
        </p:spPr>
        <p:txBody>
          <a:bodyPr/>
          <a:lstStyle>
            <a:lvl1pPr marL="0" indent="0">
              <a:buNone/>
              <a:defRPr sz="1100"/>
            </a:lvl1pPr>
            <a:lvl2pPr marL="365166" indent="0">
              <a:buNone/>
              <a:defRPr sz="1000"/>
            </a:lvl2pPr>
            <a:lvl3pPr marL="730331" indent="0">
              <a:buNone/>
              <a:defRPr sz="800"/>
            </a:lvl3pPr>
            <a:lvl4pPr marL="1095497" indent="0">
              <a:buNone/>
              <a:defRPr sz="700"/>
            </a:lvl4pPr>
            <a:lvl5pPr marL="1460663" indent="0">
              <a:buNone/>
              <a:defRPr sz="700"/>
            </a:lvl5pPr>
            <a:lvl6pPr marL="1825828" indent="0">
              <a:buNone/>
              <a:defRPr sz="700"/>
            </a:lvl6pPr>
            <a:lvl7pPr marL="2190994" indent="0">
              <a:buNone/>
              <a:defRPr sz="700"/>
            </a:lvl7pPr>
            <a:lvl8pPr marL="2556159" indent="0">
              <a:buNone/>
              <a:defRPr sz="700"/>
            </a:lvl8pPr>
            <a:lvl9pPr marL="2921325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976B-DE82-43C7-BBCF-45A806199C7F}" type="datetimeFigureOut">
              <a:rPr lang="en-US" smtClean="0"/>
              <a:pPr/>
              <a:t>3/18/2015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9FE-237D-44D6-AAE5-5E344737CEAE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0061" y="288371"/>
            <a:ext cx="8101013" cy="1200150"/>
          </a:xfrm>
          <a:prstGeom prst="rect">
            <a:avLst/>
          </a:prstGeom>
        </p:spPr>
        <p:txBody>
          <a:bodyPr vert="horz" lIns="73033" tIns="36517" rIns="73033" bIns="3651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061" y="1680212"/>
            <a:ext cx="8101013" cy="4752260"/>
          </a:xfrm>
          <a:prstGeom prst="rect">
            <a:avLst/>
          </a:prstGeom>
        </p:spPr>
        <p:txBody>
          <a:bodyPr vert="horz" lIns="73033" tIns="36517" rIns="73033" bIns="365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061" y="6674170"/>
            <a:ext cx="2100263" cy="383381"/>
          </a:xfrm>
          <a:prstGeom prst="rect">
            <a:avLst/>
          </a:prstGeom>
        </p:spPr>
        <p:txBody>
          <a:bodyPr vert="horz" lIns="73033" tIns="36517" rIns="73033" bIns="3651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4976B-DE82-43C7-BBCF-45A806199C7F}" type="datetimeFigureOut">
              <a:rPr lang="en-US" smtClean="0"/>
              <a:pPr/>
              <a:t>3/18/2015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75385" y="6674170"/>
            <a:ext cx="2850356" cy="383381"/>
          </a:xfrm>
          <a:prstGeom prst="rect">
            <a:avLst/>
          </a:prstGeom>
        </p:spPr>
        <p:txBody>
          <a:bodyPr vert="horz" lIns="73033" tIns="36517" rIns="73033" bIns="3651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0811" y="6674170"/>
            <a:ext cx="2100263" cy="383381"/>
          </a:xfrm>
          <a:prstGeom prst="rect">
            <a:avLst/>
          </a:prstGeom>
        </p:spPr>
        <p:txBody>
          <a:bodyPr vert="horz" lIns="73033" tIns="36517" rIns="73033" bIns="3651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AB9FE-237D-44D6-AAE5-5E344737CEAE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0331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3874" indent="-273874" algn="l" defTabSz="730331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3394" indent="-228229" algn="l" defTabSz="73033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2914" indent="-182583" algn="l" defTabSz="730331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78080" indent="-182583" algn="l" defTabSz="730331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3245" indent="-182583" algn="l" defTabSz="730331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8411" indent="-182583" algn="l" defTabSz="730331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3577" indent="-182583" algn="l" defTabSz="730331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38742" indent="-182583" algn="l" defTabSz="730331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3908" indent="-182583" algn="l" defTabSz="730331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033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5166" algn="l" defTabSz="73033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0331" algn="l" defTabSz="73033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5497" algn="l" defTabSz="73033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0663" algn="l" defTabSz="73033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25828" algn="l" defTabSz="73033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0994" algn="l" defTabSz="73033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56159" algn="l" defTabSz="73033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21325" algn="l" defTabSz="73033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/>
        </p:nvGrpSpPr>
        <p:grpSpPr>
          <a:xfrm>
            <a:off x="142844" y="103970"/>
            <a:ext cx="8643998" cy="3782232"/>
            <a:chOff x="285720" y="1612823"/>
            <a:chExt cx="8643998" cy="2895677"/>
          </a:xfrm>
        </p:grpSpPr>
        <p:grpSp>
          <p:nvGrpSpPr>
            <p:cNvPr id="97" name="Group 9"/>
            <p:cNvGrpSpPr>
              <a:grpSpLocks noChangeAspect="1"/>
            </p:cNvGrpSpPr>
            <p:nvPr/>
          </p:nvGrpSpPr>
          <p:grpSpPr bwMode="auto">
            <a:xfrm flipH="1">
              <a:off x="5208098" y="1929320"/>
              <a:ext cx="3078678" cy="2562225"/>
              <a:chOff x="3074" y="1225"/>
              <a:chExt cx="1925" cy="1614"/>
            </a:xfrm>
          </p:grpSpPr>
          <p:sp>
            <p:nvSpPr>
              <p:cNvPr id="159" name="AutoShape 8"/>
              <p:cNvSpPr>
                <a:spLocks noChangeAspect="1" noChangeArrowheads="1" noTextEdit="1"/>
              </p:cNvSpPr>
              <p:nvPr/>
            </p:nvSpPr>
            <p:spPr bwMode="auto">
              <a:xfrm>
                <a:off x="3074" y="1225"/>
                <a:ext cx="1921" cy="16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60" name="Rectangle 10"/>
              <p:cNvSpPr>
                <a:spLocks noChangeArrowheads="1"/>
              </p:cNvSpPr>
              <p:nvPr/>
            </p:nvSpPr>
            <p:spPr bwMode="auto">
              <a:xfrm>
                <a:off x="4977" y="1310"/>
                <a:ext cx="22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" name="Freeform 11"/>
              <p:cNvSpPr>
                <a:spLocks/>
              </p:cNvSpPr>
              <p:nvPr/>
            </p:nvSpPr>
            <p:spPr bwMode="auto">
              <a:xfrm>
                <a:off x="4928" y="1359"/>
                <a:ext cx="9" cy="69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0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69">
                    <a:moveTo>
                      <a:pt x="0" y="69"/>
                    </a:moveTo>
                    <a:lnTo>
                      <a:pt x="0" y="0"/>
                    </a:lnTo>
                    <a:lnTo>
                      <a:pt x="9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62" name="Rectangle 12"/>
              <p:cNvSpPr>
                <a:spLocks noChangeArrowheads="1"/>
              </p:cNvSpPr>
              <p:nvPr/>
            </p:nvSpPr>
            <p:spPr bwMode="auto">
              <a:xfrm>
                <a:off x="4968" y="1454"/>
                <a:ext cx="22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" name="Freeform 13"/>
              <p:cNvSpPr>
                <a:spLocks/>
              </p:cNvSpPr>
              <p:nvPr/>
            </p:nvSpPr>
            <p:spPr bwMode="auto">
              <a:xfrm>
                <a:off x="4928" y="1434"/>
                <a:ext cx="1" cy="6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9"/>
                  </a:cxn>
                  <a:cxn ang="0">
                    <a:pos x="0" y="69"/>
                  </a:cxn>
                </a:cxnLst>
                <a:rect l="0" t="0" r="r" b="b"/>
                <a:pathLst>
                  <a:path h="69">
                    <a:moveTo>
                      <a:pt x="0" y="0"/>
                    </a:moveTo>
                    <a:lnTo>
                      <a:pt x="0" y="69"/>
                    </a:lnTo>
                    <a:lnTo>
                      <a:pt x="0" y="69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64" name="Rectangle 14"/>
              <p:cNvSpPr>
                <a:spLocks noChangeArrowheads="1"/>
              </p:cNvSpPr>
              <p:nvPr/>
            </p:nvSpPr>
            <p:spPr bwMode="auto">
              <a:xfrm>
                <a:off x="4968" y="1598"/>
                <a:ext cx="22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" name="Freeform 15"/>
              <p:cNvSpPr>
                <a:spLocks/>
              </p:cNvSpPr>
              <p:nvPr/>
            </p:nvSpPr>
            <p:spPr bwMode="auto">
              <a:xfrm>
                <a:off x="4928" y="1506"/>
                <a:ext cx="1" cy="1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41"/>
                  </a:cxn>
                  <a:cxn ang="0">
                    <a:pos x="0" y="141"/>
                  </a:cxn>
                </a:cxnLst>
                <a:rect l="0" t="0" r="r" b="b"/>
                <a:pathLst>
                  <a:path h="141">
                    <a:moveTo>
                      <a:pt x="0" y="0"/>
                    </a:moveTo>
                    <a:lnTo>
                      <a:pt x="0" y="141"/>
                    </a:lnTo>
                    <a:lnTo>
                      <a:pt x="0" y="141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66" name="Rectangle 16"/>
              <p:cNvSpPr>
                <a:spLocks noChangeArrowheads="1"/>
              </p:cNvSpPr>
              <p:nvPr/>
            </p:nvSpPr>
            <p:spPr bwMode="auto">
              <a:xfrm>
                <a:off x="4968" y="1742"/>
                <a:ext cx="22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" name="Freeform 17"/>
              <p:cNvSpPr>
                <a:spLocks/>
              </p:cNvSpPr>
              <p:nvPr/>
            </p:nvSpPr>
            <p:spPr bwMode="auto">
              <a:xfrm>
                <a:off x="4928" y="1578"/>
                <a:ext cx="1" cy="2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13"/>
                  </a:cxn>
                  <a:cxn ang="0">
                    <a:pos x="0" y="213"/>
                  </a:cxn>
                </a:cxnLst>
                <a:rect l="0" t="0" r="r" b="b"/>
                <a:pathLst>
                  <a:path h="213">
                    <a:moveTo>
                      <a:pt x="0" y="0"/>
                    </a:moveTo>
                    <a:lnTo>
                      <a:pt x="0" y="213"/>
                    </a:lnTo>
                    <a:lnTo>
                      <a:pt x="0" y="213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68" name="Line 18"/>
              <p:cNvSpPr>
                <a:spLocks noChangeShapeType="1"/>
              </p:cNvSpPr>
              <p:nvPr/>
            </p:nvSpPr>
            <p:spPr bwMode="auto">
              <a:xfrm>
                <a:off x="4928" y="1359"/>
                <a:ext cx="1" cy="213"/>
              </a:xfrm>
              <a:prstGeom prst="line">
                <a:avLst/>
              </a:pr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69" name="Freeform 19"/>
              <p:cNvSpPr>
                <a:spLocks/>
              </p:cNvSpPr>
              <p:nvPr/>
            </p:nvSpPr>
            <p:spPr bwMode="auto">
              <a:xfrm>
                <a:off x="4926" y="1575"/>
                <a:ext cx="2" cy="177"/>
              </a:xfrm>
              <a:custGeom>
                <a:avLst/>
                <a:gdLst/>
                <a:ahLst/>
                <a:cxnLst>
                  <a:cxn ang="0">
                    <a:pos x="0" y="177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2" h="177">
                    <a:moveTo>
                      <a:pt x="0" y="177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70" name="Rectangle 20"/>
              <p:cNvSpPr>
                <a:spLocks noChangeArrowheads="1"/>
              </p:cNvSpPr>
              <p:nvPr/>
            </p:nvSpPr>
            <p:spPr bwMode="auto">
              <a:xfrm>
                <a:off x="4974" y="1886"/>
                <a:ext cx="22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" name="Freeform 21"/>
              <p:cNvSpPr>
                <a:spLocks/>
              </p:cNvSpPr>
              <p:nvPr/>
            </p:nvSpPr>
            <p:spPr bwMode="auto">
              <a:xfrm>
                <a:off x="4926" y="1758"/>
                <a:ext cx="8" cy="1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77"/>
                  </a:cxn>
                  <a:cxn ang="0">
                    <a:pos x="8" y="177"/>
                  </a:cxn>
                </a:cxnLst>
                <a:rect l="0" t="0" r="r" b="b"/>
                <a:pathLst>
                  <a:path w="8" h="177">
                    <a:moveTo>
                      <a:pt x="0" y="0"/>
                    </a:moveTo>
                    <a:lnTo>
                      <a:pt x="0" y="177"/>
                    </a:lnTo>
                    <a:lnTo>
                      <a:pt x="8" y="177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72" name="Freeform 22"/>
              <p:cNvSpPr>
                <a:spLocks/>
              </p:cNvSpPr>
              <p:nvPr/>
            </p:nvSpPr>
            <p:spPr bwMode="auto">
              <a:xfrm>
                <a:off x="3512" y="1755"/>
                <a:ext cx="1414" cy="249"/>
              </a:xfrm>
              <a:custGeom>
                <a:avLst/>
                <a:gdLst/>
                <a:ahLst/>
                <a:cxnLst>
                  <a:cxn ang="0">
                    <a:pos x="0" y="249"/>
                  </a:cxn>
                  <a:cxn ang="0">
                    <a:pos x="0" y="0"/>
                  </a:cxn>
                  <a:cxn ang="0">
                    <a:pos x="1414" y="0"/>
                  </a:cxn>
                </a:cxnLst>
                <a:rect l="0" t="0" r="r" b="b"/>
                <a:pathLst>
                  <a:path w="1414" h="249">
                    <a:moveTo>
                      <a:pt x="0" y="249"/>
                    </a:moveTo>
                    <a:lnTo>
                      <a:pt x="0" y="0"/>
                    </a:lnTo>
                    <a:lnTo>
                      <a:pt x="1414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73" name="Rectangle 23"/>
              <p:cNvSpPr>
                <a:spLocks noChangeArrowheads="1"/>
              </p:cNvSpPr>
              <p:nvPr/>
            </p:nvSpPr>
            <p:spPr bwMode="auto">
              <a:xfrm>
                <a:off x="4543" y="2030"/>
                <a:ext cx="22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" name="Freeform 24"/>
              <p:cNvSpPr>
                <a:spLocks/>
              </p:cNvSpPr>
              <p:nvPr/>
            </p:nvSpPr>
            <p:spPr bwMode="auto">
              <a:xfrm>
                <a:off x="4402" y="2079"/>
                <a:ext cx="101" cy="69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0" y="0"/>
                  </a:cxn>
                  <a:cxn ang="0">
                    <a:pos x="101" y="0"/>
                  </a:cxn>
                </a:cxnLst>
                <a:rect l="0" t="0" r="r" b="b"/>
                <a:pathLst>
                  <a:path w="101" h="69">
                    <a:moveTo>
                      <a:pt x="0" y="69"/>
                    </a:moveTo>
                    <a:lnTo>
                      <a:pt x="0" y="0"/>
                    </a:lnTo>
                    <a:lnTo>
                      <a:pt x="101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75" name="Rectangle 25"/>
              <p:cNvSpPr>
                <a:spLocks noChangeArrowheads="1"/>
              </p:cNvSpPr>
              <p:nvPr/>
            </p:nvSpPr>
            <p:spPr bwMode="auto">
              <a:xfrm>
                <a:off x="4577" y="2174"/>
                <a:ext cx="22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" name="Freeform 26"/>
              <p:cNvSpPr>
                <a:spLocks/>
              </p:cNvSpPr>
              <p:nvPr/>
            </p:nvSpPr>
            <p:spPr bwMode="auto">
              <a:xfrm>
                <a:off x="4402" y="2154"/>
                <a:ext cx="135" cy="6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9"/>
                  </a:cxn>
                  <a:cxn ang="0">
                    <a:pos x="135" y="69"/>
                  </a:cxn>
                </a:cxnLst>
                <a:rect l="0" t="0" r="r" b="b"/>
                <a:pathLst>
                  <a:path w="135" h="69">
                    <a:moveTo>
                      <a:pt x="0" y="0"/>
                    </a:moveTo>
                    <a:lnTo>
                      <a:pt x="0" y="69"/>
                    </a:lnTo>
                    <a:lnTo>
                      <a:pt x="135" y="69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77" name="Freeform 27"/>
              <p:cNvSpPr>
                <a:spLocks/>
              </p:cNvSpPr>
              <p:nvPr/>
            </p:nvSpPr>
            <p:spPr bwMode="auto">
              <a:xfrm>
                <a:off x="3952" y="2151"/>
                <a:ext cx="450" cy="105"/>
              </a:xfrm>
              <a:custGeom>
                <a:avLst/>
                <a:gdLst/>
                <a:ahLst/>
                <a:cxnLst>
                  <a:cxn ang="0">
                    <a:pos x="0" y="105"/>
                  </a:cxn>
                  <a:cxn ang="0">
                    <a:pos x="0" y="0"/>
                  </a:cxn>
                  <a:cxn ang="0">
                    <a:pos x="450" y="0"/>
                  </a:cxn>
                </a:cxnLst>
                <a:rect l="0" t="0" r="r" b="b"/>
                <a:pathLst>
                  <a:path w="450" h="105">
                    <a:moveTo>
                      <a:pt x="0" y="105"/>
                    </a:moveTo>
                    <a:lnTo>
                      <a:pt x="0" y="0"/>
                    </a:lnTo>
                    <a:lnTo>
                      <a:pt x="450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78" name="Rectangle 28"/>
              <p:cNvSpPr>
                <a:spLocks noChangeArrowheads="1"/>
              </p:cNvSpPr>
              <p:nvPr/>
            </p:nvSpPr>
            <p:spPr bwMode="auto">
              <a:xfrm>
                <a:off x="4643" y="2318"/>
                <a:ext cx="22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" name="Freeform 29"/>
              <p:cNvSpPr>
                <a:spLocks/>
              </p:cNvSpPr>
              <p:nvPr/>
            </p:nvSpPr>
            <p:spPr bwMode="auto">
              <a:xfrm>
                <a:off x="3952" y="2262"/>
                <a:ext cx="651" cy="10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05"/>
                  </a:cxn>
                  <a:cxn ang="0">
                    <a:pos x="651" y="105"/>
                  </a:cxn>
                </a:cxnLst>
                <a:rect l="0" t="0" r="r" b="b"/>
                <a:pathLst>
                  <a:path w="651" h="105">
                    <a:moveTo>
                      <a:pt x="0" y="0"/>
                    </a:moveTo>
                    <a:lnTo>
                      <a:pt x="0" y="105"/>
                    </a:lnTo>
                    <a:lnTo>
                      <a:pt x="651" y="10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80" name="Freeform 30"/>
              <p:cNvSpPr>
                <a:spLocks/>
              </p:cNvSpPr>
              <p:nvPr/>
            </p:nvSpPr>
            <p:spPr bwMode="auto">
              <a:xfrm>
                <a:off x="3512" y="2010"/>
                <a:ext cx="440" cy="24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49"/>
                  </a:cxn>
                  <a:cxn ang="0">
                    <a:pos x="440" y="249"/>
                  </a:cxn>
                </a:cxnLst>
                <a:rect l="0" t="0" r="r" b="b"/>
                <a:pathLst>
                  <a:path w="440" h="249">
                    <a:moveTo>
                      <a:pt x="0" y="0"/>
                    </a:moveTo>
                    <a:lnTo>
                      <a:pt x="0" y="249"/>
                    </a:lnTo>
                    <a:lnTo>
                      <a:pt x="440" y="249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81" name="Freeform 31"/>
              <p:cNvSpPr>
                <a:spLocks/>
              </p:cNvSpPr>
              <p:nvPr/>
            </p:nvSpPr>
            <p:spPr bwMode="auto">
              <a:xfrm>
                <a:off x="3134" y="2007"/>
                <a:ext cx="378" cy="249"/>
              </a:xfrm>
              <a:custGeom>
                <a:avLst/>
                <a:gdLst/>
                <a:ahLst/>
                <a:cxnLst>
                  <a:cxn ang="0">
                    <a:pos x="0" y="249"/>
                  </a:cxn>
                  <a:cxn ang="0">
                    <a:pos x="0" y="0"/>
                  </a:cxn>
                  <a:cxn ang="0">
                    <a:pos x="378" y="0"/>
                  </a:cxn>
                </a:cxnLst>
                <a:rect l="0" t="0" r="r" b="b"/>
                <a:pathLst>
                  <a:path w="378" h="249">
                    <a:moveTo>
                      <a:pt x="0" y="249"/>
                    </a:moveTo>
                    <a:lnTo>
                      <a:pt x="0" y="0"/>
                    </a:lnTo>
                    <a:lnTo>
                      <a:pt x="378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82" name="Rectangle 32"/>
              <p:cNvSpPr>
                <a:spLocks noChangeArrowheads="1"/>
              </p:cNvSpPr>
              <p:nvPr/>
            </p:nvSpPr>
            <p:spPr bwMode="auto">
              <a:xfrm>
                <a:off x="4977" y="2462"/>
                <a:ext cx="22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" name="Freeform 33"/>
              <p:cNvSpPr>
                <a:spLocks/>
              </p:cNvSpPr>
              <p:nvPr/>
            </p:nvSpPr>
            <p:spPr bwMode="auto">
              <a:xfrm>
                <a:off x="3134" y="2262"/>
                <a:ext cx="1803" cy="24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49"/>
                  </a:cxn>
                  <a:cxn ang="0">
                    <a:pos x="1803" y="249"/>
                  </a:cxn>
                </a:cxnLst>
                <a:rect l="0" t="0" r="r" b="b"/>
                <a:pathLst>
                  <a:path w="1803" h="249">
                    <a:moveTo>
                      <a:pt x="0" y="0"/>
                    </a:moveTo>
                    <a:lnTo>
                      <a:pt x="0" y="249"/>
                    </a:lnTo>
                    <a:lnTo>
                      <a:pt x="1803" y="249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84" name="Line 34"/>
              <p:cNvSpPr>
                <a:spLocks noChangeShapeType="1"/>
              </p:cNvSpPr>
              <p:nvPr/>
            </p:nvSpPr>
            <p:spPr bwMode="auto">
              <a:xfrm>
                <a:off x="3434" y="2713"/>
                <a:ext cx="159" cy="0"/>
              </a:xfrm>
              <a:prstGeom prst="line">
                <a:avLst/>
              </a:prstGeom>
              <a:noFill/>
              <a:ln w="6" cap="sq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85" name="Line 35"/>
              <p:cNvSpPr>
                <a:spLocks noChangeShapeType="1"/>
              </p:cNvSpPr>
              <p:nvPr/>
            </p:nvSpPr>
            <p:spPr bwMode="auto">
              <a:xfrm>
                <a:off x="3433" y="2689"/>
                <a:ext cx="0" cy="48"/>
              </a:xfrm>
              <a:prstGeom prst="line">
                <a:avLst/>
              </a:prstGeom>
              <a:noFill/>
              <a:ln w="6" cap="sq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86" name="Line 36"/>
              <p:cNvSpPr>
                <a:spLocks noChangeShapeType="1"/>
              </p:cNvSpPr>
              <p:nvPr/>
            </p:nvSpPr>
            <p:spPr bwMode="auto">
              <a:xfrm>
                <a:off x="3593" y="2689"/>
                <a:ext cx="1" cy="48"/>
              </a:xfrm>
              <a:prstGeom prst="line">
                <a:avLst/>
              </a:prstGeom>
              <a:noFill/>
              <a:ln w="6" cap="sq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87" name="Rectangle 37"/>
              <p:cNvSpPr>
                <a:spLocks noChangeArrowheads="1"/>
              </p:cNvSpPr>
              <p:nvPr/>
            </p:nvSpPr>
            <p:spPr bwMode="auto">
              <a:xfrm>
                <a:off x="3423" y="2737"/>
                <a:ext cx="162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0.005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98" name="TextBox 97"/>
            <p:cNvSpPr txBox="1"/>
            <p:nvPr/>
          </p:nvSpPr>
          <p:spPr>
            <a:xfrm>
              <a:off x="3468464" y="3876767"/>
              <a:ext cx="11849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1000" i="1" dirty="0" smtClean="0">
                  <a:latin typeface="Times New Roman" pitchFamily="18" charset="0"/>
                  <a:cs typeface="Times New Roman" pitchFamily="18" charset="0"/>
                </a:rPr>
                <a:t>E. billingiae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 Eb661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3463724" y="3614739"/>
              <a:ext cx="1465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1000" i="1" dirty="0" smtClean="0">
                  <a:latin typeface="Times New Roman" pitchFamily="18" charset="0"/>
                  <a:cs typeface="Times New Roman" pitchFamily="18" charset="0"/>
                </a:rPr>
                <a:t>E. amylovora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 ACW5400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3473342" y="3397093"/>
              <a:ext cx="180690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1000" i="1" dirty="0" smtClean="0">
                  <a:latin typeface="Times New Roman" pitchFamily="18" charset="0"/>
                  <a:cs typeface="Times New Roman" pitchFamily="18" charset="0"/>
                </a:rPr>
                <a:t>E. </a:t>
              </a:r>
              <a:r>
                <a:rPr lang="en-ZA" sz="1000" i="1" dirty="0" err="1" smtClean="0">
                  <a:latin typeface="Times New Roman" pitchFamily="18" charset="0"/>
                  <a:cs typeface="Times New Roman" pitchFamily="18" charset="0"/>
                </a:rPr>
                <a:t>piriflorinigrans</a:t>
              </a:r>
              <a:r>
                <a:rPr lang="en-ZA" sz="10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CFBP 5888</a:t>
              </a:r>
              <a:r>
                <a:rPr lang="en-ZA" sz="1000" baseline="30000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3463817" y="3152773"/>
              <a:ext cx="1422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1000" i="1" dirty="0" smtClean="0">
                  <a:latin typeface="Times New Roman" pitchFamily="18" charset="0"/>
                  <a:cs typeface="Times New Roman" pitchFamily="18" charset="0"/>
                </a:rPr>
                <a:t>E. cloacae 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ATCC13047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3459381" y="2928934"/>
              <a:ext cx="12634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1000" i="1" dirty="0" smtClean="0">
                  <a:latin typeface="Times New Roman" pitchFamily="18" charset="0"/>
                  <a:cs typeface="Times New Roman" pitchFamily="18" charset="0"/>
                </a:rPr>
                <a:t>P. ananatis 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AJ13355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460914" y="2705095"/>
              <a:ext cx="10919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1000" i="1" dirty="0" smtClean="0">
                  <a:latin typeface="Times New Roman" pitchFamily="18" charset="0"/>
                  <a:cs typeface="Times New Roman" pitchFamily="18" charset="0"/>
                </a:rPr>
                <a:t>P. ananatis 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PA13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3463330" y="2490781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1000" i="1" dirty="0" smtClean="0">
                  <a:latin typeface="Times New Roman" pitchFamily="18" charset="0"/>
                  <a:cs typeface="Times New Roman" pitchFamily="18" charset="0"/>
                </a:rPr>
                <a:t>P. ananatis 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LMG5342</a:t>
              </a: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3457567" y="2254085"/>
              <a:ext cx="11705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1000" i="1" dirty="0" smtClean="0">
                  <a:latin typeface="Times New Roman" pitchFamily="18" charset="0"/>
                  <a:cs typeface="Times New Roman" pitchFamily="18" charset="0"/>
                </a:rPr>
                <a:t>P. ananatis 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BD442</a:t>
              </a: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3457567" y="2014528"/>
              <a:ext cx="10567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1000" i="1" dirty="0" smtClean="0">
                  <a:latin typeface="Times New Roman" pitchFamily="18" charset="0"/>
                  <a:cs typeface="Times New Roman" pitchFamily="18" charset="0"/>
                </a:rPr>
                <a:t>P. ananatis 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B1-9</a:t>
              </a:r>
            </a:p>
          </p:txBody>
        </p:sp>
        <p:cxnSp>
          <p:nvCxnSpPr>
            <p:cNvPr id="107" name="Straight Connector 106"/>
            <p:cNvCxnSpPr/>
            <p:nvPr/>
          </p:nvCxnSpPr>
          <p:spPr>
            <a:xfrm>
              <a:off x="4500562" y="2147878"/>
              <a:ext cx="807382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4619625" y="2386005"/>
              <a:ext cx="7200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4772025" y="2624132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4786314" y="2833683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4786314" y="3062285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>
              <a:endCxn id="182" idx="1"/>
            </p:cNvCxnSpPr>
            <p:nvPr/>
          </p:nvCxnSpPr>
          <p:spPr>
            <a:xfrm rot="16200000" flipH="1">
              <a:off x="4730051" y="3456688"/>
              <a:ext cx="674355" cy="35227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>
              <a:endCxn id="173" idx="1"/>
            </p:cNvCxnSpPr>
            <p:nvPr/>
          </p:nvCxnSpPr>
          <p:spPr>
            <a:xfrm flipV="1">
              <a:off x="5214942" y="3284202"/>
              <a:ext cx="722524" cy="2162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V="1">
              <a:off x="4914341" y="3500438"/>
              <a:ext cx="1067369" cy="22960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flipV="1">
              <a:off x="4786314" y="3743327"/>
              <a:ext cx="1067369" cy="22960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TextBox 115"/>
            <p:cNvSpPr txBox="1"/>
            <p:nvPr/>
          </p:nvSpPr>
          <p:spPr>
            <a:xfrm>
              <a:off x="5723724" y="1612823"/>
              <a:ext cx="32059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b="1" u="sng" dirty="0" smtClean="0">
                  <a:latin typeface="Times New Roman" pitchFamily="18" charset="0"/>
                  <a:cs typeface="Times New Roman" pitchFamily="18" charset="0"/>
                </a:rPr>
                <a:t>Chromosomal housekeeping protein-based phylogeny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en-ZA" sz="1000" dirty="0" err="1" smtClean="0">
                  <a:latin typeface="Times New Roman" pitchFamily="18" charset="0"/>
                  <a:cs typeface="Times New Roman" pitchFamily="18" charset="0"/>
                </a:rPr>
                <a:t>AtpD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, GyrB, </a:t>
              </a:r>
              <a:r>
                <a:rPr lang="en-ZA" sz="1000" dirty="0" err="1" smtClean="0">
                  <a:latin typeface="Times New Roman" pitchFamily="18" charset="0"/>
                  <a:cs typeface="Times New Roman" pitchFamily="18" charset="0"/>
                </a:rPr>
                <a:t>InfB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, RpoB</a:t>
              </a:r>
              <a:endParaRPr lang="en-ZA" sz="1000" b="1" u="sng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85720" y="1612823"/>
              <a:ext cx="32059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b="1" u="sng" dirty="0" smtClean="0">
                  <a:latin typeface="Times New Roman" pitchFamily="18" charset="0"/>
                  <a:cs typeface="Times New Roman" pitchFamily="18" charset="0"/>
                </a:rPr>
                <a:t>Conserved plasmid/ICE protein-based phylogeny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- 21 CDS</a:t>
              </a:r>
              <a:endParaRPr lang="en-ZA" sz="10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18" name="Group 108"/>
            <p:cNvGrpSpPr/>
            <p:nvPr/>
          </p:nvGrpSpPr>
          <p:grpSpPr>
            <a:xfrm>
              <a:off x="571500" y="1936750"/>
              <a:ext cx="3028950" cy="2571750"/>
              <a:chOff x="571500" y="1936750"/>
              <a:chExt cx="3028950" cy="2571750"/>
            </a:xfrm>
          </p:grpSpPr>
          <p:sp>
            <p:nvSpPr>
              <p:cNvPr id="123" name="AutoShape 40"/>
              <p:cNvSpPr>
                <a:spLocks noChangeAspect="1" noChangeArrowheads="1" noTextEdit="1"/>
              </p:cNvSpPr>
              <p:nvPr/>
            </p:nvSpPr>
            <p:spPr bwMode="auto">
              <a:xfrm>
                <a:off x="571500" y="1936750"/>
                <a:ext cx="3028950" cy="2571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24" name="Rectangle 42"/>
              <p:cNvSpPr>
                <a:spLocks noChangeArrowheads="1"/>
              </p:cNvSpPr>
              <p:nvPr/>
            </p:nvSpPr>
            <p:spPr bwMode="auto">
              <a:xfrm>
                <a:off x="3430588" y="2071688"/>
                <a:ext cx="35266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" name="Freeform 43"/>
              <p:cNvSpPr>
                <a:spLocks/>
              </p:cNvSpPr>
              <p:nvPr/>
            </p:nvSpPr>
            <p:spPr bwMode="auto">
              <a:xfrm>
                <a:off x="3300413" y="2149475"/>
                <a:ext cx="125413" cy="10953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0" y="0"/>
                  </a:cxn>
                  <a:cxn ang="0">
                    <a:pos x="79" y="0"/>
                  </a:cxn>
                </a:cxnLst>
                <a:rect l="0" t="0" r="r" b="b"/>
                <a:pathLst>
                  <a:path w="79" h="69">
                    <a:moveTo>
                      <a:pt x="0" y="69"/>
                    </a:moveTo>
                    <a:lnTo>
                      <a:pt x="0" y="0"/>
                    </a:lnTo>
                    <a:lnTo>
                      <a:pt x="79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26" name="Rectangle 44"/>
              <p:cNvSpPr>
                <a:spLocks noChangeArrowheads="1"/>
              </p:cNvSpPr>
              <p:nvPr/>
            </p:nvSpPr>
            <p:spPr bwMode="auto">
              <a:xfrm>
                <a:off x="3444875" y="2300288"/>
                <a:ext cx="35266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" name="Freeform 45"/>
              <p:cNvSpPr>
                <a:spLocks/>
              </p:cNvSpPr>
              <p:nvPr/>
            </p:nvSpPr>
            <p:spPr bwMode="auto">
              <a:xfrm>
                <a:off x="3300413" y="2268538"/>
                <a:ext cx="139700" cy="1095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9"/>
                  </a:cxn>
                  <a:cxn ang="0">
                    <a:pos x="88" y="69"/>
                  </a:cxn>
                </a:cxnLst>
                <a:rect l="0" t="0" r="r" b="b"/>
                <a:pathLst>
                  <a:path w="88" h="69">
                    <a:moveTo>
                      <a:pt x="0" y="0"/>
                    </a:moveTo>
                    <a:lnTo>
                      <a:pt x="0" y="69"/>
                    </a:lnTo>
                    <a:lnTo>
                      <a:pt x="88" y="69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28" name="Freeform 46"/>
              <p:cNvSpPr>
                <a:spLocks/>
              </p:cNvSpPr>
              <p:nvPr/>
            </p:nvSpPr>
            <p:spPr bwMode="auto">
              <a:xfrm>
                <a:off x="3259138" y="2263775"/>
                <a:ext cx="41275" cy="223838"/>
              </a:xfrm>
              <a:custGeom>
                <a:avLst/>
                <a:gdLst/>
                <a:ahLst/>
                <a:cxnLst>
                  <a:cxn ang="0">
                    <a:pos x="0" y="141"/>
                  </a:cxn>
                  <a:cxn ang="0">
                    <a:pos x="0" y="0"/>
                  </a:cxn>
                  <a:cxn ang="0">
                    <a:pos x="26" y="0"/>
                  </a:cxn>
                </a:cxnLst>
                <a:rect l="0" t="0" r="r" b="b"/>
                <a:pathLst>
                  <a:path w="26" h="141">
                    <a:moveTo>
                      <a:pt x="0" y="141"/>
                    </a:moveTo>
                    <a:lnTo>
                      <a:pt x="0" y="0"/>
                    </a:lnTo>
                    <a:lnTo>
                      <a:pt x="26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29" name="Rectangle 47"/>
              <p:cNvSpPr>
                <a:spLocks noChangeArrowheads="1"/>
              </p:cNvSpPr>
              <p:nvPr/>
            </p:nvSpPr>
            <p:spPr bwMode="auto">
              <a:xfrm>
                <a:off x="3476625" y="2528888"/>
                <a:ext cx="35266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" name="Freeform 48"/>
              <p:cNvSpPr>
                <a:spLocks/>
              </p:cNvSpPr>
              <p:nvPr/>
            </p:nvSpPr>
            <p:spPr bwMode="auto">
              <a:xfrm>
                <a:off x="3268663" y="2606675"/>
                <a:ext cx="203200" cy="10953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0" y="0"/>
                  </a:cxn>
                  <a:cxn ang="0">
                    <a:pos x="128" y="0"/>
                  </a:cxn>
                </a:cxnLst>
                <a:rect l="0" t="0" r="r" b="b"/>
                <a:pathLst>
                  <a:path w="128" h="69">
                    <a:moveTo>
                      <a:pt x="0" y="69"/>
                    </a:moveTo>
                    <a:lnTo>
                      <a:pt x="0" y="0"/>
                    </a:lnTo>
                    <a:lnTo>
                      <a:pt x="128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31" name="Rectangle 49"/>
              <p:cNvSpPr>
                <a:spLocks noChangeArrowheads="1"/>
              </p:cNvSpPr>
              <p:nvPr/>
            </p:nvSpPr>
            <p:spPr bwMode="auto">
              <a:xfrm>
                <a:off x="3509963" y="2757488"/>
                <a:ext cx="35266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" name="Freeform 50"/>
              <p:cNvSpPr>
                <a:spLocks/>
              </p:cNvSpPr>
              <p:nvPr/>
            </p:nvSpPr>
            <p:spPr bwMode="auto">
              <a:xfrm>
                <a:off x="3268663" y="2725738"/>
                <a:ext cx="236538" cy="1095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9"/>
                  </a:cxn>
                  <a:cxn ang="0">
                    <a:pos x="149" y="69"/>
                  </a:cxn>
                </a:cxnLst>
                <a:rect l="0" t="0" r="r" b="b"/>
                <a:pathLst>
                  <a:path w="149" h="69">
                    <a:moveTo>
                      <a:pt x="0" y="0"/>
                    </a:moveTo>
                    <a:lnTo>
                      <a:pt x="0" y="69"/>
                    </a:lnTo>
                    <a:lnTo>
                      <a:pt x="149" y="69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33" name="Freeform 51"/>
              <p:cNvSpPr>
                <a:spLocks/>
              </p:cNvSpPr>
              <p:nvPr/>
            </p:nvSpPr>
            <p:spPr bwMode="auto">
              <a:xfrm>
                <a:off x="3259138" y="2497138"/>
                <a:ext cx="9525" cy="2238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41"/>
                  </a:cxn>
                  <a:cxn ang="0">
                    <a:pos x="6" y="141"/>
                  </a:cxn>
                </a:cxnLst>
                <a:rect l="0" t="0" r="r" b="b"/>
                <a:pathLst>
                  <a:path w="6" h="141">
                    <a:moveTo>
                      <a:pt x="0" y="0"/>
                    </a:moveTo>
                    <a:lnTo>
                      <a:pt x="0" y="141"/>
                    </a:lnTo>
                    <a:lnTo>
                      <a:pt x="6" y="141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34" name="Freeform 52"/>
              <p:cNvSpPr>
                <a:spLocks/>
              </p:cNvSpPr>
              <p:nvPr/>
            </p:nvSpPr>
            <p:spPr bwMode="auto">
              <a:xfrm>
                <a:off x="3114675" y="2492375"/>
                <a:ext cx="144463" cy="280988"/>
              </a:xfrm>
              <a:custGeom>
                <a:avLst/>
                <a:gdLst/>
                <a:ahLst/>
                <a:cxnLst>
                  <a:cxn ang="0">
                    <a:pos x="0" y="177"/>
                  </a:cxn>
                  <a:cxn ang="0">
                    <a:pos x="0" y="0"/>
                  </a:cxn>
                  <a:cxn ang="0">
                    <a:pos x="91" y="0"/>
                  </a:cxn>
                </a:cxnLst>
                <a:rect l="0" t="0" r="r" b="b"/>
                <a:pathLst>
                  <a:path w="91" h="177">
                    <a:moveTo>
                      <a:pt x="0" y="177"/>
                    </a:moveTo>
                    <a:lnTo>
                      <a:pt x="0" y="0"/>
                    </a:lnTo>
                    <a:lnTo>
                      <a:pt x="91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35" name="Rectangle 53"/>
              <p:cNvSpPr>
                <a:spLocks noChangeArrowheads="1"/>
              </p:cNvSpPr>
              <p:nvPr/>
            </p:nvSpPr>
            <p:spPr bwMode="auto">
              <a:xfrm>
                <a:off x="3376613" y="2986088"/>
                <a:ext cx="35266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" name="Freeform 54"/>
              <p:cNvSpPr>
                <a:spLocks/>
              </p:cNvSpPr>
              <p:nvPr/>
            </p:nvSpPr>
            <p:spPr bwMode="auto">
              <a:xfrm>
                <a:off x="3114675" y="2782888"/>
                <a:ext cx="257175" cy="280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77"/>
                  </a:cxn>
                  <a:cxn ang="0">
                    <a:pos x="162" y="177"/>
                  </a:cxn>
                </a:cxnLst>
                <a:rect l="0" t="0" r="r" b="b"/>
                <a:pathLst>
                  <a:path w="162" h="177">
                    <a:moveTo>
                      <a:pt x="0" y="0"/>
                    </a:moveTo>
                    <a:lnTo>
                      <a:pt x="0" y="177"/>
                    </a:lnTo>
                    <a:lnTo>
                      <a:pt x="162" y="177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37" name="Freeform 55"/>
              <p:cNvSpPr>
                <a:spLocks/>
              </p:cNvSpPr>
              <p:nvPr/>
            </p:nvSpPr>
            <p:spPr bwMode="auto">
              <a:xfrm>
                <a:off x="2209800" y="2778125"/>
                <a:ext cx="904875" cy="309563"/>
              </a:xfrm>
              <a:custGeom>
                <a:avLst/>
                <a:gdLst/>
                <a:ahLst/>
                <a:cxnLst>
                  <a:cxn ang="0">
                    <a:pos x="0" y="195"/>
                  </a:cxn>
                  <a:cxn ang="0">
                    <a:pos x="0" y="0"/>
                  </a:cxn>
                  <a:cxn ang="0">
                    <a:pos x="570" y="0"/>
                  </a:cxn>
                </a:cxnLst>
                <a:rect l="0" t="0" r="r" b="b"/>
                <a:pathLst>
                  <a:path w="570" h="195">
                    <a:moveTo>
                      <a:pt x="0" y="195"/>
                    </a:moveTo>
                    <a:lnTo>
                      <a:pt x="0" y="0"/>
                    </a:lnTo>
                    <a:lnTo>
                      <a:pt x="570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38" name="Rectangle 56"/>
              <p:cNvSpPr>
                <a:spLocks noChangeArrowheads="1"/>
              </p:cNvSpPr>
              <p:nvPr/>
            </p:nvSpPr>
            <p:spPr bwMode="auto">
              <a:xfrm>
                <a:off x="3290888" y="3214688"/>
                <a:ext cx="35266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" name="Freeform 57"/>
              <p:cNvSpPr>
                <a:spLocks/>
              </p:cNvSpPr>
              <p:nvPr/>
            </p:nvSpPr>
            <p:spPr bwMode="auto">
              <a:xfrm>
                <a:off x="2430463" y="3292475"/>
                <a:ext cx="855663" cy="10953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0" y="0"/>
                  </a:cxn>
                  <a:cxn ang="0">
                    <a:pos x="539" y="0"/>
                  </a:cxn>
                </a:cxnLst>
                <a:rect l="0" t="0" r="r" b="b"/>
                <a:pathLst>
                  <a:path w="539" h="69">
                    <a:moveTo>
                      <a:pt x="0" y="69"/>
                    </a:moveTo>
                    <a:lnTo>
                      <a:pt x="0" y="0"/>
                    </a:lnTo>
                    <a:lnTo>
                      <a:pt x="539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40" name="Rectangle 58"/>
              <p:cNvSpPr>
                <a:spLocks noChangeArrowheads="1"/>
              </p:cNvSpPr>
              <p:nvPr/>
            </p:nvSpPr>
            <p:spPr bwMode="auto">
              <a:xfrm>
                <a:off x="3482975" y="3443288"/>
                <a:ext cx="35266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" name="Freeform 59"/>
              <p:cNvSpPr>
                <a:spLocks/>
              </p:cNvSpPr>
              <p:nvPr/>
            </p:nvSpPr>
            <p:spPr bwMode="auto">
              <a:xfrm>
                <a:off x="2430463" y="3411538"/>
                <a:ext cx="1047750" cy="1095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9"/>
                  </a:cxn>
                  <a:cxn ang="0">
                    <a:pos x="660" y="69"/>
                  </a:cxn>
                </a:cxnLst>
                <a:rect l="0" t="0" r="r" b="b"/>
                <a:pathLst>
                  <a:path w="660" h="69">
                    <a:moveTo>
                      <a:pt x="0" y="0"/>
                    </a:moveTo>
                    <a:lnTo>
                      <a:pt x="0" y="69"/>
                    </a:lnTo>
                    <a:lnTo>
                      <a:pt x="660" y="69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42" name="Freeform 60"/>
              <p:cNvSpPr>
                <a:spLocks/>
              </p:cNvSpPr>
              <p:nvPr/>
            </p:nvSpPr>
            <p:spPr bwMode="auto">
              <a:xfrm>
                <a:off x="2209800" y="3097213"/>
                <a:ext cx="220663" cy="3095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95"/>
                  </a:cxn>
                  <a:cxn ang="0">
                    <a:pos x="139" y="195"/>
                  </a:cxn>
                </a:cxnLst>
                <a:rect l="0" t="0" r="r" b="b"/>
                <a:pathLst>
                  <a:path w="139" h="195">
                    <a:moveTo>
                      <a:pt x="0" y="0"/>
                    </a:moveTo>
                    <a:lnTo>
                      <a:pt x="0" y="195"/>
                    </a:lnTo>
                    <a:lnTo>
                      <a:pt x="139" y="19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43" name="Freeform 61"/>
              <p:cNvSpPr>
                <a:spLocks/>
              </p:cNvSpPr>
              <p:nvPr/>
            </p:nvSpPr>
            <p:spPr bwMode="auto">
              <a:xfrm>
                <a:off x="666750" y="3092450"/>
                <a:ext cx="1543050" cy="381000"/>
              </a:xfrm>
              <a:custGeom>
                <a:avLst/>
                <a:gdLst/>
                <a:ahLst/>
                <a:cxnLst>
                  <a:cxn ang="0">
                    <a:pos x="0" y="240"/>
                  </a:cxn>
                  <a:cxn ang="0">
                    <a:pos x="0" y="0"/>
                  </a:cxn>
                  <a:cxn ang="0">
                    <a:pos x="972" y="0"/>
                  </a:cxn>
                </a:cxnLst>
                <a:rect l="0" t="0" r="r" b="b"/>
                <a:pathLst>
                  <a:path w="972" h="240">
                    <a:moveTo>
                      <a:pt x="0" y="240"/>
                    </a:moveTo>
                    <a:lnTo>
                      <a:pt x="0" y="0"/>
                    </a:lnTo>
                    <a:lnTo>
                      <a:pt x="972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44" name="Rectangle 62"/>
              <p:cNvSpPr>
                <a:spLocks noChangeArrowheads="1"/>
              </p:cNvSpPr>
              <p:nvPr/>
            </p:nvSpPr>
            <p:spPr bwMode="auto">
              <a:xfrm>
                <a:off x="3492500" y="3671888"/>
                <a:ext cx="35266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" name="Freeform 63"/>
              <p:cNvSpPr>
                <a:spLocks/>
              </p:cNvSpPr>
              <p:nvPr/>
            </p:nvSpPr>
            <p:spPr bwMode="auto">
              <a:xfrm>
                <a:off x="3400425" y="3749675"/>
                <a:ext cx="87313" cy="10953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0" y="0"/>
                  </a:cxn>
                  <a:cxn ang="0">
                    <a:pos x="55" y="0"/>
                  </a:cxn>
                </a:cxnLst>
                <a:rect l="0" t="0" r="r" b="b"/>
                <a:pathLst>
                  <a:path w="55" h="69">
                    <a:moveTo>
                      <a:pt x="0" y="69"/>
                    </a:moveTo>
                    <a:lnTo>
                      <a:pt x="0" y="0"/>
                    </a:lnTo>
                    <a:lnTo>
                      <a:pt x="55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46" name="Rectangle 64"/>
              <p:cNvSpPr>
                <a:spLocks noChangeArrowheads="1"/>
              </p:cNvSpPr>
              <p:nvPr/>
            </p:nvSpPr>
            <p:spPr bwMode="auto">
              <a:xfrm>
                <a:off x="3511550" y="3900488"/>
                <a:ext cx="35266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" name="Freeform 65"/>
              <p:cNvSpPr>
                <a:spLocks/>
              </p:cNvSpPr>
              <p:nvPr/>
            </p:nvSpPr>
            <p:spPr bwMode="auto">
              <a:xfrm>
                <a:off x="3400425" y="3868738"/>
                <a:ext cx="106363" cy="1095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9"/>
                  </a:cxn>
                  <a:cxn ang="0">
                    <a:pos x="67" y="69"/>
                  </a:cxn>
                </a:cxnLst>
                <a:rect l="0" t="0" r="r" b="b"/>
                <a:pathLst>
                  <a:path w="67" h="69">
                    <a:moveTo>
                      <a:pt x="0" y="0"/>
                    </a:moveTo>
                    <a:lnTo>
                      <a:pt x="0" y="69"/>
                    </a:lnTo>
                    <a:lnTo>
                      <a:pt x="67" y="69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48" name="Freeform 66"/>
              <p:cNvSpPr>
                <a:spLocks/>
              </p:cNvSpPr>
              <p:nvPr/>
            </p:nvSpPr>
            <p:spPr bwMode="auto">
              <a:xfrm>
                <a:off x="666750" y="3482975"/>
                <a:ext cx="2733675" cy="3810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40"/>
                  </a:cxn>
                  <a:cxn ang="0">
                    <a:pos x="1722" y="240"/>
                  </a:cxn>
                </a:cxnLst>
                <a:rect l="0" t="0" r="r" b="b"/>
                <a:pathLst>
                  <a:path w="1722" h="240">
                    <a:moveTo>
                      <a:pt x="0" y="0"/>
                    </a:moveTo>
                    <a:lnTo>
                      <a:pt x="0" y="240"/>
                    </a:lnTo>
                    <a:lnTo>
                      <a:pt x="1722" y="24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49" name="Rectangle 67"/>
              <p:cNvSpPr>
                <a:spLocks noChangeArrowheads="1"/>
              </p:cNvSpPr>
              <p:nvPr/>
            </p:nvSpPr>
            <p:spPr bwMode="auto">
              <a:xfrm>
                <a:off x="3186113" y="3897313"/>
                <a:ext cx="153888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100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" name="Rectangle 68"/>
              <p:cNvSpPr>
                <a:spLocks noChangeArrowheads="1"/>
              </p:cNvSpPr>
              <p:nvPr/>
            </p:nvSpPr>
            <p:spPr bwMode="auto">
              <a:xfrm>
                <a:off x="2216150" y="3440113"/>
                <a:ext cx="153888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100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" name="Rectangle 69"/>
              <p:cNvSpPr>
                <a:spLocks noChangeArrowheads="1"/>
              </p:cNvSpPr>
              <p:nvPr/>
            </p:nvSpPr>
            <p:spPr bwMode="auto">
              <a:xfrm>
                <a:off x="2900363" y="2633663"/>
                <a:ext cx="153888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100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" name="Rectangle 70"/>
              <p:cNvSpPr>
                <a:spLocks noChangeArrowheads="1"/>
              </p:cNvSpPr>
              <p:nvPr/>
            </p:nvSpPr>
            <p:spPr bwMode="auto">
              <a:xfrm>
                <a:off x="3143250" y="2119313"/>
                <a:ext cx="102592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87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" name="Rectangle 71"/>
              <p:cNvSpPr>
                <a:spLocks noChangeArrowheads="1"/>
              </p:cNvSpPr>
              <p:nvPr/>
            </p:nvSpPr>
            <p:spPr bwMode="auto">
              <a:xfrm>
                <a:off x="3044825" y="2347913"/>
                <a:ext cx="153888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100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" name="Rectangle 72"/>
              <p:cNvSpPr>
                <a:spLocks noChangeArrowheads="1"/>
              </p:cNvSpPr>
              <p:nvPr/>
            </p:nvSpPr>
            <p:spPr bwMode="auto">
              <a:xfrm>
                <a:off x="3140075" y="2754313"/>
                <a:ext cx="102592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50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" name="Line 73"/>
              <p:cNvSpPr>
                <a:spLocks noChangeShapeType="1"/>
              </p:cNvSpPr>
              <p:nvPr/>
            </p:nvSpPr>
            <p:spPr bwMode="auto">
              <a:xfrm>
                <a:off x="1143000" y="4308475"/>
                <a:ext cx="153988" cy="0"/>
              </a:xfrm>
              <a:prstGeom prst="line">
                <a:avLst/>
              </a:prstGeom>
              <a:noFill/>
              <a:ln w="6" cap="sq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56" name="Line 74"/>
              <p:cNvSpPr>
                <a:spLocks noChangeShapeType="1"/>
              </p:cNvSpPr>
              <p:nvPr/>
            </p:nvSpPr>
            <p:spPr bwMode="auto">
              <a:xfrm>
                <a:off x="1143000" y="4270375"/>
                <a:ext cx="1588" cy="76200"/>
              </a:xfrm>
              <a:prstGeom prst="line">
                <a:avLst/>
              </a:prstGeom>
              <a:noFill/>
              <a:ln w="6" cap="sq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57" name="Line 75"/>
              <p:cNvSpPr>
                <a:spLocks noChangeShapeType="1"/>
              </p:cNvSpPr>
              <p:nvPr/>
            </p:nvSpPr>
            <p:spPr bwMode="auto">
              <a:xfrm>
                <a:off x="1296988" y="4270375"/>
                <a:ext cx="1588" cy="76200"/>
              </a:xfrm>
              <a:prstGeom prst="line">
                <a:avLst/>
              </a:prstGeom>
              <a:noFill/>
              <a:ln w="6" cap="sq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158" name="Rectangle 76"/>
              <p:cNvSpPr>
                <a:spLocks noChangeArrowheads="1"/>
              </p:cNvSpPr>
              <p:nvPr/>
            </p:nvSpPr>
            <p:spPr bwMode="auto">
              <a:xfrm>
                <a:off x="1119188" y="4346575"/>
                <a:ext cx="201978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0.02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19" name="Rectangle 71"/>
            <p:cNvSpPr>
              <a:spLocks noChangeArrowheads="1"/>
            </p:cNvSpPr>
            <p:nvPr/>
          </p:nvSpPr>
          <p:spPr bwMode="auto">
            <a:xfrm>
              <a:off x="5356232" y="2795583"/>
              <a:ext cx="15388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100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Rectangle 71"/>
            <p:cNvSpPr>
              <a:spLocks noChangeArrowheads="1"/>
            </p:cNvSpPr>
            <p:nvPr/>
          </p:nvSpPr>
          <p:spPr bwMode="auto">
            <a:xfrm>
              <a:off x="6194438" y="3429000"/>
              <a:ext cx="15388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100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Rectangle 71"/>
            <p:cNvSpPr>
              <a:spLocks noChangeArrowheads="1"/>
            </p:cNvSpPr>
            <p:nvPr/>
          </p:nvSpPr>
          <p:spPr bwMode="auto">
            <a:xfrm>
              <a:off x="6927868" y="3611565"/>
              <a:ext cx="15388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100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Rectangle 71"/>
            <p:cNvSpPr>
              <a:spLocks noChangeArrowheads="1"/>
            </p:cNvSpPr>
            <p:nvPr/>
          </p:nvSpPr>
          <p:spPr bwMode="auto">
            <a:xfrm>
              <a:off x="5357818" y="2357430"/>
              <a:ext cx="102592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71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8" name="Rectangle 1"/>
          <p:cNvSpPr>
            <a:spLocks noChangeArrowheads="1"/>
          </p:cNvSpPr>
          <p:nvPr/>
        </p:nvSpPr>
        <p:spPr bwMode="auto">
          <a:xfrm>
            <a:off x="1214415" y="4100516"/>
            <a:ext cx="6500857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51300" algn="l"/>
              </a:tabLst>
            </a:pPr>
            <a:r>
              <a:rPr kumimoji="0" lang="en-ZA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S1 Phylogeny of </a:t>
            </a:r>
            <a:r>
              <a:rPr kumimoji="0" lang="en-ZA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ICE</a:t>
            </a:r>
            <a:r>
              <a:rPr kumimoji="0" lang="en-ZA" sz="12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Pan</a:t>
            </a:r>
            <a:r>
              <a:rPr kumimoji="0" lang="en-ZA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ICE</a:t>
            </a:r>
            <a:r>
              <a:rPr kumimoji="0" lang="en-ZA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Ecl</a:t>
            </a:r>
            <a:r>
              <a:rPr kumimoji="0" lang="en-ZA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ATCC13047, ICE</a:t>
            </a:r>
            <a:r>
              <a:rPr kumimoji="0" lang="en-ZA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Epi</a:t>
            </a:r>
            <a:r>
              <a:rPr kumimoji="0" lang="en-ZA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CFBP5888 and the plasmids pEb102 and pEI70 and comparison to chromosomal house-keeping marker phylogeny.</a:t>
            </a:r>
            <a:r>
              <a:rPr kumimoji="0" lang="en-ZA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Alignments of the concatenated amino acid sequences of 21 CDSs conserved in all five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ICE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Enterobacter cloacae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ICE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Ecl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ATCC13047,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Erwinia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piriflorinigrans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ICE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Epi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CFBP5888 as well as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E. amylovora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ATCC56400 pEI70 and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E. billingiae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Eb661 pEB102 </a:t>
            </a:r>
            <a:r>
              <a:rPr kumimoji="0" lang="en-ZA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were performed using</a:t>
            </a:r>
            <a:r>
              <a:rPr kumimoji="0" lang="en-ZA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ZA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MAFFT (</a:t>
            </a:r>
            <a:r>
              <a:rPr kumimoji="0" lang="en-ZA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Katoh</a:t>
            </a:r>
            <a:r>
              <a:rPr kumimoji="0" lang="en-ZA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</a:t>
            </a:r>
            <a:r>
              <a:rPr kumimoji="0" lang="en-ZA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Standley</a:t>
            </a:r>
            <a:r>
              <a:rPr kumimoji="0" lang="en-ZA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2013)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A phylogeny of the concatenated amino acid sequences of four house-keeping markers </a:t>
            </a:r>
            <a:r>
              <a:rPr kumimoji="0" lang="en-ZA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ZA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AtpD</a:t>
            </a:r>
            <a:r>
              <a:rPr kumimoji="0" lang="en-ZA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GyrB, </a:t>
            </a:r>
            <a:r>
              <a:rPr kumimoji="0" lang="en-ZA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InfB</a:t>
            </a:r>
            <a:r>
              <a:rPr kumimoji="0" lang="en-ZA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and RpoB) was also performed. Phylogenies were constructed using MEGA v 5.2 (Tamura </a:t>
            </a:r>
            <a:r>
              <a:rPr kumimoji="0" lang="en-ZA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et al.</a:t>
            </a:r>
            <a:r>
              <a:rPr kumimoji="0" lang="en-ZA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2011),</a:t>
            </a:r>
            <a:r>
              <a:rPr kumimoji="0" lang="en-ZA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ZA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using the Neighbour-joining algorithm with complete gap deletion, Poisson correction and bootstrap analysis (n = 1,000). </a:t>
            </a:r>
            <a:endParaRPr kumimoji="0" lang="en-Z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42844" y="85713"/>
            <a:ext cx="8643998" cy="4157679"/>
            <a:chOff x="285720" y="1743006"/>
            <a:chExt cx="8643998" cy="3406751"/>
          </a:xfrm>
        </p:grpSpPr>
        <p:sp>
          <p:nvSpPr>
            <p:cNvPr id="5" name="AutoShape 36"/>
            <p:cNvSpPr>
              <a:spLocks noChangeAspect="1" noChangeArrowheads="1" noTextEdit="1"/>
            </p:cNvSpPr>
            <p:nvPr/>
          </p:nvSpPr>
          <p:spPr bwMode="auto">
            <a:xfrm>
              <a:off x="857250" y="2371724"/>
              <a:ext cx="3038475" cy="2771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6" name="Rectangle 38"/>
            <p:cNvSpPr>
              <a:spLocks noChangeArrowheads="1"/>
            </p:cNvSpPr>
            <p:nvPr/>
          </p:nvSpPr>
          <p:spPr bwMode="auto">
            <a:xfrm>
              <a:off x="3771875" y="2550683"/>
              <a:ext cx="93663" cy="218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3767112" y="2648487"/>
              <a:ext cx="1588" cy="143584"/>
            </a:xfrm>
            <a:custGeom>
              <a:avLst/>
              <a:gdLst/>
              <a:ahLst/>
              <a:cxnLst>
                <a:cxn ang="0">
                  <a:pos x="0" y="6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69">
                  <a:moveTo>
                    <a:pt x="0" y="6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8" name="Rectangle 40"/>
            <p:cNvSpPr>
              <a:spLocks noChangeArrowheads="1"/>
            </p:cNvSpPr>
            <p:nvPr/>
          </p:nvSpPr>
          <p:spPr bwMode="auto">
            <a:xfrm>
              <a:off x="3771875" y="2850336"/>
              <a:ext cx="93663" cy="218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Freeform 41"/>
            <p:cNvSpPr>
              <a:spLocks/>
            </p:cNvSpPr>
            <p:nvPr/>
          </p:nvSpPr>
          <p:spPr bwMode="auto">
            <a:xfrm>
              <a:off x="3767112" y="2804556"/>
              <a:ext cx="1588" cy="1435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9"/>
                </a:cxn>
                <a:cxn ang="0">
                  <a:pos x="0" y="69"/>
                </a:cxn>
              </a:cxnLst>
              <a:rect l="0" t="0" r="r" b="b"/>
              <a:pathLst>
                <a:path h="69">
                  <a:moveTo>
                    <a:pt x="0" y="0"/>
                  </a:moveTo>
                  <a:lnTo>
                    <a:pt x="0" y="69"/>
                  </a:lnTo>
                  <a:lnTo>
                    <a:pt x="0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0" name="Freeform 42"/>
            <p:cNvSpPr>
              <a:spLocks/>
            </p:cNvSpPr>
            <p:nvPr/>
          </p:nvSpPr>
          <p:spPr bwMode="auto">
            <a:xfrm>
              <a:off x="3752825" y="2798313"/>
              <a:ext cx="14288" cy="218497"/>
            </a:xfrm>
            <a:custGeom>
              <a:avLst/>
              <a:gdLst/>
              <a:ahLst/>
              <a:cxnLst>
                <a:cxn ang="0">
                  <a:pos x="0" y="10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9" h="105">
                  <a:moveTo>
                    <a:pt x="0" y="105"/>
                  </a:moveTo>
                  <a:lnTo>
                    <a:pt x="0" y="0"/>
                  </a:lnTo>
                  <a:lnTo>
                    <a:pt x="9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1" name="Rectangle 43"/>
            <p:cNvSpPr>
              <a:spLocks noChangeArrowheads="1"/>
            </p:cNvSpPr>
            <p:nvPr/>
          </p:nvSpPr>
          <p:spPr bwMode="auto">
            <a:xfrm>
              <a:off x="3781400" y="3149989"/>
              <a:ext cx="93663" cy="218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3752825" y="3029295"/>
              <a:ext cx="23813" cy="21849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5"/>
                </a:cxn>
                <a:cxn ang="0">
                  <a:pos x="15" y="105"/>
                </a:cxn>
              </a:cxnLst>
              <a:rect l="0" t="0" r="r" b="b"/>
              <a:pathLst>
                <a:path w="15" h="105">
                  <a:moveTo>
                    <a:pt x="0" y="0"/>
                  </a:moveTo>
                  <a:lnTo>
                    <a:pt x="0" y="105"/>
                  </a:lnTo>
                  <a:lnTo>
                    <a:pt x="15" y="105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3" name="Freeform 45"/>
            <p:cNvSpPr>
              <a:spLocks/>
            </p:cNvSpPr>
            <p:nvPr/>
          </p:nvSpPr>
          <p:spPr bwMode="auto">
            <a:xfrm>
              <a:off x="3170212" y="3023053"/>
              <a:ext cx="582613" cy="255953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0" y="0"/>
                </a:cxn>
                <a:cxn ang="0">
                  <a:pos x="367" y="0"/>
                </a:cxn>
              </a:cxnLst>
              <a:rect l="0" t="0" r="r" b="b"/>
              <a:pathLst>
                <a:path w="367" h="123">
                  <a:moveTo>
                    <a:pt x="0" y="123"/>
                  </a:moveTo>
                  <a:lnTo>
                    <a:pt x="0" y="0"/>
                  </a:lnTo>
                  <a:lnTo>
                    <a:pt x="367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4" name="Rectangle 46"/>
            <p:cNvSpPr>
              <a:spLocks noChangeArrowheads="1"/>
            </p:cNvSpPr>
            <p:nvPr/>
          </p:nvSpPr>
          <p:spPr bwMode="auto">
            <a:xfrm>
              <a:off x="3509937" y="3449642"/>
              <a:ext cx="93663" cy="218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3170212" y="3291491"/>
              <a:ext cx="334963" cy="2559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3"/>
                </a:cxn>
                <a:cxn ang="0">
                  <a:pos x="211" y="123"/>
                </a:cxn>
              </a:cxnLst>
              <a:rect l="0" t="0" r="r" b="b"/>
              <a:pathLst>
                <a:path w="211" h="123">
                  <a:moveTo>
                    <a:pt x="0" y="0"/>
                  </a:moveTo>
                  <a:lnTo>
                    <a:pt x="0" y="123"/>
                  </a:lnTo>
                  <a:lnTo>
                    <a:pt x="211" y="123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6" name="Freeform 48"/>
            <p:cNvSpPr>
              <a:spLocks/>
            </p:cNvSpPr>
            <p:nvPr/>
          </p:nvSpPr>
          <p:spPr bwMode="auto">
            <a:xfrm>
              <a:off x="928662" y="3285249"/>
              <a:ext cx="2241550" cy="387051"/>
            </a:xfrm>
            <a:custGeom>
              <a:avLst/>
              <a:gdLst/>
              <a:ahLst/>
              <a:cxnLst>
                <a:cxn ang="0">
                  <a:pos x="0" y="186"/>
                </a:cxn>
                <a:cxn ang="0">
                  <a:pos x="0" y="0"/>
                </a:cxn>
                <a:cxn ang="0">
                  <a:pos x="1412" y="0"/>
                </a:cxn>
              </a:cxnLst>
              <a:rect l="0" t="0" r="r" b="b"/>
              <a:pathLst>
                <a:path w="1412" h="186">
                  <a:moveTo>
                    <a:pt x="0" y="186"/>
                  </a:moveTo>
                  <a:lnTo>
                    <a:pt x="0" y="0"/>
                  </a:lnTo>
                  <a:lnTo>
                    <a:pt x="1412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7" name="Rectangle 49"/>
            <p:cNvSpPr>
              <a:spLocks noChangeArrowheads="1"/>
            </p:cNvSpPr>
            <p:nvPr/>
          </p:nvSpPr>
          <p:spPr bwMode="auto">
            <a:xfrm>
              <a:off x="3781400" y="3749294"/>
              <a:ext cx="93663" cy="218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Freeform 50"/>
            <p:cNvSpPr>
              <a:spLocks/>
            </p:cNvSpPr>
            <p:nvPr/>
          </p:nvSpPr>
          <p:spPr bwMode="auto">
            <a:xfrm>
              <a:off x="3767112" y="3847098"/>
              <a:ext cx="9525" cy="218497"/>
            </a:xfrm>
            <a:custGeom>
              <a:avLst/>
              <a:gdLst/>
              <a:ahLst/>
              <a:cxnLst>
                <a:cxn ang="0">
                  <a:pos x="0" y="10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6" h="105">
                  <a:moveTo>
                    <a:pt x="0" y="105"/>
                  </a:moveTo>
                  <a:lnTo>
                    <a:pt x="0" y="0"/>
                  </a:lnTo>
                  <a:lnTo>
                    <a:pt x="6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9" name="Rectangle 51"/>
            <p:cNvSpPr>
              <a:spLocks noChangeArrowheads="1"/>
            </p:cNvSpPr>
            <p:nvPr/>
          </p:nvSpPr>
          <p:spPr bwMode="auto">
            <a:xfrm>
              <a:off x="3781400" y="4048947"/>
              <a:ext cx="93663" cy="218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Freeform 52"/>
            <p:cNvSpPr>
              <a:spLocks/>
            </p:cNvSpPr>
            <p:nvPr/>
          </p:nvSpPr>
          <p:spPr bwMode="auto">
            <a:xfrm>
              <a:off x="3776637" y="4146750"/>
              <a:ext cx="1588" cy="143584"/>
            </a:xfrm>
            <a:custGeom>
              <a:avLst/>
              <a:gdLst/>
              <a:ahLst/>
              <a:cxnLst>
                <a:cxn ang="0">
                  <a:pos x="0" y="6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69">
                  <a:moveTo>
                    <a:pt x="0" y="6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21" name="Rectangle 53"/>
            <p:cNvSpPr>
              <a:spLocks noChangeArrowheads="1"/>
            </p:cNvSpPr>
            <p:nvPr/>
          </p:nvSpPr>
          <p:spPr bwMode="auto">
            <a:xfrm>
              <a:off x="3781400" y="4348600"/>
              <a:ext cx="93663" cy="218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Freeform 54"/>
            <p:cNvSpPr>
              <a:spLocks/>
            </p:cNvSpPr>
            <p:nvPr/>
          </p:nvSpPr>
          <p:spPr bwMode="auto">
            <a:xfrm>
              <a:off x="3776637" y="4302820"/>
              <a:ext cx="1588" cy="1435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9"/>
                </a:cxn>
                <a:cxn ang="0">
                  <a:pos x="0" y="69"/>
                </a:cxn>
              </a:cxnLst>
              <a:rect l="0" t="0" r="r" b="b"/>
              <a:pathLst>
                <a:path h="69">
                  <a:moveTo>
                    <a:pt x="0" y="0"/>
                  </a:moveTo>
                  <a:lnTo>
                    <a:pt x="0" y="69"/>
                  </a:lnTo>
                  <a:lnTo>
                    <a:pt x="0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23" name="Freeform 55"/>
            <p:cNvSpPr>
              <a:spLocks/>
            </p:cNvSpPr>
            <p:nvPr/>
          </p:nvSpPr>
          <p:spPr bwMode="auto">
            <a:xfrm>
              <a:off x="3767112" y="4078080"/>
              <a:ext cx="9525" cy="21849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5"/>
                </a:cxn>
                <a:cxn ang="0">
                  <a:pos x="6" y="105"/>
                </a:cxn>
              </a:cxnLst>
              <a:rect l="0" t="0" r="r" b="b"/>
              <a:pathLst>
                <a:path w="6" h="105">
                  <a:moveTo>
                    <a:pt x="0" y="0"/>
                  </a:moveTo>
                  <a:lnTo>
                    <a:pt x="0" y="105"/>
                  </a:lnTo>
                  <a:lnTo>
                    <a:pt x="6" y="105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24" name="Freeform 56"/>
            <p:cNvSpPr>
              <a:spLocks/>
            </p:cNvSpPr>
            <p:nvPr/>
          </p:nvSpPr>
          <p:spPr bwMode="auto">
            <a:xfrm>
              <a:off x="928662" y="3684786"/>
              <a:ext cx="2838450" cy="3870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6"/>
                </a:cxn>
                <a:cxn ang="0">
                  <a:pos x="1788" y="186"/>
                </a:cxn>
              </a:cxnLst>
              <a:rect l="0" t="0" r="r" b="b"/>
              <a:pathLst>
                <a:path w="1788" h="186">
                  <a:moveTo>
                    <a:pt x="0" y="0"/>
                  </a:moveTo>
                  <a:lnTo>
                    <a:pt x="0" y="186"/>
                  </a:lnTo>
                  <a:lnTo>
                    <a:pt x="1788" y="186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25" name="Rectangle 57"/>
            <p:cNvSpPr>
              <a:spLocks noChangeArrowheads="1"/>
            </p:cNvSpPr>
            <p:nvPr/>
          </p:nvSpPr>
          <p:spPr bwMode="auto">
            <a:xfrm>
              <a:off x="3633762" y="2613111"/>
              <a:ext cx="160338" cy="201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67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58"/>
            <p:cNvSpPr>
              <a:spLocks noChangeArrowheads="1"/>
            </p:cNvSpPr>
            <p:nvPr/>
          </p:nvSpPr>
          <p:spPr bwMode="auto">
            <a:xfrm>
              <a:off x="3538512" y="2837851"/>
              <a:ext cx="217488" cy="201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100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59"/>
            <p:cNvSpPr>
              <a:spLocks noChangeArrowheads="1"/>
            </p:cNvSpPr>
            <p:nvPr/>
          </p:nvSpPr>
          <p:spPr bwMode="auto">
            <a:xfrm>
              <a:off x="3552800" y="4121779"/>
              <a:ext cx="217488" cy="201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100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60"/>
            <p:cNvSpPr>
              <a:spLocks noChangeArrowheads="1"/>
            </p:cNvSpPr>
            <p:nvPr/>
          </p:nvSpPr>
          <p:spPr bwMode="auto">
            <a:xfrm>
              <a:off x="3648050" y="4346519"/>
              <a:ext cx="160338" cy="201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75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Line 61"/>
            <p:cNvSpPr>
              <a:spLocks noChangeShapeType="1"/>
            </p:cNvSpPr>
            <p:nvPr/>
          </p:nvSpPr>
          <p:spPr bwMode="auto">
            <a:xfrm>
              <a:off x="1252491" y="4881318"/>
              <a:ext cx="323850" cy="0"/>
            </a:xfrm>
            <a:prstGeom prst="line">
              <a:avLst/>
            </a:prstGeom>
            <a:noFill/>
            <a:ln w="6" cap="sq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30" name="Line 62"/>
            <p:cNvSpPr>
              <a:spLocks noChangeShapeType="1"/>
            </p:cNvSpPr>
            <p:nvPr/>
          </p:nvSpPr>
          <p:spPr bwMode="auto">
            <a:xfrm>
              <a:off x="1252491" y="4831376"/>
              <a:ext cx="0" cy="99884"/>
            </a:xfrm>
            <a:prstGeom prst="line">
              <a:avLst/>
            </a:prstGeom>
            <a:noFill/>
            <a:ln w="6" cap="sq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31" name="Line 63"/>
            <p:cNvSpPr>
              <a:spLocks noChangeShapeType="1"/>
            </p:cNvSpPr>
            <p:nvPr/>
          </p:nvSpPr>
          <p:spPr bwMode="auto">
            <a:xfrm>
              <a:off x="1576341" y="4831376"/>
              <a:ext cx="0" cy="99884"/>
            </a:xfrm>
            <a:prstGeom prst="line">
              <a:avLst/>
            </a:prstGeom>
            <a:noFill/>
            <a:ln w="6" cap="sq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32" name="Rectangle 64"/>
            <p:cNvSpPr>
              <a:spLocks noChangeArrowheads="1"/>
            </p:cNvSpPr>
            <p:nvPr/>
          </p:nvSpPr>
          <p:spPr bwMode="auto">
            <a:xfrm>
              <a:off x="1285829" y="4931260"/>
              <a:ext cx="333375" cy="218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0.005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844679" y="4040035"/>
              <a:ext cx="12490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1000" i="1" dirty="0" smtClean="0">
                  <a:latin typeface="Times New Roman" pitchFamily="18" charset="0"/>
                  <a:cs typeface="Times New Roman" pitchFamily="18" charset="0"/>
                </a:rPr>
                <a:t>E. billingiae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 pEb102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839939" y="3733802"/>
              <a:ext cx="1223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1000" i="1" dirty="0" smtClean="0">
                  <a:latin typeface="Times New Roman" pitchFamily="18" charset="0"/>
                  <a:cs typeface="Times New Roman" pitchFamily="18" charset="0"/>
                </a:rPr>
                <a:t>E. amylovora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 pEI70</a:t>
              </a:r>
              <a:endParaRPr lang="en-ZA" sz="1000" i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849557" y="4325787"/>
              <a:ext cx="9797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1000" i="1" dirty="0" smtClean="0">
                  <a:latin typeface="Times New Roman" pitchFamily="18" charset="0"/>
                  <a:cs typeface="Times New Roman" pitchFamily="18" charset="0"/>
                </a:rPr>
                <a:t>P. vagans 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C9-1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867681" y="3414712"/>
              <a:ext cx="106150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ICE</a:t>
              </a:r>
              <a:r>
                <a:rPr lang="en-ZA" sz="1000" i="1" dirty="0" smtClean="0">
                  <a:latin typeface="Times New Roman" pitchFamily="18" charset="0"/>
                  <a:cs typeface="Times New Roman" pitchFamily="18" charset="0"/>
                </a:rPr>
                <a:t>Pan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AJ13355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864267" y="3124198"/>
              <a:ext cx="9220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ICE</a:t>
              </a:r>
              <a:r>
                <a:rPr lang="en-ZA" sz="1000" i="1" dirty="0" smtClean="0">
                  <a:latin typeface="Times New Roman" pitchFamily="18" charset="0"/>
                  <a:cs typeface="Times New Roman" pitchFamily="18" charset="0"/>
                </a:rPr>
                <a:t>Pan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PA13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860572" y="2519356"/>
              <a:ext cx="114005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ICE</a:t>
              </a:r>
              <a:r>
                <a:rPr lang="en-ZA" sz="1000" i="1" dirty="0" smtClean="0">
                  <a:latin typeface="Times New Roman" pitchFamily="18" charset="0"/>
                  <a:cs typeface="Times New Roman" pitchFamily="18" charset="0"/>
                </a:rPr>
                <a:t>Pan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LMG5342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860155" y="2825589"/>
              <a:ext cx="8547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ICE</a:t>
              </a:r>
              <a:r>
                <a:rPr lang="en-ZA" sz="1000" i="1" dirty="0" smtClean="0">
                  <a:latin typeface="Times New Roman" pitchFamily="18" charset="0"/>
                  <a:cs typeface="Times New Roman" pitchFamily="18" charset="0"/>
                </a:rPr>
                <a:t>Pan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B1-9</a:t>
              </a:r>
            </a:p>
          </p:txBody>
        </p:sp>
        <p:grpSp>
          <p:nvGrpSpPr>
            <p:cNvPr id="40" name="Group 98"/>
            <p:cNvGrpSpPr>
              <a:grpSpLocks noChangeAspect="1"/>
            </p:cNvGrpSpPr>
            <p:nvPr/>
          </p:nvGrpSpPr>
          <p:grpSpPr bwMode="auto">
            <a:xfrm flipH="1">
              <a:off x="5570647" y="2366954"/>
              <a:ext cx="2859004" cy="2782803"/>
              <a:chOff x="3474" y="1548"/>
              <a:chExt cx="1927" cy="1335"/>
            </a:xfrm>
          </p:grpSpPr>
          <p:sp>
            <p:nvSpPr>
              <p:cNvPr id="50" name="AutoShape 97"/>
              <p:cNvSpPr>
                <a:spLocks noChangeAspect="1" noChangeArrowheads="1" noTextEdit="1"/>
              </p:cNvSpPr>
              <p:nvPr/>
            </p:nvSpPr>
            <p:spPr bwMode="auto">
              <a:xfrm>
                <a:off x="3474" y="1548"/>
                <a:ext cx="1926" cy="1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51" name="Rectangle 99"/>
              <p:cNvSpPr>
                <a:spLocks noChangeArrowheads="1"/>
              </p:cNvSpPr>
              <p:nvPr/>
            </p:nvSpPr>
            <p:spPr bwMode="auto">
              <a:xfrm>
                <a:off x="5328" y="1634"/>
                <a:ext cx="58" cy="1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Freeform 100"/>
              <p:cNvSpPr>
                <a:spLocks/>
              </p:cNvSpPr>
              <p:nvPr/>
            </p:nvSpPr>
            <p:spPr bwMode="auto">
              <a:xfrm>
                <a:off x="5325" y="1681"/>
                <a:ext cx="1" cy="213"/>
              </a:xfrm>
              <a:custGeom>
                <a:avLst/>
                <a:gdLst/>
                <a:ahLst/>
                <a:cxnLst>
                  <a:cxn ang="0">
                    <a:pos x="0" y="21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13">
                    <a:moveTo>
                      <a:pt x="0" y="213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53" name="Rectangle 101"/>
              <p:cNvSpPr>
                <a:spLocks noChangeArrowheads="1"/>
              </p:cNvSpPr>
              <p:nvPr/>
            </p:nvSpPr>
            <p:spPr bwMode="auto">
              <a:xfrm>
                <a:off x="5328" y="1778"/>
                <a:ext cx="58" cy="1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Freeform 102"/>
              <p:cNvSpPr>
                <a:spLocks/>
              </p:cNvSpPr>
              <p:nvPr/>
            </p:nvSpPr>
            <p:spPr bwMode="auto">
              <a:xfrm>
                <a:off x="5325" y="1825"/>
                <a:ext cx="1" cy="141"/>
              </a:xfrm>
              <a:custGeom>
                <a:avLst/>
                <a:gdLst/>
                <a:ahLst/>
                <a:cxnLst>
                  <a:cxn ang="0">
                    <a:pos x="0" y="141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141">
                    <a:moveTo>
                      <a:pt x="0" y="141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55" name="Rectangle 103"/>
              <p:cNvSpPr>
                <a:spLocks noChangeArrowheads="1"/>
              </p:cNvSpPr>
              <p:nvPr/>
            </p:nvSpPr>
            <p:spPr bwMode="auto">
              <a:xfrm>
                <a:off x="5341" y="1922"/>
                <a:ext cx="58" cy="1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" name="Freeform 104"/>
              <p:cNvSpPr>
                <a:spLocks/>
              </p:cNvSpPr>
              <p:nvPr/>
            </p:nvSpPr>
            <p:spPr bwMode="auto">
              <a:xfrm>
                <a:off x="5325" y="1969"/>
                <a:ext cx="13" cy="69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0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69">
                    <a:moveTo>
                      <a:pt x="0" y="69"/>
                    </a:moveTo>
                    <a:lnTo>
                      <a:pt x="0" y="0"/>
                    </a:lnTo>
                    <a:lnTo>
                      <a:pt x="13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57" name="Rectangle 105"/>
              <p:cNvSpPr>
                <a:spLocks noChangeArrowheads="1"/>
              </p:cNvSpPr>
              <p:nvPr/>
            </p:nvSpPr>
            <p:spPr bwMode="auto">
              <a:xfrm>
                <a:off x="5341" y="2066"/>
                <a:ext cx="58" cy="1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Freeform 106"/>
              <p:cNvSpPr>
                <a:spLocks/>
              </p:cNvSpPr>
              <p:nvPr/>
            </p:nvSpPr>
            <p:spPr bwMode="auto">
              <a:xfrm>
                <a:off x="5325" y="2044"/>
                <a:ext cx="13" cy="6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9"/>
                  </a:cxn>
                  <a:cxn ang="0">
                    <a:pos x="13" y="69"/>
                  </a:cxn>
                </a:cxnLst>
                <a:rect l="0" t="0" r="r" b="b"/>
                <a:pathLst>
                  <a:path w="13" h="69">
                    <a:moveTo>
                      <a:pt x="0" y="0"/>
                    </a:moveTo>
                    <a:lnTo>
                      <a:pt x="0" y="69"/>
                    </a:lnTo>
                    <a:lnTo>
                      <a:pt x="13" y="69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59" name="Line 107"/>
              <p:cNvSpPr>
                <a:spLocks noChangeShapeType="1"/>
              </p:cNvSpPr>
              <p:nvPr/>
            </p:nvSpPr>
            <p:spPr bwMode="auto">
              <a:xfrm>
                <a:off x="5325" y="1900"/>
                <a:ext cx="1" cy="213"/>
              </a:xfrm>
              <a:prstGeom prst="line">
                <a:avLst/>
              </a:pr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60" name="Freeform 108"/>
              <p:cNvSpPr>
                <a:spLocks/>
              </p:cNvSpPr>
              <p:nvPr/>
            </p:nvSpPr>
            <p:spPr bwMode="auto">
              <a:xfrm>
                <a:off x="4518" y="1897"/>
                <a:ext cx="807" cy="177"/>
              </a:xfrm>
              <a:custGeom>
                <a:avLst/>
                <a:gdLst/>
                <a:ahLst/>
                <a:cxnLst>
                  <a:cxn ang="0">
                    <a:pos x="0" y="177"/>
                  </a:cxn>
                  <a:cxn ang="0">
                    <a:pos x="0" y="0"/>
                  </a:cxn>
                  <a:cxn ang="0">
                    <a:pos x="807" y="0"/>
                  </a:cxn>
                </a:cxnLst>
                <a:rect l="0" t="0" r="r" b="b"/>
                <a:pathLst>
                  <a:path w="807" h="177">
                    <a:moveTo>
                      <a:pt x="0" y="177"/>
                    </a:moveTo>
                    <a:lnTo>
                      <a:pt x="0" y="0"/>
                    </a:lnTo>
                    <a:lnTo>
                      <a:pt x="807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61" name="Rectangle 109"/>
              <p:cNvSpPr>
                <a:spLocks noChangeArrowheads="1"/>
              </p:cNvSpPr>
              <p:nvPr/>
            </p:nvSpPr>
            <p:spPr bwMode="auto">
              <a:xfrm>
                <a:off x="5170" y="2210"/>
                <a:ext cx="58" cy="1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Freeform 110"/>
              <p:cNvSpPr>
                <a:spLocks/>
              </p:cNvSpPr>
              <p:nvPr/>
            </p:nvSpPr>
            <p:spPr bwMode="auto">
              <a:xfrm>
                <a:off x="4518" y="2080"/>
                <a:ext cx="649" cy="1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77"/>
                  </a:cxn>
                  <a:cxn ang="0">
                    <a:pos x="649" y="177"/>
                  </a:cxn>
                </a:cxnLst>
                <a:rect l="0" t="0" r="r" b="b"/>
                <a:pathLst>
                  <a:path w="649" h="177">
                    <a:moveTo>
                      <a:pt x="0" y="0"/>
                    </a:moveTo>
                    <a:lnTo>
                      <a:pt x="0" y="177"/>
                    </a:lnTo>
                    <a:lnTo>
                      <a:pt x="649" y="177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63" name="Freeform 111"/>
              <p:cNvSpPr>
                <a:spLocks/>
              </p:cNvSpPr>
              <p:nvPr/>
            </p:nvSpPr>
            <p:spPr bwMode="auto">
              <a:xfrm>
                <a:off x="3534" y="2077"/>
                <a:ext cx="984" cy="195"/>
              </a:xfrm>
              <a:custGeom>
                <a:avLst/>
                <a:gdLst/>
                <a:ahLst/>
                <a:cxnLst>
                  <a:cxn ang="0">
                    <a:pos x="0" y="195"/>
                  </a:cxn>
                  <a:cxn ang="0">
                    <a:pos x="0" y="0"/>
                  </a:cxn>
                  <a:cxn ang="0">
                    <a:pos x="984" y="0"/>
                  </a:cxn>
                </a:cxnLst>
                <a:rect l="0" t="0" r="r" b="b"/>
                <a:pathLst>
                  <a:path w="984" h="195">
                    <a:moveTo>
                      <a:pt x="0" y="195"/>
                    </a:moveTo>
                    <a:lnTo>
                      <a:pt x="0" y="0"/>
                    </a:lnTo>
                    <a:lnTo>
                      <a:pt x="984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64" name="Rectangle 112"/>
              <p:cNvSpPr>
                <a:spLocks noChangeArrowheads="1"/>
              </p:cNvSpPr>
              <p:nvPr/>
            </p:nvSpPr>
            <p:spPr bwMode="auto">
              <a:xfrm>
                <a:off x="5146" y="2354"/>
                <a:ext cx="58" cy="1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" name="Freeform 113"/>
              <p:cNvSpPr>
                <a:spLocks/>
              </p:cNvSpPr>
              <p:nvPr/>
            </p:nvSpPr>
            <p:spPr bwMode="auto">
              <a:xfrm>
                <a:off x="4302" y="2401"/>
                <a:ext cx="841" cy="69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0" y="0"/>
                  </a:cxn>
                  <a:cxn ang="0">
                    <a:pos x="841" y="0"/>
                  </a:cxn>
                </a:cxnLst>
                <a:rect l="0" t="0" r="r" b="b"/>
                <a:pathLst>
                  <a:path w="841" h="69">
                    <a:moveTo>
                      <a:pt x="0" y="69"/>
                    </a:moveTo>
                    <a:lnTo>
                      <a:pt x="0" y="0"/>
                    </a:lnTo>
                    <a:lnTo>
                      <a:pt x="841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66" name="Rectangle 114"/>
              <p:cNvSpPr>
                <a:spLocks noChangeArrowheads="1"/>
              </p:cNvSpPr>
              <p:nvPr/>
            </p:nvSpPr>
            <p:spPr bwMode="auto">
              <a:xfrm>
                <a:off x="5343" y="2498"/>
                <a:ext cx="58" cy="1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" name="Freeform 115"/>
              <p:cNvSpPr>
                <a:spLocks/>
              </p:cNvSpPr>
              <p:nvPr/>
            </p:nvSpPr>
            <p:spPr bwMode="auto">
              <a:xfrm>
                <a:off x="4302" y="2476"/>
                <a:ext cx="1038" cy="6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9"/>
                  </a:cxn>
                  <a:cxn ang="0">
                    <a:pos x="1038" y="69"/>
                  </a:cxn>
                </a:cxnLst>
                <a:rect l="0" t="0" r="r" b="b"/>
                <a:pathLst>
                  <a:path w="1038" h="69">
                    <a:moveTo>
                      <a:pt x="0" y="0"/>
                    </a:moveTo>
                    <a:lnTo>
                      <a:pt x="0" y="69"/>
                    </a:lnTo>
                    <a:lnTo>
                      <a:pt x="1038" y="69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68" name="Freeform 116"/>
              <p:cNvSpPr>
                <a:spLocks/>
              </p:cNvSpPr>
              <p:nvPr/>
            </p:nvSpPr>
            <p:spPr bwMode="auto">
              <a:xfrm>
                <a:off x="3534" y="2278"/>
                <a:ext cx="768" cy="1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95"/>
                  </a:cxn>
                  <a:cxn ang="0">
                    <a:pos x="768" y="195"/>
                  </a:cxn>
                </a:cxnLst>
                <a:rect l="0" t="0" r="r" b="b"/>
                <a:pathLst>
                  <a:path w="768" h="195">
                    <a:moveTo>
                      <a:pt x="0" y="0"/>
                    </a:moveTo>
                    <a:lnTo>
                      <a:pt x="0" y="195"/>
                    </a:lnTo>
                    <a:lnTo>
                      <a:pt x="768" y="19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69" name="Rectangle 117"/>
              <p:cNvSpPr>
                <a:spLocks noChangeArrowheads="1"/>
              </p:cNvSpPr>
              <p:nvPr/>
            </p:nvSpPr>
            <p:spPr bwMode="auto">
              <a:xfrm>
                <a:off x="5159" y="1808"/>
                <a:ext cx="136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100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" name="Rectangle 118"/>
              <p:cNvSpPr>
                <a:spLocks noChangeArrowheads="1"/>
              </p:cNvSpPr>
              <p:nvPr/>
            </p:nvSpPr>
            <p:spPr bwMode="auto">
              <a:xfrm>
                <a:off x="4341" y="1988"/>
                <a:ext cx="136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100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" name="Line 119"/>
              <p:cNvSpPr>
                <a:spLocks noChangeShapeType="1"/>
              </p:cNvSpPr>
              <p:nvPr/>
            </p:nvSpPr>
            <p:spPr bwMode="auto">
              <a:xfrm>
                <a:off x="3834" y="2754"/>
                <a:ext cx="246" cy="0"/>
              </a:xfrm>
              <a:prstGeom prst="line">
                <a:avLst/>
              </a:prstGeom>
              <a:noFill/>
              <a:ln w="6" cap="sq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72" name="Line 120"/>
              <p:cNvSpPr>
                <a:spLocks noChangeShapeType="1"/>
              </p:cNvSpPr>
              <p:nvPr/>
            </p:nvSpPr>
            <p:spPr bwMode="auto">
              <a:xfrm>
                <a:off x="3834" y="2730"/>
                <a:ext cx="1" cy="48"/>
              </a:xfrm>
              <a:prstGeom prst="line">
                <a:avLst/>
              </a:prstGeom>
              <a:noFill/>
              <a:ln w="6" cap="sq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73" name="Line 121"/>
              <p:cNvSpPr>
                <a:spLocks noChangeShapeType="1"/>
              </p:cNvSpPr>
              <p:nvPr/>
            </p:nvSpPr>
            <p:spPr bwMode="auto">
              <a:xfrm>
                <a:off x="4081" y="2730"/>
                <a:ext cx="0" cy="48"/>
              </a:xfrm>
              <a:prstGeom prst="line">
                <a:avLst/>
              </a:prstGeom>
              <a:noFill/>
              <a:ln w="6" cap="sq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/>
              </a:p>
            </p:txBody>
          </p:sp>
          <p:sp>
            <p:nvSpPr>
              <p:cNvPr id="74" name="Rectangle 122"/>
              <p:cNvSpPr>
                <a:spLocks noChangeArrowheads="1"/>
              </p:cNvSpPr>
              <p:nvPr/>
            </p:nvSpPr>
            <p:spPr bwMode="auto">
              <a:xfrm>
                <a:off x="3842" y="2778"/>
                <a:ext cx="210" cy="1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0.005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41" name="Straight Connector 40"/>
            <p:cNvCxnSpPr/>
            <p:nvPr/>
          </p:nvCxnSpPr>
          <p:spPr>
            <a:xfrm>
              <a:off x="5226908" y="2662232"/>
              <a:ext cx="4500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5222145" y="2947984"/>
              <a:ext cx="4500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5191129" y="3252786"/>
              <a:ext cx="4500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5193570" y="3543301"/>
              <a:ext cx="4500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5072066" y="4214818"/>
              <a:ext cx="571504" cy="21431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5362581" y="3929066"/>
              <a:ext cx="571504" cy="21431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endCxn id="61" idx="1"/>
            </p:cNvCxnSpPr>
            <p:nvPr/>
          </p:nvCxnSpPr>
          <p:spPr>
            <a:xfrm flipV="1">
              <a:off x="5000628" y="3856328"/>
              <a:ext cx="912745" cy="61566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5723724" y="1743006"/>
              <a:ext cx="32059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b="1" u="sng" dirty="0" smtClean="0">
                  <a:latin typeface="Times New Roman" pitchFamily="18" charset="0"/>
                  <a:cs typeface="Times New Roman" pitchFamily="18" charset="0"/>
                </a:rPr>
                <a:t>Chromosomal housekeeping protein-based phylogeny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en-ZA" sz="1000" dirty="0" err="1" smtClean="0">
                  <a:latin typeface="Times New Roman" pitchFamily="18" charset="0"/>
                  <a:cs typeface="Times New Roman" pitchFamily="18" charset="0"/>
                </a:rPr>
                <a:t>AtpD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, GyrB, </a:t>
              </a:r>
              <a:r>
                <a:rPr lang="en-ZA" sz="1000" dirty="0" err="1" smtClean="0">
                  <a:latin typeface="Times New Roman" pitchFamily="18" charset="0"/>
                  <a:cs typeface="Times New Roman" pitchFamily="18" charset="0"/>
                </a:rPr>
                <a:t>InfB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, RpoB</a:t>
              </a:r>
              <a:endParaRPr lang="en-ZA" sz="1000" b="1" u="sng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85720" y="1743006"/>
              <a:ext cx="35004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000" b="1" u="sng" dirty="0" smtClean="0">
                  <a:latin typeface="Times New Roman" pitchFamily="18" charset="0"/>
                  <a:cs typeface="Times New Roman" pitchFamily="18" charset="0"/>
                </a:rPr>
                <a:t>Conserved ICE </a:t>
              </a:r>
              <a:r>
                <a:rPr lang="en-ZA" sz="1000" b="1" i="1" u="sng" dirty="0" err="1" smtClean="0">
                  <a:latin typeface="Times New Roman" pitchFamily="18" charset="0"/>
                  <a:cs typeface="Times New Roman" pitchFamily="18" charset="0"/>
                </a:rPr>
                <a:t>umuDC</a:t>
              </a:r>
              <a:r>
                <a:rPr lang="en-ZA" sz="1000" b="1" u="sng" dirty="0" smtClean="0">
                  <a:latin typeface="Times New Roman" pitchFamily="18" charset="0"/>
                  <a:cs typeface="Times New Roman" pitchFamily="18" charset="0"/>
                </a:rPr>
                <a:t> island protein-based phylogeny</a:t>
              </a:r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r>
                <a:rPr lang="en-ZA" sz="1000" dirty="0" smtClean="0">
                  <a:latin typeface="Times New Roman" pitchFamily="18" charset="0"/>
                  <a:cs typeface="Times New Roman" pitchFamily="18" charset="0"/>
                </a:rPr>
                <a:t>- 11 CDS</a:t>
              </a:r>
              <a:endParaRPr lang="en-ZA" sz="10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5" name="Rectangle 74"/>
          <p:cNvSpPr/>
          <p:nvPr/>
        </p:nvSpPr>
        <p:spPr>
          <a:xfrm>
            <a:off x="1071538" y="4243392"/>
            <a:ext cx="6643734" cy="2552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ZA" sz="1200" b="1" dirty="0" smtClean="0">
                <a:latin typeface="Times New Roman" pitchFamily="18" charset="0"/>
                <a:cs typeface="Times New Roman" pitchFamily="18" charset="0"/>
              </a:rPr>
              <a:t>Figure S2 Phylogeny of </a:t>
            </a:r>
            <a:r>
              <a:rPr lang="en-ZA" sz="1200" b="1" dirty="0" err="1" smtClean="0">
                <a:latin typeface="Times New Roman" pitchFamily="18" charset="0"/>
                <a:cs typeface="Times New Roman" pitchFamily="18" charset="0"/>
              </a:rPr>
              <a:t>ICE</a:t>
            </a:r>
            <a:r>
              <a:rPr lang="en-ZA" sz="1200" b="1" i="1" dirty="0" err="1" smtClean="0">
                <a:latin typeface="Times New Roman" pitchFamily="18" charset="0"/>
                <a:cs typeface="Times New Roman" pitchFamily="18" charset="0"/>
              </a:rPr>
              <a:t>Pan</a:t>
            </a:r>
            <a:r>
              <a:rPr lang="en-ZA" sz="1200" b="1" dirty="0" smtClean="0">
                <a:latin typeface="Times New Roman" pitchFamily="18" charset="0"/>
                <a:cs typeface="Times New Roman" pitchFamily="18" charset="0"/>
              </a:rPr>
              <a:t>, plasmids pEb102 and pEI70 and </a:t>
            </a:r>
            <a:r>
              <a:rPr lang="en-ZA" sz="1200" b="1" i="1" dirty="0" smtClean="0">
                <a:latin typeface="Times New Roman" pitchFamily="18" charset="0"/>
                <a:cs typeface="Times New Roman" pitchFamily="18" charset="0"/>
              </a:rPr>
              <a:t>P. vagans </a:t>
            </a:r>
            <a:r>
              <a:rPr lang="en-ZA" sz="1200" b="1" dirty="0" smtClean="0">
                <a:latin typeface="Times New Roman" pitchFamily="18" charset="0"/>
                <a:cs typeface="Times New Roman" pitchFamily="18" charset="0"/>
              </a:rPr>
              <a:t>C9-1 chromosomal </a:t>
            </a:r>
            <a:r>
              <a:rPr lang="en-ZA" sz="1200" b="1" i="1" dirty="0" err="1" smtClean="0">
                <a:latin typeface="Times New Roman" pitchFamily="18" charset="0"/>
                <a:cs typeface="Times New Roman" pitchFamily="18" charset="0"/>
              </a:rPr>
              <a:t>umuDC</a:t>
            </a:r>
            <a:r>
              <a:rPr lang="en-ZA" sz="1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ZA" sz="1200" b="1" dirty="0" smtClean="0">
                <a:latin typeface="Times New Roman" pitchFamily="18" charset="0"/>
                <a:cs typeface="Times New Roman" pitchFamily="18" charset="0"/>
              </a:rPr>
              <a:t>island and comparison to chromosomal house-keeping marker phylogeny. </a:t>
            </a:r>
            <a:r>
              <a:rPr lang="en-ZA" sz="1200" dirty="0" smtClean="0">
                <a:latin typeface="Times New Roman" pitchFamily="18" charset="0"/>
                <a:cs typeface="Times New Roman" pitchFamily="18" charset="0"/>
              </a:rPr>
              <a:t>Alignments of the concatenated amino acid sequences of the 11 conversed CDSs encoded in the </a:t>
            </a:r>
            <a:r>
              <a:rPr lang="en-ZA" sz="1200" i="1" dirty="0" err="1" smtClean="0">
                <a:latin typeface="Times New Roman" pitchFamily="18" charset="0"/>
                <a:cs typeface="Times New Roman" pitchFamily="18" charset="0"/>
              </a:rPr>
              <a:t>umuDC</a:t>
            </a:r>
            <a:r>
              <a:rPr lang="en-ZA" sz="1200" dirty="0" smtClean="0">
                <a:latin typeface="Times New Roman" pitchFamily="18" charset="0"/>
                <a:cs typeface="Times New Roman" pitchFamily="18" charset="0"/>
              </a:rPr>
              <a:t> islands of ICE</a:t>
            </a:r>
            <a:r>
              <a:rPr lang="en-ZA" sz="1200" i="1" dirty="0" smtClean="0">
                <a:latin typeface="Times New Roman" pitchFamily="18" charset="0"/>
                <a:cs typeface="Times New Roman" pitchFamily="18" charset="0"/>
              </a:rPr>
              <a:t>Pan</a:t>
            </a:r>
            <a:r>
              <a:rPr lang="en-ZA" sz="1200" dirty="0" smtClean="0">
                <a:latin typeface="Times New Roman" pitchFamily="18" charset="0"/>
                <a:cs typeface="Times New Roman" pitchFamily="18" charset="0"/>
              </a:rPr>
              <a:t>AJ13355, ICE</a:t>
            </a:r>
            <a:r>
              <a:rPr lang="en-ZA" sz="1200" i="1" dirty="0" smtClean="0">
                <a:latin typeface="Times New Roman" pitchFamily="18" charset="0"/>
                <a:cs typeface="Times New Roman" pitchFamily="18" charset="0"/>
              </a:rPr>
              <a:t>Pan</a:t>
            </a:r>
            <a:r>
              <a:rPr lang="en-ZA" sz="1200" dirty="0" smtClean="0">
                <a:latin typeface="Times New Roman" pitchFamily="18" charset="0"/>
                <a:cs typeface="Times New Roman" pitchFamily="18" charset="0"/>
              </a:rPr>
              <a:t>B1-9, ICE</a:t>
            </a:r>
            <a:r>
              <a:rPr lang="en-ZA" sz="1200" i="1" dirty="0" smtClean="0">
                <a:latin typeface="Times New Roman" pitchFamily="18" charset="0"/>
                <a:cs typeface="Times New Roman" pitchFamily="18" charset="0"/>
              </a:rPr>
              <a:t>Pan</a:t>
            </a:r>
            <a:r>
              <a:rPr lang="en-ZA" sz="1200" dirty="0" smtClean="0">
                <a:latin typeface="Times New Roman" pitchFamily="18" charset="0"/>
                <a:cs typeface="Times New Roman" pitchFamily="18" charset="0"/>
              </a:rPr>
              <a:t>LMG5342, ICE</a:t>
            </a:r>
            <a:r>
              <a:rPr lang="en-ZA" sz="1200" i="1" dirty="0" smtClean="0">
                <a:latin typeface="Times New Roman" pitchFamily="18" charset="0"/>
                <a:cs typeface="Times New Roman" pitchFamily="18" charset="0"/>
              </a:rPr>
              <a:t>Pan</a:t>
            </a:r>
            <a:r>
              <a:rPr lang="en-ZA" sz="1200" dirty="0" smtClean="0">
                <a:latin typeface="Times New Roman" pitchFamily="18" charset="0"/>
                <a:cs typeface="Times New Roman" pitchFamily="18" charset="0"/>
              </a:rPr>
              <a:t>PA13, plasmids pEI70 and pEb102 and on the chromosome of </a:t>
            </a:r>
            <a:r>
              <a:rPr lang="en-ZA" sz="1200" i="1" dirty="0" smtClean="0">
                <a:latin typeface="Times New Roman" pitchFamily="18" charset="0"/>
                <a:cs typeface="Times New Roman" pitchFamily="18" charset="0"/>
              </a:rPr>
              <a:t>P. vagans</a:t>
            </a:r>
            <a:r>
              <a:rPr lang="en-ZA" sz="1200" dirty="0" smtClean="0">
                <a:latin typeface="Times New Roman" pitchFamily="18" charset="0"/>
                <a:cs typeface="Times New Roman" pitchFamily="18" charset="0"/>
              </a:rPr>
              <a:t> C9-1 were performed using (</a:t>
            </a:r>
            <a:r>
              <a:rPr lang="en-ZA" sz="1200" dirty="0" err="1" smtClean="0">
                <a:latin typeface="Times New Roman" pitchFamily="18" charset="0"/>
                <a:cs typeface="Times New Roman" pitchFamily="18" charset="0"/>
              </a:rPr>
              <a:t>Katoh</a:t>
            </a:r>
            <a:r>
              <a:rPr lang="en-ZA" sz="1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ZA" sz="1200" dirty="0" err="1" smtClean="0">
                <a:latin typeface="Times New Roman" pitchFamily="18" charset="0"/>
                <a:cs typeface="Times New Roman" pitchFamily="18" charset="0"/>
              </a:rPr>
              <a:t>Standley</a:t>
            </a:r>
            <a:r>
              <a:rPr lang="en-ZA" sz="1200" dirty="0" smtClean="0">
                <a:latin typeface="Times New Roman" pitchFamily="18" charset="0"/>
                <a:cs typeface="Times New Roman" pitchFamily="18" charset="0"/>
              </a:rPr>
              <a:t>, 2013)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A phylogeny of the concatenated amino acid sequences of four house-keeping markers </a:t>
            </a:r>
            <a:r>
              <a:rPr lang="en-ZA" sz="1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ZA" sz="1200" dirty="0" err="1" smtClean="0">
                <a:latin typeface="Times New Roman" pitchFamily="18" charset="0"/>
                <a:cs typeface="Times New Roman" pitchFamily="18" charset="0"/>
              </a:rPr>
              <a:t>AtpD</a:t>
            </a:r>
            <a:r>
              <a:rPr lang="en-ZA" sz="1200" dirty="0" smtClean="0">
                <a:latin typeface="Times New Roman" pitchFamily="18" charset="0"/>
                <a:cs typeface="Times New Roman" pitchFamily="18" charset="0"/>
              </a:rPr>
              <a:t>, GyrB, </a:t>
            </a:r>
            <a:r>
              <a:rPr lang="en-ZA" sz="1200" dirty="0" err="1" smtClean="0">
                <a:latin typeface="Times New Roman" pitchFamily="18" charset="0"/>
                <a:cs typeface="Times New Roman" pitchFamily="18" charset="0"/>
              </a:rPr>
              <a:t>InfB</a:t>
            </a:r>
            <a:r>
              <a:rPr lang="en-ZA" sz="1200" dirty="0" smtClean="0">
                <a:latin typeface="Times New Roman" pitchFamily="18" charset="0"/>
                <a:cs typeface="Times New Roman" pitchFamily="18" charset="0"/>
              </a:rPr>
              <a:t>, and RpoB) was also performed. Phylogenies were constructed using MEGA v 5.2 (Tamura </a:t>
            </a:r>
            <a:r>
              <a:rPr lang="en-ZA" sz="1200" i="1" dirty="0" smtClean="0">
                <a:latin typeface="Times New Roman" pitchFamily="18" charset="0"/>
                <a:cs typeface="Times New Roman" pitchFamily="18" charset="0"/>
              </a:rPr>
              <a:t>et al.</a:t>
            </a:r>
            <a:r>
              <a:rPr lang="en-ZA" sz="1200" dirty="0" smtClean="0">
                <a:latin typeface="Times New Roman" pitchFamily="18" charset="0"/>
                <a:cs typeface="Times New Roman" pitchFamily="18" charset="0"/>
              </a:rPr>
              <a:t>, 2011), using the Neighbour-joining algorithm with complete gap deletion, Poisson correction and bootstrap analysis (n = 1,000). </a:t>
            </a:r>
            <a:endParaRPr lang="en-ZA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13230449AB9F4D939052C2B6B1A02C" ma:contentTypeVersion="7" ma:contentTypeDescription="Create a new document." ma:contentTypeScope="" ma:versionID="6fb8834e6477c4f140b2a39b9783ad70">
  <xsd:schema xmlns:xsd="http://www.w3.org/2001/XMLSchema" xmlns:p="http://schemas.microsoft.com/office/2006/metadata/properties" xmlns:ns2="eb8d381a-5bec-4d6a-9ea5-e830052c9177" targetNamespace="http://schemas.microsoft.com/office/2006/metadata/properties" ma:root="true" ma:fieldsID="f3357372d510f64ee9ce9caae38a91e0" ns2:_="">
    <xsd:import namespace="eb8d381a-5bec-4d6a-9ea5-e830052c9177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eb8d381a-5bec-4d6a-9ea5-e830052c9177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Checked_x0020_Out_x0020_To xmlns="eb8d381a-5bec-4d6a-9ea5-e830052c9177">
      <UserInfo>
        <DisplayName/>
        <AccountId xsi:nil="true"/>
        <AccountType/>
      </UserInfo>
    </Checked_x0020_Out_x0020_To>
    <StageName xmlns="eb8d381a-5bec-4d6a-9ea5-e830052c9177" xsi:nil="true"/>
    <FileFormat xmlns="eb8d381a-5bec-4d6a-9ea5-e830052c9177">PPTX</FileFormat>
    <DocumentId xmlns="eb8d381a-5bec-4d6a-9ea5-e830052c9177">Presentation 1.PPTX</DocumentId>
    <IsDeleted xmlns="eb8d381a-5bec-4d6a-9ea5-e830052c9177">false</IsDeleted>
    <DocumentType xmlns="eb8d381a-5bec-4d6a-9ea5-e830052c9177">Presentation</DocumentType>
    <TitleName xmlns="eb8d381a-5bec-4d6a-9ea5-e830052c9177">Presentation 1.PPTX</TitleName>
  </documentManagement>
</p:properties>
</file>

<file path=customXml/itemProps1.xml><?xml version="1.0" encoding="utf-8"?>
<ds:datastoreItem xmlns:ds="http://schemas.openxmlformats.org/officeDocument/2006/customXml" ds:itemID="{B1BB14DD-2029-4D21-A962-386AD800101D}"/>
</file>

<file path=customXml/itemProps2.xml><?xml version="1.0" encoding="utf-8"?>
<ds:datastoreItem xmlns:ds="http://schemas.openxmlformats.org/officeDocument/2006/customXml" ds:itemID="{6ACE53AC-5886-4687-ADD5-D1FBCB0567EE}"/>
</file>

<file path=customXml/itemProps3.xml><?xml version="1.0" encoding="utf-8"?>
<ds:datastoreItem xmlns:ds="http://schemas.openxmlformats.org/officeDocument/2006/customXml" ds:itemID="{CA81F7E1-0C5B-4905-90E2-F545AE4FD072}"/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411</Words>
  <Application>Microsoft Office PowerPoint</Application>
  <PresentationFormat>Custom</PresentationFormat>
  <Paragraphs>78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Pieter</dc:creator>
  <cp:lastModifiedBy>Pieter</cp:lastModifiedBy>
  <cp:revision>6</cp:revision>
  <dcterms:created xsi:type="dcterms:W3CDTF">2014-12-15T08:05:34Z</dcterms:created>
  <dcterms:modified xsi:type="dcterms:W3CDTF">2015-03-18T09:49:32Z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0x0101000B13230449AB9F4D939052C2B6B1A02C</vt:lpwstr>
  </property>
</Properties>
</file>