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687A-AA52-5674-FF66-CBD9AE19A9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079847-88FA-72B8-7D5F-D884F2317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8D5EA-F444-51B4-C6F0-DF360C002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E34B8-3044-4BF4-E223-AA58DA904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BDC0E-DD49-1018-9DF2-FDD4F5568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710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7E02-FE38-EF9A-B49C-C2CBEC29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6F7238-A8DE-1DA8-9291-4B4B06802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9B8EB-71F3-7250-5BFD-214303DE7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92AF9-7390-C285-3EB0-286DE45E6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DCE2D-7B92-BD84-7045-FEAEAF429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2316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0E9788-6F41-E747-0A5C-5F42DB6C2A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E4DA47-5177-0F75-2F90-B3827A92A9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35954-7E78-F481-8B3C-91A039953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DD1AB-F6B6-3B41-1380-7F079B596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165CA-E9EC-5BC9-9699-56F625FF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364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DB34-ACEC-3644-ECE9-34914E14B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F1B76-418F-39FF-E97B-9581EBECC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40546-E7D2-8D65-F918-7B31AB63E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91B3A-1D20-1414-884D-F6B5AFD8C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D27D4-6E03-6D55-7343-8827D9BD3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828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1FD80-8743-3D60-2A0D-3352CACD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864B8-7E9D-65A8-A58D-133FE08ED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61C25-7D8D-B2AC-9515-2D91C89BE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35A0D-BA71-BC36-0271-C7AFF37DD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80DB5-7450-EE3F-FA49-2DCDC5AD5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487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1DCF6-ECB2-8871-7124-953AD31E5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4DF66-A8A9-92C9-D6BC-D8DF2AA48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8484A-304B-0EBD-57C5-07869A1EE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07C47-A4AA-C3FF-FB7B-371BA951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3DF2C-C0AC-0ED1-45D1-F70CE5ABD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29CAC-63BD-6403-C7E5-5EAD6C69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133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0F3B5-6451-DDCD-2823-401FDCB23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98B42-4C57-852A-6B9E-3E7BC71A4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A2F34-0565-680C-6A61-0F17A728A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E3092E-08DB-0459-6DC3-272AFD961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9A01A0-F52E-CDF1-C012-42FEE6594C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6AB04B-0AAF-EAA0-88D9-C1B9C3131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9D6ECE-0900-4679-1FED-5319ED68C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B03FF6-D33F-7663-E7EE-260A12AF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035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EB43D-69FC-41AA-9761-0F593BEAB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51F8EE-0855-1D08-3956-E27DCE05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1F601-6302-7C11-BBD9-1B47A4088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56D491-7D4F-9CB3-04A1-D37A0A4D9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115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82F517-C36B-8E1B-CF55-CA2032E77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24A385-F726-DBC0-181F-4D5E8C6C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3FECC-88C0-5C39-9573-EBC24F59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847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4830B-F0D3-D389-AB36-CE9538609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42987-7380-7DC0-0959-0181D0DB3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CEE8E-6C4C-4B3A-A6EC-34B571159A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C3A2D-9AC0-2F8D-6068-57F3F0B81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3228D-4B0B-8756-B4B9-5B5293857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A08DE-B647-7FDA-A7BB-0CB63294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892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25597-9A5B-C796-1ACB-9596E7323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6450F-5606-D95E-270F-E0560D766B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5C7428-AC5F-879A-AFC9-D34A08B6D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84F3FD-5F91-556F-C75B-C8FF00A86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EC2552-6876-0E77-0961-1CE87DB41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006B6-E896-0068-32F4-03DB120B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894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74A2B7-5399-F066-D621-FC91EF76B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7B9A3-A3C9-7767-6869-11076828D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3641F-2998-DF2D-4B01-F7640E3205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32663B-D3F3-4A2C-8B48-FE1A79A1CDE6}" type="datetimeFigureOut">
              <a:rPr lang="en-ZA" smtClean="0"/>
              <a:t>2024/05/03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2CFFC-1F53-818E-0021-D6384166EB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D3C-78F2-0951-0379-0A0D02D65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CE407-0F66-4A84-A620-11CCE2D8E3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7566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photo of a dna strand&#10;&#10;Description automatically generated">
            <a:extLst>
              <a:ext uri="{FF2B5EF4-FFF2-40B4-BE49-F238E27FC236}">
                <a16:creationId xmlns:a16="http://schemas.microsoft.com/office/drawing/2014/main" id="{402DC116-75DC-BC1D-A882-F5B287F3D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9184"/>
            <a:ext cx="12192000" cy="36196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923E21-9E8C-4F4F-5263-53E2F3DCC584}"/>
              </a:ext>
            </a:extLst>
          </p:cNvPr>
          <p:cNvSpPr txBox="1"/>
          <p:nvPr/>
        </p:nvSpPr>
        <p:spPr>
          <a:xfrm flipH="1">
            <a:off x="787939" y="1297020"/>
            <a:ext cx="836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NC1</a:t>
            </a:r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8DB8DF-5C8F-A2FE-B7DF-703978086AF6}"/>
              </a:ext>
            </a:extLst>
          </p:cNvPr>
          <p:cNvSpPr txBox="1"/>
          <p:nvPr/>
        </p:nvSpPr>
        <p:spPr>
          <a:xfrm>
            <a:off x="223736" y="1297020"/>
            <a:ext cx="481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Z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599EC0-0FC6-374D-81C3-E2F916D1782F}"/>
              </a:ext>
            </a:extLst>
          </p:cNvPr>
          <p:cNvSpPr txBox="1"/>
          <p:nvPr/>
        </p:nvSpPr>
        <p:spPr>
          <a:xfrm flipH="1">
            <a:off x="1459148" y="1297020"/>
            <a:ext cx="66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</a:t>
            </a:r>
            <a:endParaRPr lang="en-Z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A457F9-D29F-A4F6-1A97-FDF92C261C58}"/>
              </a:ext>
            </a:extLst>
          </p:cNvPr>
          <p:cNvSpPr txBox="1"/>
          <p:nvPr/>
        </p:nvSpPr>
        <p:spPr>
          <a:xfrm flipH="1">
            <a:off x="2103642" y="1297019"/>
            <a:ext cx="39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Z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F3484A-C142-DE21-9D90-F5F83BA327C6}"/>
              </a:ext>
            </a:extLst>
          </p:cNvPr>
          <p:cNvSpPr txBox="1"/>
          <p:nvPr/>
        </p:nvSpPr>
        <p:spPr>
          <a:xfrm flipH="1">
            <a:off x="2636196" y="1297019"/>
            <a:ext cx="59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Z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1B9071-B764-D534-3D6D-E4B190C86565}"/>
              </a:ext>
            </a:extLst>
          </p:cNvPr>
          <p:cNvSpPr txBox="1"/>
          <p:nvPr/>
        </p:nvSpPr>
        <p:spPr>
          <a:xfrm flipH="1">
            <a:off x="3161489" y="1297019"/>
            <a:ext cx="73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Z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425A7C-19DF-C9AA-653A-B57CFD0A6DBB}"/>
              </a:ext>
            </a:extLst>
          </p:cNvPr>
          <p:cNvSpPr txBox="1"/>
          <p:nvPr/>
        </p:nvSpPr>
        <p:spPr>
          <a:xfrm flipH="1">
            <a:off x="3755368" y="1297019"/>
            <a:ext cx="67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Z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2A631C-7A9E-048D-45BF-8987AAB6059C}"/>
              </a:ext>
            </a:extLst>
          </p:cNvPr>
          <p:cNvSpPr txBox="1"/>
          <p:nvPr/>
        </p:nvSpPr>
        <p:spPr>
          <a:xfrm flipH="1">
            <a:off x="4426578" y="1297019"/>
            <a:ext cx="74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endParaRPr lang="en-Z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1B57D5-0057-BADD-1F87-F488F981A933}"/>
              </a:ext>
            </a:extLst>
          </p:cNvPr>
          <p:cNvSpPr txBox="1"/>
          <p:nvPr/>
        </p:nvSpPr>
        <p:spPr>
          <a:xfrm flipH="1">
            <a:off x="4951868" y="1297019"/>
            <a:ext cx="66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7</a:t>
            </a:r>
            <a:endParaRPr lang="en-Z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F7DD-A6B4-3258-983F-2E1F6E7145CA}"/>
              </a:ext>
            </a:extLst>
          </p:cNvPr>
          <p:cNvSpPr txBox="1"/>
          <p:nvPr/>
        </p:nvSpPr>
        <p:spPr>
          <a:xfrm>
            <a:off x="5591853" y="1297019"/>
            <a:ext cx="59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en-ZA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15A6B4-089C-EAE2-2125-AB91811A7EB8}"/>
              </a:ext>
            </a:extLst>
          </p:cNvPr>
          <p:cNvSpPr txBox="1"/>
          <p:nvPr/>
        </p:nvSpPr>
        <p:spPr>
          <a:xfrm>
            <a:off x="6185732" y="1297019"/>
            <a:ext cx="50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endParaRPr lang="en-ZA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D35D18-99DC-0121-5B09-006F11E50BBE}"/>
              </a:ext>
            </a:extLst>
          </p:cNvPr>
          <p:cNvSpPr txBox="1"/>
          <p:nvPr/>
        </p:nvSpPr>
        <p:spPr>
          <a:xfrm flipH="1">
            <a:off x="6752687" y="1297019"/>
            <a:ext cx="50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endParaRPr lang="en-Z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B0AA25-F312-78E5-303C-9BCBFC8F83DC}"/>
              </a:ext>
            </a:extLst>
          </p:cNvPr>
          <p:cNvSpPr txBox="1"/>
          <p:nvPr/>
        </p:nvSpPr>
        <p:spPr>
          <a:xfrm>
            <a:off x="7468484" y="1273700"/>
            <a:ext cx="59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  <a:endParaRPr lang="en-ZA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76AA01-1208-9F65-C3FC-541B5612AF71}"/>
              </a:ext>
            </a:extLst>
          </p:cNvPr>
          <p:cNvSpPr txBox="1"/>
          <p:nvPr/>
        </p:nvSpPr>
        <p:spPr>
          <a:xfrm>
            <a:off x="8035439" y="1261776"/>
            <a:ext cx="59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  <a:endParaRPr lang="en-ZA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41223F-47FF-C82B-6420-3F2F690548F6}"/>
              </a:ext>
            </a:extLst>
          </p:cNvPr>
          <p:cNvSpPr txBox="1"/>
          <p:nvPr/>
        </p:nvSpPr>
        <p:spPr>
          <a:xfrm>
            <a:off x="8544133" y="1273700"/>
            <a:ext cx="59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  <a:endParaRPr lang="en-ZA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F4EFCD-5DAA-D00C-CAD7-E5F6CC0F634E}"/>
              </a:ext>
            </a:extLst>
          </p:cNvPr>
          <p:cNvSpPr txBox="1"/>
          <p:nvPr/>
        </p:nvSpPr>
        <p:spPr>
          <a:xfrm flipH="1">
            <a:off x="9172663" y="1297020"/>
            <a:ext cx="55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  <a:endParaRPr lang="en-ZA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1AC4B5-62CD-B606-A7A2-F54F8B6AF193}"/>
              </a:ext>
            </a:extLst>
          </p:cNvPr>
          <p:cNvSpPr txBox="1"/>
          <p:nvPr/>
        </p:nvSpPr>
        <p:spPr>
          <a:xfrm>
            <a:off x="9697954" y="1315005"/>
            <a:ext cx="541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  <a:endParaRPr lang="en-ZA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0D6987-A64C-F602-2D76-BE3F38BCF3AA}"/>
              </a:ext>
            </a:extLst>
          </p:cNvPr>
          <p:cNvSpPr txBox="1"/>
          <p:nvPr/>
        </p:nvSpPr>
        <p:spPr>
          <a:xfrm>
            <a:off x="10291835" y="1316259"/>
            <a:ext cx="70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NC2</a:t>
            </a:r>
            <a:endParaRPr lang="en-ZA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6FCFA2-D5AC-EF05-0A68-7E1A43C63C20}"/>
              </a:ext>
            </a:extLst>
          </p:cNvPr>
          <p:cNvSpPr txBox="1"/>
          <p:nvPr/>
        </p:nvSpPr>
        <p:spPr>
          <a:xfrm>
            <a:off x="11044577" y="1297019"/>
            <a:ext cx="568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</a:t>
            </a:r>
            <a:endParaRPr lang="en-ZA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C05020-2044-B73C-7A39-F92C6E5C3DDD}"/>
              </a:ext>
            </a:extLst>
          </p:cNvPr>
          <p:cNvSpPr txBox="1"/>
          <p:nvPr/>
        </p:nvSpPr>
        <p:spPr>
          <a:xfrm>
            <a:off x="11586147" y="1261776"/>
            <a:ext cx="62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en-ZA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BD22EF-A0F1-91CF-5689-72F2652D747D}"/>
              </a:ext>
            </a:extLst>
          </p:cNvPr>
          <p:cNvSpPr txBox="1"/>
          <p:nvPr/>
        </p:nvSpPr>
        <p:spPr>
          <a:xfrm>
            <a:off x="0" y="5593404"/>
            <a:ext cx="120914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Fig S1: Gel electrophoresis image illustrating amplification of </a:t>
            </a:r>
            <a:r>
              <a:rPr lang="en-US" sz="1000" i="1" dirty="0" err="1"/>
              <a:t>esxA</a:t>
            </a:r>
            <a:r>
              <a:rPr lang="en-US" sz="1000" i="1" dirty="0"/>
              <a:t> gene fragment  using M. smegmatis derived primers. Lanes M are 100bp Molecular weight markers (O’ gene ruler from </a:t>
            </a:r>
            <a:r>
              <a:rPr lang="en-US" sz="1000" i="1" dirty="0" err="1"/>
              <a:t>Thermofisher</a:t>
            </a:r>
            <a:r>
              <a:rPr lang="en-US" sz="1000" i="1" dirty="0"/>
              <a:t> Scientific), Lane 6, 7 and  </a:t>
            </a:r>
            <a:r>
              <a:rPr lang="en-US" sz="1000" i="1" dirty="0" err="1"/>
              <a:t>and</a:t>
            </a:r>
            <a:r>
              <a:rPr lang="en-US" sz="1000" i="1" dirty="0"/>
              <a:t> 8 are positive samples, Lane 2, 3, 4, 9, 10,11,12,13,14,and 15 are negative samples while lanes PC are M. smegmatis positive controls and lanes NC are negative controls</a:t>
            </a:r>
            <a:endParaRPr lang="en-ZA" sz="1000" i="1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435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98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Agricultural Research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Nomakorinte Gcebe</dc:creator>
  <cp:lastModifiedBy>Nomakorinte Gcebe</cp:lastModifiedBy>
  <cp:revision>4</cp:revision>
  <dcterms:created xsi:type="dcterms:W3CDTF">2024-04-30T09:21:29Z</dcterms:created>
  <dcterms:modified xsi:type="dcterms:W3CDTF">2024-05-03T06:11:24Z</dcterms:modified>
</cp:coreProperties>
</file>