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73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884C"/>
    <a:srgbClr val="D0A172"/>
    <a:srgbClr val="D1A3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3358" autoAdjust="0"/>
  </p:normalViewPr>
  <p:slideViewPr>
    <p:cSldViewPr snapToGrid="0">
      <p:cViewPr varScale="1">
        <p:scale>
          <a:sx n="60" d="100"/>
          <a:sy n="60" d="100"/>
        </p:scale>
        <p:origin x="255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B616B8-AF3C-4C6F-BCA6-0A7D3C2650FC}" type="datetimeFigureOut">
              <a:rPr lang="en-ZA" smtClean="0"/>
              <a:t>2020/02/07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55F6F6-F7C2-4FDA-91E1-6C59B954EA8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9130903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ZA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Supplementary Figure 3. </a:t>
            </a:r>
            <a:r>
              <a:rPr lang="en-ZA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Maximum likelihood tree representing the five known and four novel species of </a:t>
            </a:r>
            <a:r>
              <a:rPr lang="en-ZA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Lecanosticta</a:t>
            </a:r>
            <a:r>
              <a:rPr lang="en-ZA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generated from the </a:t>
            </a:r>
            <a:r>
              <a:rPr lang="en-ZA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MS204</a:t>
            </a:r>
            <a:r>
              <a:rPr lang="en-ZA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region. MP bootstrap support (&gt;70%) are indicated first, followed by ML bootstrap values (MP/ML, * = insignificant value). Bold branches indicate BI values</a:t>
            </a:r>
            <a:r>
              <a:rPr lang="en-ZA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&gt; than 0.95.</a:t>
            </a:r>
            <a:r>
              <a:rPr lang="en-ZA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ZA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Dothistroma septosporum </a:t>
            </a:r>
            <a:r>
              <a:rPr lang="en-ZA" sz="12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was</a:t>
            </a:r>
            <a:r>
              <a:rPr lang="en-ZA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used as the outgroup taxa. All represented type species are indicated in bold and with a “T”. Clades indicated on the left correspond with the clades in Figure 1. Within the </a:t>
            </a:r>
            <a:r>
              <a:rPr lang="en-ZA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L. jani </a:t>
            </a:r>
            <a:r>
              <a:rPr lang="en-ZA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clade</a:t>
            </a:r>
            <a:r>
              <a:rPr lang="en-ZA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ZA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∆ next to the isolate indicates that the isolate exhibits Type 2 morphology but is groups with Subclade 1 or exhibits Type 1 morphology but groups with Subclade 2.</a:t>
            </a:r>
          </a:p>
          <a:p>
            <a:endParaRPr lang="en-ZA" dirty="0"/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55F6F6-F7C2-4FDA-91E1-6C59B954EA88}" type="slidenum">
              <a:rPr lang="en-ZA" smtClean="0"/>
              <a:t>1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5849401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69BA4-C0A6-453E-9495-3E396441B9DF}" type="datetimeFigureOut">
              <a:rPr lang="en-ZA" smtClean="0"/>
              <a:t>2020/02/07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34FB8-9393-48F3-B593-D26071D6901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3578818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69BA4-C0A6-453E-9495-3E396441B9DF}" type="datetimeFigureOut">
              <a:rPr lang="en-ZA" smtClean="0"/>
              <a:t>2020/02/07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34FB8-9393-48F3-B593-D26071D6901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846757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69BA4-C0A6-453E-9495-3E396441B9DF}" type="datetimeFigureOut">
              <a:rPr lang="en-ZA" smtClean="0"/>
              <a:t>2020/02/07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34FB8-9393-48F3-B593-D26071D6901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5844813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69BA4-C0A6-453E-9495-3E396441B9DF}" type="datetimeFigureOut">
              <a:rPr lang="en-ZA" smtClean="0"/>
              <a:t>2020/02/07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34FB8-9393-48F3-B593-D26071D6901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83716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69BA4-C0A6-453E-9495-3E396441B9DF}" type="datetimeFigureOut">
              <a:rPr lang="en-ZA" smtClean="0"/>
              <a:t>2020/02/07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34FB8-9393-48F3-B593-D26071D6901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680395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69BA4-C0A6-453E-9495-3E396441B9DF}" type="datetimeFigureOut">
              <a:rPr lang="en-ZA" smtClean="0"/>
              <a:t>2020/02/07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34FB8-9393-48F3-B593-D26071D6901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435405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69BA4-C0A6-453E-9495-3E396441B9DF}" type="datetimeFigureOut">
              <a:rPr lang="en-ZA" smtClean="0"/>
              <a:t>2020/02/07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34FB8-9393-48F3-B593-D26071D6901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7794843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69BA4-C0A6-453E-9495-3E396441B9DF}" type="datetimeFigureOut">
              <a:rPr lang="en-ZA" smtClean="0"/>
              <a:t>2020/02/07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34FB8-9393-48F3-B593-D26071D6901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9342977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69BA4-C0A6-453E-9495-3E396441B9DF}" type="datetimeFigureOut">
              <a:rPr lang="en-ZA" smtClean="0"/>
              <a:t>2020/02/07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34FB8-9393-48F3-B593-D26071D6901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9907914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69BA4-C0A6-453E-9495-3E396441B9DF}" type="datetimeFigureOut">
              <a:rPr lang="en-ZA" smtClean="0"/>
              <a:t>2020/02/07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34FB8-9393-48F3-B593-D26071D6901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9364498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69BA4-C0A6-453E-9495-3E396441B9DF}" type="datetimeFigureOut">
              <a:rPr lang="en-ZA" smtClean="0"/>
              <a:t>2020/02/07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34FB8-9393-48F3-B593-D26071D6901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5699356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869BA4-C0A6-453E-9495-3E396441B9DF}" type="datetimeFigureOut">
              <a:rPr lang="en-ZA" smtClean="0"/>
              <a:t>2020/02/07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34FB8-9393-48F3-B593-D26071D6901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910247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Rectangle 337"/>
          <p:cNvSpPr/>
          <p:nvPr/>
        </p:nvSpPr>
        <p:spPr>
          <a:xfrm>
            <a:off x="2374" y="1"/>
            <a:ext cx="6462000" cy="8661902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3000">
                <a:srgbClr val="CCCDCD"/>
              </a:gs>
              <a:gs pos="100000">
                <a:schemeClr val="bg1">
                  <a:lumMod val="75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344" name="Rectangle 343"/>
          <p:cNvSpPr/>
          <p:nvPr/>
        </p:nvSpPr>
        <p:spPr>
          <a:xfrm>
            <a:off x="5874" y="2020014"/>
            <a:ext cx="6460450" cy="2460783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56000">
                <a:schemeClr val="accent1">
                  <a:lumMod val="60000"/>
                  <a:lumOff val="40000"/>
                </a:schemeClr>
              </a:gs>
              <a:gs pos="72000">
                <a:schemeClr val="accent1">
                  <a:lumMod val="60000"/>
                  <a:lumOff val="40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cxnSp>
        <p:nvCxnSpPr>
          <p:cNvPr id="296" name="Straight Connector 295"/>
          <p:cNvCxnSpPr/>
          <p:nvPr/>
        </p:nvCxnSpPr>
        <p:spPr>
          <a:xfrm flipH="1">
            <a:off x="-16629" y="8355328"/>
            <a:ext cx="6858000" cy="11055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3" name="Rectangle 272"/>
          <p:cNvSpPr/>
          <p:nvPr/>
        </p:nvSpPr>
        <p:spPr>
          <a:xfrm>
            <a:off x="9145" y="6016626"/>
            <a:ext cx="6460450" cy="908924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6">
                  <a:lumMod val="75000"/>
                </a:schemeClr>
              </a:gs>
              <a:gs pos="47810">
                <a:schemeClr val="accent6">
                  <a:lumMod val="40000"/>
                  <a:lumOff val="60000"/>
                </a:schemeClr>
              </a:gs>
              <a:gs pos="70000">
                <a:schemeClr val="accent6">
                  <a:lumMod val="60000"/>
                  <a:lumOff val="40000"/>
                </a:schemeClr>
              </a:gs>
              <a:gs pos="100000">
                <a:srgbClr val="A1C6E7"/>
              </a:gs>
              <a:gs pos="100000">
                <a:schemeClr val="accent6">
                  <a:lumMod val="75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274" name="Rectangle 273"/>
          <p:cNvSpPr/>
          <p:nvPr/>
        </p:nvSpPr>
        <p:spPr>
          <a:xfrm>
            <a:off x="5213" y="5095301"/>
            <a:ext cx="6460450" cy="618256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56000">
                <a:schemeClr val="accent4">
                  <a:lumMod val="40000"/>
                  <a:lumOff val="60000"/>
                </a:schemeClr>
              </a:gs>
              <a:gs pos="72000">
                <a:schemeClr val="accent4">
                  <a:lumMod val="60000"/>
                  <a:lumOff val="40000"/>
                </a:schemeClr>
              </a:gs>
              <a:gs pos="100000">
                <a:schemeClr val="accent4">
                  <a:lumMod val="75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275" name="Rectangle 274"/>
          <p:cNvSpPr/>
          <p:nvPr/>
        </p:nvSpPr>
        <p:spPr>
          <a:xfrm>
            <a:off x="3659" y="5720271"/>
            <a:ext cx="6460450" cy="295849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56000">
                <a:srgbClr val="CC99FF"/>
              </a:gs>
              <a:gs pos="72000">
                <a:srgbClr val="B793FF"/>
              </a:gs>
              <a:gs pos="100000">
                <a:srgbClr val="9966FF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cxnSp>
        <p:nvCxnSpPr>
          <p:cNvPr id="277" name="Straight Connector 276"/>
          <p:cNvCxnSpPr/>
          <p:nvPr/>
        </p:nvCxnSpPr>
        <p:spPr>
          <a:xfrm flipH="1">
            <a:off x="0" y="6014417"/>
            <a:ext cx="6858000" cy="11055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9" name="Straight Connector 278"/>
          <p:cNvCxnSpPr/>
          <p:nvPr/>
        </p:nvCxnSpPr>
        <p:spPr>
          <a:xfrm flipH="1">
            <a:off x="-920" y="6923216"/>
            <a:ext cx="6858000" cy="11055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0" name="Straight Connector 279"/>
          <p:cNvCxnSpPr/>
          <p:nvPr/>
        </p:nvCxnSpPr>
        <p:spPr>
          <a:xfrm flipH="1">
            <a:off x="0" y="2013801"/>
            <a:ext cx="6858000" cy="11055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1" name="Straight Connector 280"/>
          <p:cNvCxnSpPr/>
          <p:nvPr/>
        </p:nvCxnSpPr>
        <p:spPr>
          <a:xfrm flipH="1">
            <a:off x="320" y="5708628"/>
            <a:ext cx="6858000" cy="11055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2" name="Straight Connector 281"/>
          <p:cNvCxnSpPr/>
          <p:nvPr/>
        </p:nvCxnSpPr>
        <p:spPr>
          <a:xfrm flipH="1">
            <a:off x="-1155" y="4474029"/>
            <a:ext cx="6858000" cy="11055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3" name="Straight Connector 282"/>
          <p:cNvCxnSpPr/>
          <p:nvPr/>
        </p:nvCxnSpPr>
        <p:spPr>
          <a:xfrm flipH="1">
            <a:off x="-1155" y="5088064"/>
            <a:ext cx="6858000" cy="11055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5"/>
          <p:cNvSpPr>
            <a:spLocks noChangeArrowheads="1"/>
          </p:cNvSpPr>
          <p:nvPr/>
        </p:nvSpPr>
        <p:spPr bwMode="auto">
          <a:xfrm>
            <a:off x="4030663" y="171450"/>
            <a:ext cx="156292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CMW46807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2010 GUA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56" name="Freeform 6"/>
          <p:cNvSpPr>
            <a:spLocks/>
          </p:cNvSpPr>
          <p:nvPr/>
        </p:nvSpPr>
        <p:spPr bwMode="auto">
          <a:xfrm>
            <a:off x="4024313" y="231775"/>
            <a:ext cx="0" cy="44450"/>
          </a:xfrm>
          <a:custGeom>
            <a:avLst/>
            <a:gdLst>
              <a:gd name="T0" fmla="*/ 28 h 28"/>
              <a:gd name="T1" fmla="*/ 0 h 28"/>
              <a:gd name="T2" fmla="*/ 0 h 28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8">
                <a:moveTo>
                  <a:pt x="0" y="28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57" name="Rectangle 7"/>
          <p:cNvSpPr>
            <a:spLocks noChangeArrowheads="1"/>
          </p:cNvSpPr>
          <p:nvPr/>
        </p:nvSpPr>
        <p:spPr bwMode="auto">
          <a:xfrm>
            <a:off x="4030663" y="273050"/>
            <a:ext cx="138339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IB31.4a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2010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58" name="Freeform 8"/>
          <p:cNvSpPr>
            <a:spLocks/>
          </p:cNvSpPr>
          <p:nvPr/>
        </p:nvSpPr>
        <p:spPr bwMode="auto">
          <a:xfrm>
            <a:off x="4024313" y="290513"/>
            <a:ext cx="0" cy="42863"/>
          </a:xfrm>
          <a:custGeom>
            <a:avLst/>
            <a:gdLst>
              <a:gd name="T0" fmla="*/ 0 h 27"/>
              <a:gd name="T1" fmla="*/ 27 h 27"/>
              <a:gd name="T2" fmla="*/ 27 h 2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7">
                <a:moveTo>
                  <a:pt x="0" y="0"/>
                </a:moveTo>
                <a:lnTo>
                  <a:pt x="0" y="27"/>
                </a:lnTo>
                <a:lnTo>
                  <a:pt x="0" y="27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59" name="Rectangle 9"/>
          <p:cNvSpPr>
            <a:spLocks noChangeArrowheads="1"/>
          </p:cNvSpPr>
          <p:nvPr/>
        </p:nvSpPr>
        <p:spPr bwMode="auto">
          <a:xfrm>
            <a:off x="4030663" y="376238"/>
            <a:ext cx="1570943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CMW42646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2010 HON</a:t>
            </a:r>
            <a:endParaRPr lang="en-US" altLang="en-US" sz="800" dirty="0">
              <a:latin typeface="+mn-lt"/>
            </a:endParaRPr>
          </a:p>
        </p:txBody>
      </p:sp>
      <p:sp>
        <p:nvSpPr>
          <p:cNvPr id="60" name="Freeform 10"/>
          <p:cNvSpPr>
            <a:spLocks/>
          </p:cNvSpPr>
          <p:nvPr/>
        </p:nvSpPr>
        <p:spPr bwMode="auto">
          <a:xfrm>
            <a:off x="4024313" y="341313"/>
            <a:ext cx="0" cy="95250"/>
          </a:xfrm>
          <a:custGeom>
            <a:avLst/>
            <a:gdLst>
              <a:gd name="T0" fmla="*/ 0 h 60"/>
              <a:gd name="T1" fmla="*/ 60 h 60"/>
              <a:gd name="T2" fmla="*/ 60 h 60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60">
                <a:moveTo>
                  <a:pt x="0" y="0"/>
                </a:moveTo>
                <a:lnTo>
                  <a:pt x="0" y="60"/>
                </a:lnTo>
                <a:lnTo>
                  <a:pt x="0" y="60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61" name="Line 11"/>
          <p:cNvSpPr>
            <a:spLocks noChangeShapeType="1"/>
          </p:cNvSpPr>
          <p:nvPr/>
        </p:nvSpPr>
        <p:spPr bwMode="auto">
          <a:xfrm>
            <a:off x="4024313" y="231775"/>
            <a:ext cx="0" cy="95250"/>
          </a:xfrm>
          <a:prstGeom prst="line">
            <a:avLst/>
          </a:pr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62" name="Freeform 12"/>
          <p:cNvSpPr>
            <a:spLocks/>
          </p:cNvSpPr>
          <p:nvPr/>
        </p:nvSpPr>
        <p:spPr bwMode="auto">
          <a:xfrm>
            <a:off x="3994151" y="333375"/>
            <a:ext cx="30163" cy="95250"/>
          </a:xfrm>
          <a:custGeom>
            <a:avLst/>
            <a:gdLst>
              <a:gd name="T0" fmla="*/ 0 w 19"/>
              <a:gd name="T1" fmla="*/ 60 h 60"/>
              <a:gd name="T2" fmla="*/ 0 w 19"/>
              <a:gd name="T3" fmla="*/ 0 h 60"/>
              <a:gd name="T4" fmla="*/ 19 w 19"/>
              <a:gd name="T5" fmla="*/ 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" h="60">
                <a:moveTo>
                  <a:pt x="0" y="60"/>
                </a:moveTo>
                <a:lnTo>
                  <a:pt x="0" y="0"/>
                </a:lnTo>
                <a:lnTo>
                  <a:pt x="19" y="0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63" name="Rectangle 13"/>
          <p:cNvSpPr>
            <a:spLocks noChangeArrowheads="1"/>
          </p:cNvSpPr>
          <p:nvPr/>
        </p:nvSpPr>
        <p:spPr bwMode="auto">
          <a:xfrm>
            <a:off x="4030663" y="477838"/>
            <a:ext cx="156292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CMW51050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2010 GUA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64" name="Freeform 14"/>
          <p:cNvSpPr>
            <a:spLocks/>
          </p:cNvSpPr>
          <p:nvPr/>
        </p:nvSpPr>
        <p:spPr bwMode="auto">
          <a:xfrm>
            <a:off x="3994151" y="442913"/>
            <a:ext cx="30163" cy="95250"/>
          </a:xfrm>
          <a:custGeom>
            <a:avLst/>
            <a:gdLst>
              <a:gd name="T0" fmla="*/ 0 w 19"/>
              <a:gd name="T1" fmla="*/ 0 h 60"/>
              <a:gd name="T2" fmla="*/ 0 w 19"/>
              <a:gd name="T3" fmla="*/ 60 h 60"/>
              <a:gd name="T4" fmla="*/ 19 w 19"/>
              <a:gd name="T5" fmla="*/ 6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" h="60">
                <a:moveTo>
                  <a:pt x="0" y="0"/>
                </a:moveTo>
                <a:lnTo>
                  <a:pt x="0" y="60"/>
                </a:lnTo>
                <a:lnTo>
                  <a:pt x="19" y="60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65" name="Freeform 15"/>
          <p:cNvSpPr>
            <a:spLocks/>
          </p:cNvSpPr>
          <p:nvPr/>
        </p:nvSpPr>
        <p:spPr bwMode="auto">
          <a:xfrm>
            <a:off x="3789363" y="436563"/>
            <a:ext cx="204788" cy="273050"/>
          </a:xfrm>
          <a:custGeom>
            <a:avLst/>
            <a:gdLst>
              <a:gd name="T0" fmla="*/ 0 w 129"/>
              <a:gd name="T1" fmla="*/ 172 h 172"/>
              <a:gd name="T2" fmla="*/ 0 w 129"/>
              <a:gd name="T3" fmla="*/ 0 h 172"/>
              <a:gd name="T4" fmla="*/ 129 w 129"/>
              <a:gd name="T5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9" h="172">
                <a:moveTo>
                  <a:pt x="0" y="172"/>
                </a:moveTo>
                <a:lnTo>
                  <a:pt x="0" y="0"/>
                </a:lnTo>
                <a:lnTo>
                  <a:pt x="129" y="0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66" name="Rectangle 16"/>
          <p:cNvSpPr>
            <a:spLocks noChangeArrowheads="1"/>
          </p:cNvSpPr>
          <p:nvPr/>
        </p:nvSpPr>
        <p:spPr bwMode="auto">
          <a:xfrm>
            <a:off x="3852863" y="579438"/>
            <a:ext cx="1433085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b="1" dirty="0">
                <a:solidFill>
                  <a:srgbClr val="000000"/>
                </a:solidFill>
                <a:latin typeface="+mn-lt"/>
              </a:rPr>
              <a:t> CMW45424 </a:t>
            </a:r>
            <a:r>
              <a:rPr lang="en-US" altLang="en-US" sz="800" b="1" i="1" dirty="0">
                <a:solidFill>
                  <a:srgbClr val="000000"/>
                </a:solidFill>
                <a:latin typeface="+mn-lt"/>
              </a:rPr>
              <a:t>Pinus</a:t>
            </a:r>
            <a:r>
              <a:rPr lang="en-US" altLang="en-US" sz="800" b="1" dirty="0">
                <a:solidFill>
                  <a:srgbClr val="000000"/>
                </a:solidFill>
                <a:latin typeface="+mn-lt"/>
              </a:rPr>
              <a:t> sp. 2009 MEX T</a:t>
            </a:r>
            <a:endParaRPr lang="en-US" altLang="en-US" sz="800" b="1" dirty="0">
              <a:latin typeface="+mn-lt"/>
            </a:endParaRPr>
          </a:p>
        </p:txBody>
      </p:sp>
      <p:sp>
        <p:nvSpPr>
          <p:cNvPr id="67" name="Freeform 17"/>
          <p:cNvSpPr>
            <a:spLocks/>
          </p:cNvSpPr>
          <p:nvPr/>
        </p:nvSpPr>
        <p:spPr bwMode="auto">
          <a:xfrm>
            <a:off x="3819526" y="639763"/>
            <a:ext cx="26988" cy="350838"/>
          </a:xfrm>
          <a:custGeom>
            <a:avLst/>
            <a:gdLst>
              <a:gd name="T0" fmla="*/ 0 w 17"/>
              <a:gd name="T1" fmla="*/ 221 h 221"/>
              <a:gd name="T2" fmla="*/ 0 w 17"/>
              <a:gd name="T3" fmla="*/ 0 h 221"/>
              <a:gd name="T4" fmla="*/ 17 w 17"/>
              <a:gd name="T5" fmla="*/ 0 h 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" h="221">
                <a:moveTo>
                  <a:pt x="0" y="221"/>
                </a:moveTo>
                <a:lnTo>
                  <a:pt x="0" y="0"/>
                </a:lnTo>
                <a:lnTo>
                  <a:pt x="17" y="0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68" name="Rectangle 18"/>
          <p:cNvSpPr>
            <a:spLocks noChangeArrowheads="1"/>
          </p:cNvSpPr>
          <p:nvPr/>
        </p:nvSpPr>
        <p:spPr bwMode="auto">
          <a:xfrm>
            <a:off x="3911601" y="681038"/>
            <a:ext cx="182902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CMW49294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pseudostrobus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2011 GUA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69" name="Freeform 19"/>
          <p:cNvSpPr>
            <a:spLocks/>
          </p:cNvSpPr>
          <p:nvPr/>
        </p:nvSpPr>
        <p:spPr bwMode="auto">
          <a:xfrm>
            <a:off x="3903663" y="742950"/>
            <a:ext cx="0" cy="42863"/>
          </a:xfrm>
          <a:custGeom>
            <a:avLst/>
            <a:gdLst>
              <a:gd name="T0" fmla="*/ 27 h 27"/>
              <a:gd name="T1" fmla="*/ 0 h 27"/>
              <a:gd name="T2" fmla="*/ 0 h 2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7">
                <a:moveTo>
                  <a:pt x="0" y="27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70" name="Rectangle 20"/>
          <p:cNvSpPr>
            <a:spLocks noChangeArrowheads="1"/>
          </p:cNvSpPr>
          <p:nvPr/>
        </p:nvSpPr>
        <p:spPr bwMode="auto">
          <a:xfrm>
            <a:off x="3911601" y="784225"/>
            <a:ext cx="182902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CMW46503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pseudostrobus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2011 GUA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71" name="Freeform 21"/>
          <p:cNvSpPr>
            <a:spLocks/>
          </p:cNvSpPr>
          <p:nvPr/>
        </p:nvSpPr>
        <p:spPr bwMode="auto">
          <a:xfrm>
            <a:off x="3903663" y="800100"/>
            <a:ext cx="0" cy="44450"/>
          </a:xfrm>
          <a:custGeom>
            <a:avLst/>
            <a:gdLst>
              <a:gd name="T0" fmla="*/ 0 h 28"/>
              <a:gd name="T1" fmla="*/ 28 h 28"/>
              <a:gd name="T2" fmla="*/ 28 h 28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8">
                <a:moveTo>
                  <a:pt x="0" y="0"/>
                </a:moveTo>
                <a:lnTo>
                  <a:pt x="0" y="28"/>
                </a:lnTo>
                <a:lnTo>
                  <a:pt x="0" y="28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72" name="Rectangle 22"/>
          <p:cNvSpPr>
            <a:spLocks noChangeArrowheads="1"/>
          </p:cNvSpPr>
          <p:nvPr/>
        </p:nvSpPr>
        <p:spPr bwMode="auto">
          <a:xfrm>
            <a:off x="3911601" y="885825"/>
            <a:ext cx="182902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CMW49292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pseudostrobus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2011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73" name="Freeform 23"/>
          <p:cNvSpPr>
            <a:spLocks/>
          </p:cNvSpPr>
          <p:nvPr/>
        </p:nvSpPr>
        <p:spPr bwMode="auto">
          <a:xfrm>
            <a:off x="3903663" y="946150"/>
            <a:ext cx="0" cy="503238"/>
          </a:xfrm>
          <a:custGeom>
            <a:avLst/>
            <a:gdLst>
              <a:gd name="T0" fmla="*/ 317 h 317"/>
              <a:gd name="T1" fmla="*/ 0 h 317"/>
              <a:gd name="T2" fmla="*/ 0 h 31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317">
                <a:moveTo>
                  <a:pt x="0" y="317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74" name="Rectangle 24"/>
          <p:cNvSpPr>
            <a:spLocks noChangeArrowheads="1"/>
          </p:cNvSpPr>
          <p:nvPr/>
        </p:nvSpPr>
        <p:spPr bwMode="auto">
          <a:xfrm>
            <a:off x="3911601" y="987425"/>
            <a:ext cx="182902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CMW49295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pseudostrobus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2011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75" name="Freeform 25"/>
          <p:cNvSpPr>
            <a:spLocks/>
          </p:cNvSpPr>
          <p:nvPr/>
        </p:nvSpPr>
        <p:spPr bwMode="auto">
          <a:xfrm>
            <a:off x="3903663" y="1049338"/>
            <a:ext cx="0" cy="452438"/>
          </a:xfrm>
          <a:custGeom>
            <a:avLst/>
            <a:gdLst>
              <a:gd name="T0" fmla="*/ 285 h 285"/>
              <a:gd name="T1" fmla="*/ 0 h 285"/>
              <a:gd name="T2" fmla="*/ 0 h 285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85">
                <a:moveTo>
                  <a:pt x="0" y="285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76" name="Rectangle 26"/>
          <p:cNvSpPr>
            <a:spLocks noChangeArrowheads="1"/>
          </p:cNvSpPr>
          <p:nvPr/>
        </p:nvSpPr>
        <p:spPr bwMode="auto">
          <a:xfrm>
            <a:off x="3911601" y="1090613"/>
            <a:ext cx="182902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CMW46504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pseudostrobus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2011 GUA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77" name="Freeform 27"/>
          <p:cNvSpPr>
            <a:spLocks/>
          </p:cNvSpPr>
          <p:nvPr/>
        </p:nvSpPr>
        <p:spPr bwMode="auto">
          <a:xfrm>
            <a:off x="3903663" y="1150938"/>
            <a:ext cx="0" cy="401638"/>
          </a:xfrm>
          <a:custGeom>
            <a:avLst/>
            <a:gdLst>
              <a:gd name="T0" fmla="*/ 253 h 253"/>
              <a:gd name="T1" fmla="*/ 0 h 253"/>
              <a:gd name="T2" fmla="*/ 0 h 253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53">
                <a:moveTo>
                  <a:pt x="0" y="253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78" name="Rectangle 28"/>
          <p:cNvSpPr>
            <a:spLocks noChangeArrowheads="1"/>
          </p:cNvSpPr>
          <p:nvPr/>
        </p:nvSpPr>
        <p:spPr bwMode="auto">
          <a:xfrm>
            <a:off x="3911601" y="1192213"/>
            <a:ext cx="182902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CMW49297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pseudostrobus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2011 GUA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79" name="Freeform 29"/>
          <p:cNvSpPr>
            <a:spLocks/>
          </p:cNvSpPr>
          <p:nvPr/>
        </p:nvSpPr>
        <p:spPr bwMode="auto">
          <a:xfrm>
            <a:off x="3903663" y="1252538"/>
            <a:ext cx="0" cy="350838"/>
          </a:xfrm>
          <a:custGeom>
            <a:avLst/>
            <a:gdLst>
              <a:gd name="T0" fmla="*/ 221 h 221"/>
              <a:gd name="T1" fmla="*/ 0 h 221"/>
              <a:gd name="T2" fmla="*/ 0 h 22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21">
                <a:moveTo>
                  <a:pt x="0" y="221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80" name="Rectangle 30"/>
          <p:cNvSpPr>
            <a:spLocks noChangeArrowheads="1"/>
          </p:cNvSpPr>
          <p:nvPr/>
        </p:nvSpPr>
        <p:spPr bwMode="auto">
          <a:xfrm>
            <a:off x="3911601" y="1293813"/>
            <a:ext cx="168475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1C.N5S4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pseudostrobus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2011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81" name="Freeform 31"/>
          <p:cNvSpPr>
            <a:spLocks/>
          </p:cNvSpPr>
          <p:nvPr/>
        </p:nvSpPr>
        <p:spPr bwMode="auto">
          <a:xfrm>
            <a:off x="3903663" y="1354138"/>
            <a:ext cx="0" cy="300038"/>
          </a:xfrm>
          <a:custGeom>
            <a:avLst/>
            <a:gdLst>
              <a:gd name="T0" fmla="*/ 189 h 189"/>
              <a:gd name="T1" fmla="*/ 0 h 189"/>
              <a:gd name="T2" fmla="*/ 0 h 189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89">
                <a:moveTo>
                  <a:pt x="0" y="189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82" name="Rectangle 32"/>
          <p:cNvSpPr>
            <a:spLocks noChangeArrowheads="1"/>
          </p:cNvSpPr>
          <p:nvPr/>
        </p:nvSpPr>
        <p:spPr bwMode="auto">
          <a:xfrm>
            <a:off x="3911601" y="1397000"/>
            <a:ext cx="156292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CMW42647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2010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83" name="Freeform 33"/>
          <p:cNvSpPr>
            <a:spLocks/>
          </p:cNvSpPr>
          <p:nvPr/>
        </p:nvSpPr>
        <p:spPr bwMode="auto">
          <a:xfrm>
            <a:off x="3903663" y="1457325"/>
            <a:ext cx="0" cy="247650"/>
          </a:xfrm>
          <a:custGeom>
            <a:avLst/>
            <a:gdLst>
              <a:gd name="T0" fmla="*/ 156 h 156"/>
              <a:gd name="T1" fmla="*/ 0 h 156"/>
              <a:gd name="T2" fmla="*/ 0 h 156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56">
                <a:moveTo>
                  <a:pt x="0" y="156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84" name="Rectangle 34"/>
          <p:cNvSpPr>
            <a:spLocks noChangeArrowheads="1"/>
          </p:cNvSpPr>
          <p:nvPr/>
        </p:nvSpPr>
        <p:spPr bwMode="auto">
          <a:xfrm>
            <a:off x="3911601" y="1498600"/>
            <a:ext cx="182902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CMW49293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pseudostrobus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2011 GUA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85" name="Freeform 35"/>
          <p:cNvSpPr>
            <a:spLocks/>
          </p:cNvSpPr>
          <p:nvPr/>
        </p:nvSpPr>
        <p:spPr bwMode="auto">
          <a:xfrm>
            <a:off x="3903663" y="1558925"/>
            <a:ext cx="0" cy="196850"/>
          </a:xfrm>
          <a:custGeom>
            <a:avLst/>
            <a:gdLst>
              <a:gd name="T0" fmla="*/ 124 h 124"/>
              <a:gd name="T1" fmla="*/ 0 h 124"/>
              <a:gd name="T2" fmla="*/ 0 h 12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24">
                <a:moveTo>
                  <a:pt x="0" y="124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86" name="Rectangle 36"/>
          <p:cNvSpPr>
            <a:spLocks noChangeArrowheads="1"/>
          </p:cNvSpPr>
          <p:nvPr/>
        </p:nvSpPr>
        <p:spPr bwMode="auto">
          <a:xfrm>
            <a:off x="3911601" y="1600200"/>
            <a:ext cx="182902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CMW49296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pseudostrobus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2011 GUA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87" name="Freeform 37"/>
          <p:cNvSpPr>
            <a:spLocks/>
          </p:cNvSpPr>
          <p:nvPr/>
        </p:nvSpPr>
        <p:spPr bwMode="auto">
          <a:xfrm>
            <a:off x="3903663" y="1660525"/>
            <a:ext cx="0" cy="147638"/>
          </a:xfrm>
          <a:custGeom>
            <a:avLst/>
            <a:gdLst>
              <a:gd name="T0" fmla="*/ 93 h 93"/>
              <a:gd name="T1" fmla="*/ 0 h 93"/>
              <a:gd name="T2" fmla="*/ 0 h 93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93">
                <a:moveTo>
                  <a:pt x="0" y="93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88" name="Rectangle 38"/>
          <p:cNvSpPr>
            <a:spLocks noChangeArrowheads="1"/>
          </p:cNvSpPr>
          <p:nvPr/>
        </p:nvSpPr>
        <p:spPr bwMode="auto">
          <a:xfrm>
            <a:off x="3911601" y="1703388"/>
            <a:ext cx="182902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CMW49298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pseudostrobus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2011 GUA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89" name="Freeform 39"/>
          <p:cNvSpPr>
            <a:spLocks/>
          </p:cNvSpPr>
          <p:nvPr/>
        </p:nvSpPr>
        <p:spPr bwMode="auto">
          <a:xfrm>
            <a:off x="3903663" y="1763713"/>
            <a:ext cx="0" cy="95250"/>
          </a:xfrm>
          <a:custGeom>
            <a:avLst/>
            <a:gdLst>
              <a:gd name="T0" fmla="*/ 60 h 60"/>
              <a:gd name="T1" fmla="*/ 0 h 60"/>
              <a:gd name="T2" fmla="*/ 0 h 60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60">
                <a:moveTo>
                  <a:pt x="0" y="6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90" name="Rectangle 40"/>
          <p:cNvSpPr>
            <a:spLocks noChangeArrowheads="1"/>
          </p:cNvSpPr>
          <p:nvPr/>
        </p:nvSpPr>
        <p:spPr bwMode="auto">
          <a:xfrm>
            <a:off x="3911601" y="1804988"/>
            <a:ext cx="182902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CMW50531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pseudostrobus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2011 GUA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91" name="Freeform 41"/>
          <p:cNvSpPr>
            <a:spLocks/>
          </p:cNvSpPr>
          <p:nvPr/>
        </p:nvSpPr>
        <p:spPr bwMode="auto">
          <a:xfrm>
            <a:off x="3903663" y="1865313"/>
            <a:ext cx="0" cy="44450"/>
          </a:xfrm>
          <a:custGeom>
            <a:avLst/>
            <a:gdLst>
              <a:gd name="T0" fmla="*/ 28 h 28"/>
              <a:gd name="T1" fmla="*/ 0 h 28"/>
              <a:gd name="T2" fmla="*/ 0 h 28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8">
                <a:moveTo>
                  <a:pt x="0" y="28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92" name="Rectangle 42"/>
          <p:cNvSpPr>
            <a:spLocks noChangeArrowheads="1"/>
          </p:cNvSpPr>
          <p:nvPr/>
        </p:nvSpPr>
        <p:spPr bwMode="auto">
          <a:xfrm>
            <a:off x="3911601" y="1900304"/>
            <a:ext cx="182902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CMW50530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pseudostrobus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2011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93" name="Freeform 43"/>
          <p:cNvSpPr>
            <a:spLocks/>
          </p:cNvSpPr>
          <p:nvPr/>
        </p:nvSpPr>
        <p:spPr bwMode="auto">
          <a:xfrm>
            <a:off x="3903663" y="1922463"/>
            <a:ext cx="0" cy="44450"/>
          </a:xfrm>
          <a:custGeom>
            <a:avLst/>
            <a:gdLst>
              <a:gd name="T0" fmla="*/ 0 h 28"/>
              <a:gd name="T1" fmla="*/ 28 h 28"/>
              <a:gd name="T2" fmla="*/ 28 h 28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8">
                <a:moveTo>
                  <a:pt x="0" y="0"/>
                </a:moveTo>
                <a:lnTo>
                  <a:pt x="0" y="28"/>
                </a:lnTo>
                <a:lnTo>
                  <a:pt x="0" y="28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94" name="Line 44"/>
          <p:cNvSpPr>
            <a:spLocks noChangeShapeType="1"/>
          </p:cNvSpPr>
          <p:nvPr/>
        </p:nvSpPr>
        <p:spPr bwMode="auto">
          <a:xfrm>
            <a:off x="3903663" y="742950"/>
            <a:ext cx="0" cy="604838"/>
          </a:xfrm>
          <a:prstGeom prst="line">
            <a:avLst/>
          </a:pr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95" name="Line 45"/>
          <p:cNvSpPr>
            <a:spLocks noChangeShapeType="1"/>
          </p:cNvSpPr>
          <p:nvPr/>
        </p:nvSpPr>
        <p:spPr bwMode="auto">
          <a:xfrm>
            <a:off x="3903663" y="1362075"/>
            <a:ext cx="0" cy="604838"/>
          </a:xfrm>
          <a:prstGeom prst="line">
            <a:avLst/>
          </a:pr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96" name="Freeform 46"/>
          <p:cNvSpPr>
            <a:spLocks/>
          </p:cNvSpPr>
          <p:nvPr/>
        </p:nvSpPr>
        <p:spPr bwMode="auto">
          <a:xfrm>
            <a:off x="3819526" y="1004888"/>
            <a:ext cx="84138" cy="349250"/>
          </a:xfrm>
          <a:custGeom>
            <a:avLst/>
            <a:gdLst>
              <a:gd name="T0" fmla="*/ 0 w 53"/>
              <a:gd name="T1" fmla="*/ 0 h 220"/>
              <a:gd name="T2" fmla="*/ 0 w 53"/>
              <a:gd name="T3" fmla="*/ 220 h 220"/>
              <a:gd name="T4" fmla="*/ 53 w 53"/>
              <a:gd name="T5" fmla="*/ 220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3" h="220">
                <a:moveTo>
                  <a:pt x="0" y="0"/>
                </a:moveTo>
                <a:lnTo>
                  <a:pt x="0" y="220"/>
                </a:lnTo>
                <a:lnTo>
                  <a:pt x="53" y="220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97" name="Freeform 47"/>
          <p:cNvSpPr>
            <a:spLocks/>
          </p:cNvSpPr>
          <p:nvPr/>
        </p:nvSpPr>
        <p:spPr bwMode="auto">
          <a:xfrm>
            <a:off x="3789363" y="723900"/>
            <a:ext cx="30163" cy="273050"/>
          </a:xfrm>
          <a:custGeom>
            <a:avLst/>
            <a:gdLst>
              <a:gd name="T0" fmla="*/ 0 w 19"/>
              <a:gd name="T1" fmla="*/ 0 h 172"/>
              <a:gd name="T2" fmla="*/ 0 w 19"/>
              <a:gd name="T3" fmla="*/ 172 h 172"/>
              <a:gd name="T4" fmla="*/ 19 w 19"/>
              <a:gd name="T5" fmla="*/ 172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" h="172">
                <a:moveTo>
                  <a:pt x="0" y="0"/>
                </a:moveTo>
                <a:lnTo>
                  <a:pt x="0" y="172"/>
                </a:lnTo>
                <a:lnTo>
                  <a:pt x="19" y="172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98" name="Freeform 48"/>
          <p:cNvSpPr>
            <a:spLocks/>
          </p:cNvSpPr>
          <p:nvPr/>
        </p:nvSpPr>
        <p:spPr bwMode="auto">
          <a:xfrm>
            <a:off x="3735388" y="717550"/>
            <a:ext cx="53975" cy="1306513"/>
          </a:xfrm>
          <a:custGeom>
            <a:avLst/>
            <a:gdLst>
              <a:gd name="T0" fmla="*/ 0 w 34"/>
              <a:gd name="T1" fmla="*/ 823 h 823"/>
              <a:gd name="T2" fmla="*/ 0 w 34"/>
              <a:gd name="T3" fmla="*/ 0 h 823"/>
              <a:gd name="T4" fmla="*/ 34 w 34"/>
              <a:gd name="T5" fmla="*/ 0 h 8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4" h="823">
                <a:moveTo>
                  <a:pt x="0" y="823"/>
                </a:moveTo>
                <a:lnTo>
                  <a:pt x="0" y="0"/>
                </a:lnTo>
                <a:lnTo>
                  <a:pt x="34" y="0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99" name="Rectangle 49"/>
          <p:cNvSpPr>
            <a:spLocks noChangeArrowheads="1"/>
          </p:cNvSpPr>
          <p:nvPr/>
        </p:nvSpPr>
        <p:spPr bwMode="auto">
          <a:xfrm>
            <a:off x="3905251" y="2011330"/>
            <a:ext cx="1659109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CMW51051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maximinoi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2010 GUA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100" name="Freeform 50"/>
          <p:cNvSpPr>
            <a:spLocks/>
          </p:cNvSpPr>
          <p:nvPr/>
        </p:nvSpPr>
        <p:spPr bwMode="auto">
          <a:xfrm>
            <a:off x="3898901" y="2070100"/>
            <a:ext cx="0" cy="42863"/>
          </a:xfrm>
          <a:custGeom>
            <a:avLst/>
            <a:gdLst>
              <a:gd name="T0" fmla="*/ 27 h 27"/>
              <a:gd name="T1" fmla="*/ 0 h 27"/>
              <a:gd name="T2" fmla="*/ 0 h 2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7">
                <a:moveTo>
                  <a:pt x="0" y="27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01" name="Rectangle 51"/>
          <p:cNvSpPr>
            <a:spLocks noChangeArrowheads="1"/>
          </p:cNvSpPr>
          <p:nvPr/>
        </p:nvSpPr>
        <p:spPr bwMode="auto">
          <a:xfrm>
            <a:off x="3905251" y="2111375"/>
            <a:ext cx="1659109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CMW49401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maximinoi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2010 GUA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102" name="Freeform 52"/>
          <p:cNvSpPr>
            <a:spLocks/>
          </p:cNvSpPr>
          <p:nvPr/>
        </p:nvSpPr>
        <p:spPr bwMode="auto">
          <a:xfrm>
            <a:off x="3898901" y="2127250"/>
            <a:ext cx="0" cy="44450"/>
          </a:xfrm>
          <a:custGeom>
            <a:avLst/>
            <a:gdLst>
              <a:gd name="T0" fmla="*/ 0 h 28"/>
              <a:gd name="T1" fmla="*/ 28 h 28"/>
              <a:gd name="T2" fmla="*/ 28 h 28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8">
                <a:moveTo>
                  <a:pt x="0" y="0"/>
                </a:moveTo>
                <a:lnTo>
                  <a:pt x="0" y="28"/>
                </a:lnTo>
                <a:lnTo>
                  <a:pt x="0" y="28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03" name="Rectangle 53"/>
          <p:cNvSpPr>
            <a:spLocks noChangeArrowheads="1"/>
          </p:cNvSpPr>
          <p:nvPr/>
        </p:nvSpPr>
        <p:spPr bwMode="auto">
          <a:xfrm>
            <a:off x="3933826" y="2212975"/>
            <a:ext cx="156292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CMW48831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2010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104" name="Freeform 54"/>
          <p:cNvSpPr>
            <a:spLocks/>
          </p:cNvSpPr>
          <p:nvPr/>
        </p:nvSpPr>
        <p:spPr bwMode="auto">
          <a:xfrm>
            <a:off x="3898901" y="2178050"/>
            <a:ext cx="26988" cy="95250"/>
          </a:xfrm>
          <a:custGeom>
            <a:avLst/>
            <a:gdLst>
              <a:gd name="T0" fmla="*/ 0 w 17"/>
              <a:gd name="T1" fmla="*/ 0 h 60"/>
              <a:gd name="T2" fmla="*/ 0 w 17"/>
              <a:gd name="T3" fmla="*/ 60 h 60"/>
              <a:gd name="T4" fmla="*/ 17 w 17"/>
              <a:gd name="T5" fmla="*/ 6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" h="60">
                <a:moveTo>
                  <a:pt x="0" y="0"/>
                </a:moveTo>
                <a:lnTo>
                  <a:pt x="0" y="60"/>
                </a:lnTo>
                <a:lnTo>
                  <a:pt x="17" y="60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05" name="Rectangle 55"/>
          <p:cNvSpPr>
            <a:spLocks noChangeArrowheads="1"/>
          </p:cNvSpPr>
          <p:nvPr/>
        </p:nvSpPr>
        <p:spPr bwMode="auto">
          <a:xfrm>
            <a:off x="3905251" y="2314575"/>
            <a:ext cx="1739259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CMW36810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maximinoi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2010 GUA ∆</a:t>
            </a:r>
            <a:endParaRPr lang="en-US" altLang="en-US" sz="800" dirty="0">
              <a:latin typeface="+mn-lt"/>
            </a:endParaRPr>
          </a:p>
        </p:txBody>
      </p:sp>
      <p:sp>
        <p:nvSpPr>
          <p:cNvPr id="106" name="Freeform 56"/>
          <p:cNvSpPr>
            <a:spLocks/>
          </p:cNvSpPr>
          <p:nvPr/>
        </p:nvSpPr>
        <p:spPr bwMode="auto">
          <a:xfrm>
            <a:off x="3898901" y="2228850"/>
            <a:ext cx="0" cy="147638"/>
          </a:xfrm>
          <a:custGeom>
            <a:avLst/>
            <a:gdLst>
              <a:gd name="T0" fmla="*/ 0 h 93"/>
              <a:gd name="T1" fmla="*/ 93 h 93"/>
              <a:gd name="T2" fmla="*/ 93 h 93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93">
                <a:moveTo>
                  <a:pt x="0" y="0"/>
                </a:moveTo>
                <a:lnTo>
                  <a:pt x="0" y="93"/>
                </a:lnTo>
                <a:lnTo>
                  <a:pt x="0" y="93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07" name="Rectangle 57"/>
          <p:cNvSpPr>
            <a:spLocks noChangeArrowheads="1"/>
          </p:cNvSpPr>
          <p:nvPr/>
        </p:nvSpPr>
        <p:spPr bwMode="auto">
          <a:xfrm>
            <a:off x="3905251" y="2417763"/>
            <a:ext cx="151964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CMW48830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2010 NIC</a:t>
            </a:r>
            <a:endParaRPr lang="en-US" altLang="en-US" sz="800" dirty="0">
              <a:latin typeface="+mn-lt"/>
            </a:endParaRPr>
          </a:p>
        </p:txBody>
      </p:sp>
      <p:sp>
        <p:nvSpPr>
          <p:cNvPr id="108" name="Freeform 58"/>
          <p:cNvSpPr>
            <a:spLocks/>
          </p:cNvSpPr>
          <p:nvPr/>
        </p:nvSpPr>
        <p:spPr bwMode="auto">
          <a:xfrm>
            <a:off x="3898901" y="2478088"/>
            <a:ext cx="0" cy="44450"/>
          </a:xfrm>
          <a:custGeom>
            <a:avLst/>
            <a:gdLst>
              <a:gd name="T0" fmla="*/ 28 h 28"/>
              <a:gd name="T1" fmla="*/ 0 h 28"/>
              <a:gd name="T2" fmla="*/ 0 h 28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8">
                <a:moveTo>
                  <a:pt x="0" y="28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09" name="Rectangle 59"/>
          <p:cNvSpPr>
            <a:spLocks noChangeArrowheads="1"/>
          </p:cNvSpPr>
          <p:nvPr/>
        </p:nvSpPr>
        <p:spPr bwMode="auto">
          <a:xfrm>
            <a:off x="3933826" y="2519363"/>
            <a:ext cx="1376980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IB35.3c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2010 GUA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110" name="Freeform 60"/>
          <p:cNvSpPr>
            <a:spLocks/>
          </p:cNvSpPr>
          <p:nvPr/>
        </p:nvSpPr>
        <p:spPr bwMode="auto">
          <a:xfrm>
            <a:off x="3898901" y="2535238"/>
            <a:ext cx="26988" cy="44450"/>
          </a:xfrm>
          <a:custGeom>
            <a:avLst/>
            <a:gdLst>
              <a:gd name="T0" fmla="*/ 0 w 17"/>
              <a:gd name="T1" fmla="*/ 0 h 28"/>
              <a:gd name="T2" fmla="*/ 0 w 17"/>
              <a:gd name="T3" fmla="*/ 28 h 28"/>
              <a:gd name="T4" fmla="*/ 17 w 17"/>
              <a:gd name="T5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" h="28">
                <a:moveTo>
                  <a:pt x="0" y="0"/>
                </a:moveTo>
                <a:lnTo>
                  <a:pt x="0" y="28"/>
                </a:lnTo>
                <a:lnTo>
                  <a:pt x="17" y="28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11" name="Rectangle 61"/>
          <p:cNvSpPr>
            <a:spLocks noChangeArrowheads="1"/>
          </p:cNvSpPr>
          <p:nvPr/>
        </p:nvSpPr>
        <p:spPr bwMode="auto">
          <a:xfrm>
            <a:off x="3905251" y="2620963"/>
            <a:ext cx="1388201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IB30.2b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2010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112" name="Freeform 62"/>
          <p:cNvSpPr>
            <a:spLocks/>
          </p:cNvSpPr>
          <p:nvPr/>
        </p:nvSpPr>
        <p:spPr bwMode="auto">
          <a:xfrm>
            <a:off x="3898901" y="2382838"/>
            <a:ext cx="0" cy="298450"/>
          </a:xfrm>
          <a:custGeom>
            <a:avLst/>
            <a:gdLst>
              <a:gd name="T0" fmla="*/ 0 h 188"/>
              <a:gd name="T1" fmla="*/ 188 h 188"/>
              <a:gd name="T2" fmla="*/ 188 h 188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88">
                <a:moveTo>
                  <a:pt x="0" y="0"/>
                </a:moveTo>
                <a:lnTo>
                  <a:pt x="0" y="188"/>
                </a:lnTo>
                <a:lnTo>
                  <a:pt x="0" y="188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13" name="Rectangle 63"/>
          <p:cNvSpPr>
            <a:spLocks noChangeArrowheads="1"/>
          </p:cNvSpPr>
          <p:nvPr/>
        </p:nvSpPr>
        <p:spPr bwMode="auto">
          <a:xfrm>
            <a:off x="3905251" y="2724150"/>
            <a:ext cx="151964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CMW51143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2010 NIC</a:t>
            </a:r>
            <a:endParaRPr lang="en-US" altLang="en-US" sz="800" dirty="0">
              <a:latin typeface="+mn-lt"/>
            </a:endParaRPr>
          </a:p>
        </p:txBody>
      </p:sp>
      <p:sp>
        <p:nvSpPr>
          <p:cNvPr id="114" name="Freeform 64"/>
          <p:cNvSpPr>
            <a:spLocks/>
          </p:cNvSpPr>
          <p:nvPr/>
        </p:nvSpPr>
        <p:spPr bwMode="auto">
          <a:xfrm>
            <a:off x="3898901" y="2433638"/>
            <a:ext cx="0" cy="350838"/>
          </a:xfrm>
          <a:custGeom>
            <a:avLst/>
            <a:gdLst>
              <a:gd name="T0" fmla="*/ 0 h 221"/>
              <a:gd name="T1" fmla="*/ 221 h 221"/>
              <a:gd name="T2" fmla="*/ 221 h 22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21">
                <a:moveTo>
                  <a:pt x="0" y="0"/>
                </a:moveTo>
                <a:lnTo>
                  <a:pt x="0" y="221"/>
                </a:lnTo>
                <a:lnTo>
                  <a:pt x="0" y="221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15" name="Rectangle 65"/>
          <p:cNvSpPr>
            <a:spLocks noChangeArrowheads="1"/>
          </p:cNvSpPr>
          <p:nvPr/>
        </p:nvSpPr>
        <p:spPr bwMode="auto">
          <a:xfrm>
            <a:off x="3905251" y="2825750"/>
            <a:ext cx="1461939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IB13.2f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maximinoi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2010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116" name="Freeform 66"/>
          <p:cNvSpPr>
            <a:spLocks/>
          </p:cNvSpPr>
          <p:nvPr/>
        </p:nvSpPr>
        <p:spPr bwMode="auto">
          <a:xfrm>
            <a:off x="3898901" y="2484438"/>
            <a:ext cx="0" cy="401638"/>
          </a:xfrm>
          <a:custGeom>
            <a:avLst/>
            <a:gdLst>
              <a:gd name="T0" fmla="*/ 0 h 253"/>
              <a:gd name="T1" fmla="*/ 253 h 253"/>
              <a:gd name="T2" fmla="*/ 253 h 253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53">
                <a:moveTo>
                  <a:pt x="0" y="0"/>
                </a:moveTo>
                <a:lnTo>
                  <a:pt x="0" y="253"/>
                </a:lnTo>
                <a:lnTo>
                  <a:pt x="0" y="253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17" name="Rectangle 67"/>
          <p:cNvSpPr>
            <a:spLocks noChangeArrowheads="1"/>
          </p:cNvSpPr>
          <p:nvPr/>
        </p:nvSpPr>
        <p:spPr bwMode="auto">
          <a:xfrm>
            <a:off x="3905251" y="2927350"/>
            <a:ext cx="126637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N3.2c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2010 NIC</a:t>
            </a:r>
            <a:endParaRPr lang="en-US" altLang="en-US" sz="800" dirty="0">
              <a:latin typeface="+mn-lt"/>
            </a:endParaRPr>
          </a:p>
        </p:txBody>
      </p:sp>
      <p:sp>
        <p:nvSpPr>
          <p:cNvPr id="118" name="Freeform 68"/>
          <p:cNvSpPr>
            <a:spLocks/>
          </p:cNvSpPr>
          <p:nvPr/>
        </p:nvSpPr>
        <p:spPr bwMode="auto">
          <a:xfrm>
            <a:off x="3898901" y="2535238"/>
            <a:ext cx="0" cy="452438"/>
          </a:xfrm>
          <a:custGeom>
            <a:avLst/>
            <a:gdLst>
              <a:gd name="T0" fmla="*/ 0 h 285"/>
              <a:gd name="T1" fmla="*/ 285 h 285"/>
              <a:gd name="T2" fmla="*/ 285 h 285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85">
                <a:moveTo>
                  <a:pt x="0" y="0"/>
                </a:moveTo>
                <a:lnTo>
                  <a:pt x="0" y="285"/>
                </a:lnTo>
                <a:lnTo>
                  <a:pt x="0" y="285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19" name="Rectangle 69"/>
          <p:cNvSpPr>
            <a:spLocks noChangeArrowheads="1"/>
          </p:cNvSpPr>
          <p:nvPr/>
        </p:nvSpPr>
        <p:spPr bwMode="auto">
          <a:xfrm>
            <a:off x="3905251" y="3030538"/>
            <a:ext cx="156292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CMW37128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2010 GUA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120" name="Freeform 70"/>
          <p:cNvSpPr>
            <a:spLocks/>
          </p:cNvSpPr>
          <p:nvPr/>
        </p:nvSpPr>
        <p:spPr bwMode="auto">
          <a:xfrm>
            <a:off x="3898901" y="2586038"/>
            <a:ext cx="0" cy="504825"/>
          </a:xfrm>
          <a:custGeom>
            <a:avLst/>
            <a:gdLst>
              <a:gd name="T0" fmla="*/ 0 h 318"/>
              <a:gd name="T1" fmla="*/ 318 h 318"/>
              <a:gd name="T2" fmla="*/ 318 h 318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318">
                <a:moveTo>
                  <a:pt x="0" y="0"/>
                </a:moveTo>
                <a:lnTo>
                  <a:pt x="0" y="318"/>
                </a:lnTo>
                <a:lnTo>
                  <a:pt x="0" y="318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21" name="Rectangle 71"/>
          <p:cNvSpPr>
            <a:spLocks noChangeArrowheads="1"/>
          </p:cNvSpPr>
          <p:nvPr/>
        </p:nvSpPr>
        <p:spPr bwMode="auto">
          <a:xfrm>
            <a:off x="3905251" y="3132138"/>
            <a:ext cx="1659109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CMW47109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maximinoi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2010 GUA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122" name="Freeform 72"/>
          <p:cNvSpPr>
            <a:spLocks/>
          </p:cNvSpPr>
          <p:nvPr/>
        </p:nvSpPr>
        <p:spPr bwMode="auto">
          <a:xfrm>
            <a:off x="3898901" y="2638425"/>
            <a:ext cx="0" cy="554038"/>
          </a:xfrm>
          <a:custGeom>
            <a:avLst/>
            <a:gdLst>
              <a:gd name="T0" fmla="*/ 0 h 349"/>
              <a:gd name="T1" fmla="*/ 349 h 349"/>
              <a:gd name="T2" fmla="*/ 349 h 349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349">
                <a:moveTo>
                  <a:pt x="0" y="0"/>
                </a:moveTo>
                <a:lnTo>
                  <a:pt x="0" y="349"/>
                </a:lnTo>
                <a:lnTo>
                  <a:pt x="0" y="349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23" name="Rectangle 73"/>
          <p:cNvSpPr>
            <a:spLocks noChangeArrowheads="1"/>
          </p:cNvSpPr>
          <p:nvPr/>
        </p:nvSpPr>
        <p:spPr bwMode="auto">
          <a:xfrm>
            <a:off x="3905251" y="3233738"/>
            <a:ext cx="1659109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CMW45388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maximinoi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2010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124" name="Freeform 74"/>
          <p:cNvSpPr>
            <a:spLocks/>
          </p:cNvSpPr>
          <p:nvPr/>
        </p:nvSpPr>
        <p:spPr bwMode="auto">
          <a:xfrm>
            <a:off x="3898901" y="3294063"/>
            <a:ext cx="0" cy="69850"/>
          </a:xfrm>
          <a:custGeom>
            <a:avLst/>
            <a:gdLst>
              <a:gd name="T0" fmla="*/ 44 h 44"/>
              <a:gd name="T1" fmla="*/ 0 h 44"/>
              <a:gd name="T2" fmla="*/ 0 h 4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44">
                <a:moveTo>
                  <a:pt x="0" y="44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25" name="Rectangle 75"/>
          <p:cNvSpPr>
            <a:spLocks noChangeArrowheads="1"/>
          </p:cNvSpPr>
          <p:nvPr/>
        </p:nvSpPr>
        <p:spPr bwMode="auto">
          <a:xfrm>
            <a:off x="3933826" y="3335338"/>
            <a:ext cx="1739259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CMW36808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maximinoi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2010 GUA ∆</a:t>
            </a:r>
            <a:endParaRPr lang="en-US" altLang="en-US" sz="800" dirty="0">
              <a:latin typeface="+mn-lt"/>
            </a:endParaRPr>
          </a:p>
        </p:txBody>
      </p:sp>
      <p:sp>
        <p:nvSpPr>
          <p:cNvPr id="126" name="Freeform 76"/>
          <p:cNvSpPr>
            <a:spLocks/>
          </p:cNvSpPr>
          <p:nvPr/>
        </p:nvSpPr>
        <p:spPr bwMode="auto">
          <a:xfrm>
            <a:off x="3925888" y="3397250"/>
            <a:ext cx="0" cy="42863"/>
          </a:xfrm>
          <a:custGeom>
            <a:avLst/>
            <a:gdLst>
              <a:gd name="T0" fmla="*/ 27 h 27"/>
              <a:gd name="T1" fmla="*/ 0 h 27"/>
              <a:gd name="T2" fmla="*/ 0 h 2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7">
                <a:moveTo>
                  <a:pt x="0" y="27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27" name="Rectangle 77"/>
          <p:cNvSpPr>
            <a:spLocks noChangeArrowheads="1"/>
          </p:cNvSpPr>
          <p:nvPr/>
        </p:nvSpPr>
        <p:spPr bwMode="auto">
          <a:xfrm>
            <a:off x="3933826" y="3438525"/>
            <a:ext cx="1659109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CMW45389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maximinoi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2010 GUA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128" name="Freeform 78"/>
          <p:cNvSpPr>
            <a:spLocks/>
          </p:cNvSpPr>
          <p:nvPr/>
        </p:nvSpPr>
        <p:spPr bwMode="auto">
          <a:xfrm>
            <a:off x="3925888" y="3454400"/>
            <a:ext cx="0" cy="44450"/>
          </a:xfrm>
          <a:custGeom>
            <a:avLst/>
            <a:gdLst>
              <a:gd name="T0" fmla="*/ 0 h 28"/>
              <a:gd name="T1" fmla="*/ 28 h 28"/>
              <a:gd name="T2" fmla="*/ 28 h 28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8">
                <a:moveTo>
                  <a:pt x="0" y="0"/>
                </a:moveTo>
                <a:lnTo>
                  <a:pt x="0" y="28"/>
                </a:lnTo>
                <a:lnTo>
                  <a:pt x="0" y="28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29" name="Freeform 79"/>
          <p:cNvSpPr>
            <a:spLocks/>
          </p:cNvSpPr>
          <p:nvPr/>
        </p:nvSpPr>
        <p:spPr bwMode="auto">
          <a:xfrm>
            <a:off x="3898901" y="3378200"/>
            <a:ext cx="26988" cy="69850"/>
          </a:xfrm>
          <a:custGeom>
            <a:avLst/>
            <a:gdLst>
              <a:gd name="T0" fmla="*/ 0 w 17"/>
              <a:gd name="T1" fmla="*/ 0 h 44"/>
              <a:gd name="T2" fmla="*/ 0 w 17"/>
              <a:gd name="T3" fmla="*/ 44 h 44"/>
              <a:gd name="T4" fmla="*/ 17 w 17"/>
              <a:gd name="T5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" h="44">
                <a:moveTo>
                  <a:pt x="0" y="0"/>
                </a:moveTo>
                <a:lnTo>
                  <a:pt x="0" y="44"/>
                </a:lnTo>
                <a:lnTo>
                  <a:pt x="17" y="44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30" name="Line 80"/>
          <p:cNvSpPr>
            <a:spLocks noChangeShapeType="1"/>
          </p:cNvSpPr>
          <p:nvPr/>
        </p:nvSpPr>
        <p:spPr bwMode="auto">
          <a:xfrm>
            <a:off x="3898901" y="2070100"/>
            <a:ext cx="0" cy="681038"/>
          </a:xfrm>
          <a:prstGeom prst="line">
            <a:avLst/>
          </a:pr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31" name="Line 81"/>
          <p:cNvSpPr>
            <a:spLocks noChangeShapeType="1"/>
          </p:cNvSpPr>
          <p:nvPr/>
        </p:nvSpPr>
        <p:spPr bwMode="auto">
          <a:xfrm>
            <a:off x="3898901" y="2765425"/>
            <a:ext cx="0" cy="682625"/>
          </a:xfrm>
          <a:prstGeom prst="line">
            <a:avLst/>
          </a:pr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32" name="Freeform 82"/>
          <p:cNvSpPr>
            <a:spLocks/>
          </p:cNvSpPr>
          <p:nvPr/>
        </p:nvSpPr>
        <p:spPr bwMode="auto">
          <a:xfrm>
            <a:off x="3871913" y="2759075"/>
            <a:ext cx="26988" cy="579438"/>
          </a:xfrm>
          <a:custGeom>
            <a:avLst/>
            <a:gdLst>
              <a:gd name="T0" fmla="*/ 0 w 17"/>
              <a:gd name="T1" fmla="*/ 365 h 365"/>
              <a:gd name="T2" fmla="*/ 0 w 17"/>
              <a:gd name="T3" fmla="*/ 0 h 365"/>
              <a:gd name="T4" fmla="*/ 17 w 17"/>
              <a:gd name="T5" fmla="*/ 0 h 3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" h="365">
                <a:moveTo>
                  <a:pt x="0" y="365"/>
                </a:moveTo>
                <a:lnTo>
                  <a:pt x="0" y="0"/>
                </a:lnTo>
                <a:lnTo>
                  <a:pt x="17" y="0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33" name="Rectangle 83"/>
          <p:cNvSpPr>
            <a:spLocks noChangeArrowheads="1"/>
          </p:cNvSpPr>
          <p:nvPr/>
        </p:nvSpPr>
        <p:spPr bwMode="auto">
          <a:xfrm>
            <a:off x="4103688" y="3540125"/>
            <a:ext cx="1772921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267.52.N2S1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tecunumanii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2012 GUA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134" name="Freeform 84"/>
          <p:cNvSpPr>
            <a:spLocks/>
          </p:cNvSpPr>
          <p:nvPr/>
        </p:nvSpPr>
        <p:spPr bwMode="auto">
          <a:xfrm>
            <a:off x="4097338" y="3600450"/>
            <a:ext cx="0" cy="44450"/>
          </a:xfrm>
          <a:custGeom>
            <a:avLst/>
            <a:gdLst>
              <a:gd name="T0" fmla="*/ 28 h 28"/>
              <a:gd name="T1" fmla="*/ 0 h 28"/>
              <a:gd name="T2" fmla="*/ 0 h 28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8">
                <a:moveTo>
                  <a:pt x="0" y="28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35" name="Rectangle 85"/>
          <p:cNvSpPr>
            <a:spLocks noChangeArrowheads="1"/>
          </p:cNvSpPr>
          <p:nvPr/>
        </p:nvSpPr>
        <p:spPr bwMode="auto">
          <a:xfrm>
            <a:off x="4103688" y="3641725"/>
            <a:ext cx="1740861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CMW51058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tecunumanii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2012 GUA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136" name="Freeform 86"/>
          <p:cNvSpPr>
            <a:spLocks/>
          </p:cNvSpPr>
          <p:nvPr/>
        </p:nvSpPr>
        <p:spPr bwMode="auto">
          <a:xfrm>
            <a:off x="4097338" y="3659188"/>
            <a:ext cx="0" cy="44450"/>
          </a:xfrm>
          <a:custGeom>
            <a:avLst/>
            <a:gdLst>
              <a:gd name="T0" fmla="*/ 0 h 28"/>
              <a:gd name="T1" fmla="*/ 28 h 28"/>
              <a:gd name="T2" fmla="*/ 28 h 28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8">
                <a:moveTo>
                  <a:pt x="0" y="0"/>
                </a:moveTo>
                <a:lnTo>
                  <a:pt x="0" y="28"/>
                </a:lnTo>
                <a:lnTo>
                  <a:pt x="0" y="28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37" name="Rectangle 87"/>
          <p:cNvSpPr>
            <a:spLocks noChangeArrowheads="1"/>
          </p:cNvSpPr>
          <p:nvPr/>
        </p:nvSpPr>
        <p:spPr bwMode="auto">
          <a:xfrm>
            <a:off x="4103688" y="3744913"/>
            <a:ext cx="1675139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267.47.N2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tecunumanii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2012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138" name="Freeform 88"/>
          <p:cNvSpPr>
            <a:spLocks/>
          </p:cNvSpPr>
          <p:nvPr/>
        </p:nvSpPr>
        <p:spPr bwMode="auto">
          <a:xfrm>
            <a:off x="4097338" y="3709988"/>
            <a:ext cx="0" cy="95250"/>
          </a:xfrm>
          <a:custGeom>
            <a:avLst/>
            <a:gdLst>
              <a:gd name="T0" fmla="*/ 0 h 60"/>
              <a:gd name="T1" fmla="*/ 60 h 60"/>
              <a:gd name="T2" fmla="*/ 60 h 60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60">
                <a:moveTo>
                  <a:pt x="0" y="0"/>
                </a:moveTo>
                <a:lnTo>
                  <a:pt x="0" y="60"/>
                </a:lnTo>
                <a:lnTo>
                  <a:pt x="0" y="60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39" name="Line 89"/>
          <p:cNvSpPr>
            <a:spLocks noChangeShapeType="1"/>
          </p:cNvSpPr>
          <p:nvPr/>
        </p:nvSpPr>
        <p:spPr bwMode="auto">
          <a:xfrm>
            <a:off x="4097338" y="3600450"/>
            <a:ext cx="0" cy="95250"/>
          </a:xfrm>
          <a:prstGeom prst="line">
            <a:avLst/>
          </a:pr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40" name="Freeform 90"/>
          <p:cNvSpPr>
            <a:spLocks/>
          </p:cNvSpPr>
          <p:nvPr/>
        </p:nvSpPr>
        <p:spPr bwMode="auto">
          <a:xfrm>
            <a:off x="4040188" y="3703638"/>
            <a:ext cx="57150" cy="222250"/>
          </a:xfrm>
          <a:custGeom>
            <a:avLst/>
            <a:gdLst>
              <a:gd name="T0" fmla="*/ 0 w 36"/>
              <a:gd name="T1" fmla="*/ 140 h 140"/>
              <a:gd name="T2" fmla="*/ 0 w 36"/>
              <a:gd name="T3" fmla="*/ 0 h 140"/>
              <a:gd name="T4" fmla="*/ 36 w 36"/>
              <a:gd name="T5" fmla="*/ 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6" h="140">
                <a:moveTo>
                  <a:pt x="0" y="140"/>
                </a:moveTo>
                <a:lnTo>
                  <a:pt x="0" y="0"/>
                </a:lnTo>
                <a:lnTo>
                  <a:pt x="36" y="0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41" name="Rectangle 91"/>
          <p:cNvSpPr>
            <a:spLocks noChangeArrowheads="1"/>
          </p:cNvSpPr>
          <p:nvPr/>
        </p:nvSpPr>
        <p:spPr bwMode="auto">
          <a:xfrm>
            <a:off x="4075113" y="3846513"/>
            <a:ext cx="1740861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CMW51059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tecunumanii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2012 GUA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142" name="Freeform 92"/>
          <p:cNvSpPr>
            <a:spLocks/>
          </p:cNvSpPr>
          <p:nvPr/>
        </p:nvSpPr>
        <p:spPr bwMode="auto">
          <a:xfrm>
            <a:off x="4067176" y="3906838"/>
            <a:ext cx="0" cy="249238"/>
          </a:xfrm>
          <a:custGeom>
            <a:avLst/>
            <a:gdLst>
              <a:gd name="T0" fmla="*/ 157 h 157"/>
              <a:gd name="T1" fmla="*/ 0 h 157"/>
              <a:gd name="T2" fmla="*/ 0 h 15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57">
                <a:moveTo>
                  <a:pt x="0" y="157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43" name="Rectangle 93"/>
          <p:cNvSpPr>
            <a:spLocks noChangeArrowheads="1"/>
          </p:cNvSpPr>
          <p:nvPr/>
        </p:nvSpPr>
        <p:spPr bwMode="auto">
          <a:xfrm>
            <a:off x="4075113" y="3948113"/>
            <a:ext cx="1772921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267.52.N1S1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tecunumanii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2012 GUA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144" name="Freeform 94"/>
          <p:cNvSpPr>
            <a:spLocks/>
          </p:cNvSpPr>
          <p:nvPr/>
        </p:nvSpPr>
        <p:spPr bwMode="auto">
          <a:xfrm>
            <a:off x="4067176" y="4008438"/>
            <a:ext cx="0" cy="198438"/>
          </a:xfrm>
          <a:custGeom>
            <a:avLst/>
            <a:gdLst>
              <a:gd name="T0" fmla="*/ 125 h 125"/>
              <a:gd name="T1" fmla="*/ 0 h 125"/>
              <a:gd name="T2" fmla="*/ 0 h 125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25">
                <a:moveTo>
                  <a:pt x="0" y="125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45" name="Rectangle 95"/>
          <p:cNvSpPr>
            <a:spLocks noChangeArrowheads="1"/>
          </p:cNvSpPr>
          <p:nvPr/>
        </p:nvSpPr>
        <p:spPr bwMode="auto">
          <a:xfrm>
            <a:off x="4075113" y="4051300"/>
            <a:ext cx="1660711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b="1" dirty="0">
                <a:solidFill>
                  <a:srgbClr val="000000"/>
                </a:solidFill>
                <a:latin typeface="+mn-lt"/>
              </a:rPr>
              <a:t> CMW38958 </a:t>
            </a:r>
            <a:r>
              <a:rPr lang="en-US" altLang="en-US" sz="800" b="1" i="1" dirty="0">
                <a:solidFill>
                  <a:srgbClr val="000000"/>
                </a:solidFill>
                <a:latin typeface="+mn-lt"/>
              </a:rPr>
              <a:t>Pinus oocarpa </a:t>
            </a:r>
            <a:r>
              <a:rPr lang="en-US" altLang="en-US" sz="800" b="1" dirty="0">
                <a:solidFill>
                  <a:srgbClr val="000000"/>
                </a:solidFill>
                <a:latin typeface="+mn-lt"/>
              </a:rPr>
              <a:t>2012 GUA T</a:t>
            </a:r>
            <a:endParaRPr lang="en-US" altLang="en-US" sz="800" b="1" dirty="0">
              <a:latin typeface="+mn-lt"/>
            </a:endParaRPr>
          </a:p>
        </p:txBody>
      </p:sp>
      <p:sp>
        <p:nvSpPr>
          <p:cNvPr id="146" name="Freeform 96"/>
          <p:cNvSpPr>
            <a:spLocks/>
          </p:cNvSpPr>
          <p:nvPr/>
        </p:nvSpPr>
        <p:spPr bwMode="auto">
          <a:xfrm>
            <a:off x="4067176" y="4111625"/>
            <a:ext cx="0" cy="44450"/>
          </a:xfrm>
          <a:custGeom>
            <a:avLst/>
            <a:gdLst>
              <a:gd name="T0" fmla="*/ 28 h 28"/>
              <a:gd name="T1" fmla="*/ 0 h 28"/>
              <a:gd name="T2" fmla="*/ 0 h 28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8">
                <a:moveTo>
                  <a:pt x="0" y="28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47" name="Rectangle 97"/>
          <p:cNvSpPr>
            <a:spLocks noChangeArrowheads="1"/>
          </p:cNvSpPr>
          <p:nvPr/>
        </p:nvSpPr>
        <p:spPr bwMode="auto">
          <a:xfrm>
            <a:off x="4075113" y="4152900"/>
            <a:ext cx="2244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 </a:t>
            </a:r>
            <a:endParaRPr kumimoji="0" lang="en-US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48" name="Freeform 98"/>
          <p:cNvSpPr>
            <a:spLocks/>
          </p:cNvSpPr>
          <p:nvPr/>
        </p:nvSpPr>
        <p:spPr bwMode="auto">
          <a:xfrm>
            <a:off x="4067176" y="4168775"/>
            <a:ext cx="0" cy="44450"/>
          </a:xfrm>
          <a:custGeom>
            <a:avLst/>
            <a:gdLst>
              <a:gd name="T0" fmla="*/ 0 h 28"/>
              <a:gd name="T1" fmla="*/ 28 h 28"/>
              <a:gd name="T2" fmla="*/ 28 h 28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8">
                <a:moveTo>
                  <a:pt x="0" y="0"/>
                </a:moveTo>
                <a:lnTo>
                  <a:pt x="0" y="28"/>
                </a:lnTo>
                <a:lnTo>
                  <a:pt x="0" y="28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49" name="Rectangle 99"/>
          <p:cNvSpPr>
            <a:spLocks noChangeArrowheads="1"/>
          </p:cNvSpPr>
          <p:nvPr/>
        </p:nvSpPr>
        <p:spPr bwMode="auto">
          <a:xfrm>
            <a:off x="4129294" y="4157362"/>
            <a:ext cx="1675139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267.44.N1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tecunumanii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2012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150" name="Freeform 100"/>
          <p:cNvSpPr>
            <a:spLocks/>
          </p:cNvSpPr>
          <p:nvPr/>
        </p:nvSpPr>
        <p:spPr bwMode="auto">
          <a:xfrm>
            <a:off x="4122738" y="4214476"/>
            <a:ext cx="0" cy="95250"/>
          </a:xfrm>
          <a:custGeom>
            <a:avLst/>
            <a:gdLst>
              <a:gd name="T0" fmla="*/ 60 h 60"/>
              <a:gd name="T1" fmla="*/ 0 h 60"/>
              <a:gd name="T2" fmla="*/ 0 h 60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60">
                <a:moveTo>
                  <a:pt x="0" y="6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51" name="Rectangle 101"/>
          <p:cNvSpPr>
            <a:spLocks noChangeArrowheads="1"/>
          </p:cNvSpPr>
          <p:nvPr/>
        </p:nvSpPr>
        <p:spPr bwMode="auto">
          <a:xfrm>
            <a:off x="4129294" y="4260550"/>
            <a:ext cx="156292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CMW38950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2012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153" name="Rectangle 103"/>
          <p:cNvSpPr>
            <a:spLocks noChangeArrowheads="1"/>
          </p:cNvSpPr>
          <p:nvPr/>
        </p:nvSpPr>
        <p:spPr bwMode="auto">
          <a:xfrm>
            <a:off x="4129294" y="4362150"/>
            <a:ext cx="1675139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267.47.N1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tecunumanii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2012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154" name="Freeform 104"/>
          <p:cNvSpPr>
            <a:spLocks/>
          </p:cNvSpPr>
          <p:nvPr/>
        </p:nvSpPr>
        <p:spPr bwMode="auto">
          <a:xfrm>
            <a:off x="4122738" y="4396613"/>
            <a:ext cx="0" cy="44450"/>
          </a:xfrm>
          <a:custGeom>
            <a:avLst/>
            <a:gdLst>
              <a:gd name="T0" fmla="*/ 0 h 28"/>
              <a:gd name="T1" fmla="*/ 28 h 28"/>
              <a:gd name="T2" fmla="*/ 28 h 28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8">
                <a:moveTo>
                  <a:pt x="0" y="0"/>
                </a:moveTo>
                <a:lnTo>
                  <a:pt x="0" y="28"/>
                </a:lnTo>
                <a:lnTo>
                  <a:pt x="0" y="28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55" name="Line 105"/>
          <p:cNvSpPr>
            <a:spLocks noChangeShapeType="1"/>
          </p:cNvSpPr>
          <p:nvPr/>
        </p:nvSpPr>
        <p:spPr bwMode="auto">
          <a:xfrm>
            <a:off x="4122738" y="4320677"/>
            <a:ext cx="0" cy="95250"/>
          </a:xfrm>
          <a:prstGeom prst="line">
            <a:avLst/>
          </a:pr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56" name="Freeform 106"/>
          <p:cNvSpPr>
            <a:spLocks/>
          </p:cNvSpPr>
          <p:nvPr/>
        </p:nvSpPr>
        <p:spPr bwMode="auto">
          <a:xfrm>
            <a:off x="4067176" y="4185541"/>
            <a:ext cx="55563" cy="147638"/>
          </a:xfrm>
          <a:custGeom>
            <a:avLst/>
            <a:gdLst>
              <a:gd name="T0" fmla="*/ 0 w 35"/>
              <a:gd name="T1" fmla="*/ 0 h 93"/>
              <a:gd name="T2" fmla="*/ 0 w 35"/>
              <a:gd name="T3" fmla="*/ 93 h 93"/>
              <a:gd name="T4" fmla="*/ 35 w 35"/>
              <a:gd name="T5" fmla="*/ 93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5" h="93">
                <a:moveTo>
                  <a:pt x="0" y="0"/>
                </a:moveTo>
                <a:lnTo>
                  <a:pt x="0" y="93"/>
                </a:lnTo>
                <a:lnTo>
                  <a:pt x="35" y="93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57" name="Line 107"/>
          <p:cNvSpPr>
            <a:spLocks noChangeShapeType="1"/>
          </p:cNvSpPr>
          <p:nvPr/>
        </p:nvSpPr>
        <p:spPr bwMode="auto">
          <a:xfrm>
            <a:off x="4067176" y="4065089"/>
            <a:ext cx="0" cy="249238"/>
          </a:xfrm>
          <a:prstGeom prst="line">
            <a:avLst/>
          </a:pr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58" name="Freeform 108"/>
          <p:cNvSpPr>
            <a:spLocks/>
          </p:cNvSpPr>
          <p:nvPr/>
        </p:nvSpPr>
        <p:spPr bwMode="auto">
          <a:xfrm>
            <a:off x="4040188" y="3938588"/>
            <a:ext cx="26988" cy="223838"/>
          </a:xfrm>
          <a:custGeom>
            <a:avLst/>
            <a:gdLst>
              <a:gd name="T0" fmla="*/ 0 w 17"/>
              <a:gd name="T1" fmla="*/ 0 h 141"/>
              <a:gd name="T2" fmla="*/ 0 w 17"/>
              <a:gd name="T3" fmla="*/ 141 h 141"/>
              <a:gd name="T4" fmla="*/ 17 w 17"/>
              <a:gd name="T5" fmla="*/ 141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" h="141">
                <a:moveTo>
                  <a:pt x="0" y="0"/>
                </a:moveTo>
                <a:lnTo>
                  <a:pt x="0" y="141"/>
                </a:lnTo>
                <a:lnTo>
                  <a:pt x="17" y="141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59" name="Freeform 109"/>
          <p:cNvSpPr>
            <a:spLocks/>
          </p:cNvSpPr>
          <p:nvPr/>
        </p:nvSpPr>
        <p:spPr bwMode="auto">
          <a:xfrm>
            <a:off x="3871913" y="3352800"/>
            <a:ext cx="168275" cy="579438"/>
          </a:xfrm>
          <a:custGeom>
            <a:avLst/>
            <a:gdLst>
              <a:gd name="T0" fmla="*/ 0 w 106"/>
              <a:gd name="T1" fmla="*/ 0 h 365"/>
              <a:gd name="T2" fmla="*/ 0 w 106"/>
              <a:gd name="T3" fmla="*/ 365 h 365"/>
              <a:gd name="T4" fmla="*/ 106 w 106"/>
              <a:gd name="T5" fmla="*/ 365 h 3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6" h="365">
                <a:moveTo>
                  <a:pt x="0" y="0"/>
                </a:moveTo>
                <a:lnTo>
                  <a:pt x="0" y="365"/>
                </a:lnTo>
                <a:lnTo>
                  <a:pt x="106" y="365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60" name="Freeform 110"/>
          <p:cNvSpPr>
            <a:spLocks/>
          </p:cNvSpPr>
          <p:nvPr/>
        </p:nvSpPr>
        <p:spPr bwMode="auto">
          <a:xfrm>
            <a:off x="3735388" y="2036763"/>
            <a:ext cx="136525" cy="1308100"/>
          </a:xfrm>
          <a:custGeom>
            <a:avLst/>
            <a:gdLst>
              <a:gd name="T0" fmla="*/ 0 w 86"/>
              <a:gd name="T1" fmla="*/ 0 h 824"/>
              <a:gd name="T2" fmla="*/ 0 w 86"/>
              <a:gd name="T3" fmla="*/ 824 h 824"/>
              <a:gd name="T4" fmla="*/ 86 w 86"/>
              <a:gd name="T5" fmla="*/ 824 h 8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6" h="824">
                <a:moveTo>
                  <a:pt x="0" y="0"/>
                </a:moveTo>
                <a:lnTo>
                  <a:pt x="0" y="824"/>
                </a:lnTo>
                <a:lnTo>
                  <a:pt x="86" y="824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61" name="Freeform 111"/>
          <p:cNvSpPr>
            <a:spLocks/>
          </p:cNvSpPr>
          <p:nvPr/>
        </p:nvSpPr>
        <p:spPr bwMode="auto">
          <a:xfrm>
            <a:off x="3532188" y="2030413"/>
            <a:ext cx="203200" cy="1543050"/>
          </a:xfrm>
          <a:custGeom>
            <a:avLst/>
            <a:gdLst>
              <a:gd name="T0" fmla="*/ 0 w 128"/>
              <a:gd name="T1" fmla="*/ 972 h 972"/>
              <a:gd name="T2" fmla="*/ 0 w 128"/>
              <a:gd name="T3" fmla="*/ 0 h 972"/>
              <a:gd name="T4" fmla="*/ 128 w 128"/>
              <a:gd name="T5" fmla="*/ 0 h 9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8" h="972">
                <a:moveTo>
                  <a:pt x="0" y="972"/>
                </a:moveTo>
                <a:lnTo>
                  <a:pt x="0" y="0"/>
                </a:lnTo>
                <a:lnTo>
                  <a:pt x="128" y="0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62" name="Rectangle 112"/>
          <p:cNvSpPr>
            <a:spLocks noChangeArrowheads="1"/>
          </p:cNvSpPr>
          <p:nvPr/>
        </p:nvSpPr>
        <p:spPr bwMode="auto">
          <a:xfrm>
            <a:off x="3749676" y="4466628"/>
            <a:ext cx="1558119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CMW45428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palustris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1933 USA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163" name="Freeform 113"/>
          <p:cNvSpPr>
            <a:spLocks/>
          </p:cNvSpPr>
          <p:nvPr/>
        </p:nvSpPr>
        <p:spPr bwMode="auto">
          <a:xfrm>
            <a:off x="3741738" y="4621213"/>
            <a:ext cx="0" cy="44450"/>
          </a:xfrm>
          <a:custGeom>
            <a:avLst/>
            <a:gdLst>
              <a:gd name="T0" fmla="*/ 28 h 28"/>
              <a:gd name="T1" fmla="*/ 0 h 28"/>
              <a:gd name="T2" fmla="*/ 0 h 28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8">
                <a:moveTo>
                  <a:pt x="0" y="28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64" name="Rectangle 114"/>
          <p:cNvSpPr>
            <a:spLocks noChangeArrowheads="1"/>
          </p:cNvSpPr>
          <p:nvPr/>
        </p:nvSpPr>
        <p:spPr bwMode="auto">
          <a:xfrm>
            <a:off x="3749676" y="4568228"/>
            <a:ext cx="160781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b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CMW45427 </a:t>
            </a:r>
            <a:r>
              <a:rPr lang="en-US" altLang="en-US" sz="800" b="1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strobus </a:t>
            </a:r>
            <a:r>
              <a:rPr lang="en-US" altLang="en-US" sz="800" b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2011</a:t>
            </a:r>
            <a:r>
              <a:rPr lang="en-US" altLang="en-US" sz="800" b="1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</a:t>
            </a:r>
            <a:r>
              <a:rPr lang="en-US" altLang="en-US" sz="800" b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USA T</a:t>
            </a:r>
            <a:endParaRPr lang="en-US" altLang="en-US" sz="800" b="1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165" name="Freeform 115"/>
          <p:cNvSpPr>
            <a:spLocks/>
          </p:cNvSpPr>
          <p:nvPr/>
        </p:nvSpPr>
        <p:spPr bwMode="auto">
          <a:xfrm>
            <a:off x="3741738" y="4679950"/>
            <a:ext cx="0" cy="44450"/>
          </a:xfrm>
          <a:custGeom>
            <a:avLst/>
            <a:gdLst>
              <a:gd name="T0" fmla="*/ 0 h 28"/>
              <a:gd name="T1" fmla="*/ 28 h 28"/>
              <a:gd name="T2" fmla="*/ 28 h 28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8">
                <a:moveTo>
                  <a:pt x="0" y="0"/>
                </a:moveTo>
                <a:lnTo>
                  <a:pt x="0" y="28"/>
                </a:lnTo>
                <a:lnTo>
                  <a:pt x="0" y="28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66" name="Rectangle 116"/>
          <p:cNvSpPr>
            <a:spLocks noChangeArrowheads="1"/>
          </p:cNvSpPr>
          <p:nvPr/>
        </p:nvSpPr>
        <p:spPr bwMode="auto">
          <a:xfrm>
            <a:off x="3749676" y="4671415"/>
            <a:ext cx="138980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CMW50541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mugo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2015 LIT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167" name="Freeform 117"/>
          <p:cNvSpPr>
            <a:spLocks/>
          </p:cNvSpPr>
          <p:nvPr/>
        </p:nvSpPr>
        <p:spPr bwMode="auto">
          <a:xfrm>
            <a:off x="3741738" y="4730750"/>
            <a:ext cx="0" cy="95250"/>
          </a:xfrm>
          <a:custGeom>
            <a:avLst/>
            <a:gdLst>
              <a:gd name="T0" fmla="*/ 0 h 60"/>
              <a:gd name="T1" fmla="*/ 60 h 60"/>
              <a:gd name="T2" fmla="*/ 60 h 60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60">
                <a:moveTo>
                  <a:pt x="0" y="0"/>
                </a:moveTo>
                <a:lnTo>
                  <a:pt x="0" y="60"/>
                </a:lnTo>
                <a:lnTo>
                  <a:pt x="0" y="60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68" name="Rectangle 118"/>
          <p:cNvSpPr>
            <a:spLocks noChangeArrowheads="1"/>
          </p:cNvSpPr>
          <p:nvPr/>
        </p:nvSpPr>
        <p:spPr bwMode="auto">
          <a:xfrm>
            <a:off x="3749676" y="4773015"/>
            <a:ext cx="138980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CMW50542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mugo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2015 LIT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169" name="Freeform 119"/>
          <p:cNvSpPr>
            <a:spLocks/>
          </p:cNvSpPr>
          <p:nvPr/>
        </p:nvSpPr>
        <p:spPr bwMode="auto">
          <a:xfrm>
            <a:off x="3741738" y="4781550"/>
            <a:ext cx="0" cy="146050"/>
          </a:xfrm>
          <a:custGeom>
            <a:avLst/>
            <a:gdLst>
              <a:gd name="T0" fmla="*/ 0 h 92"/>
              <a:gd name="T1" fmla="*/ 92 h 92"/>
              <a:gd name="T2" fmla="*/ 92 h 9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92">
                <a:moveTo>
                  <a:pt x="0" y="0"/>
                </a:moveTo>
                <a:lnTo>
                  <a:pt x="0" y="92"/>
                </a:lnTo>
                <a:lnTo>
                  <a:pt x="0" y="92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70" name="Rectangle 120"/>
          <p:cNvSpPr>
            <a:spLocks noChangeArrowheads="1"/>
          </p:cNvSpPr>
          <p:nvPr/>
        </p:nvSpPr>
        <p:spPr bwMode="auto">
          <a:xfrm>
            <a:off x="3749676" y="4874615"/>
            <a:ext cx="138980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CMW45426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mugo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2009 LIT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172" name="Rectangle 122"/>
          <p:cNvSpPr>
            <a:spLocks noChangeArrowheads="1"/>
          </p:cNvSpPr>
          <p:nvPr/>
        </p:nvSpPr>
        <p:spPr bwMode="auto">
          <a:xfrm>
            <a:off x="3805238" y="4977803"/>
            <a:ext cx="1445909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CMW9985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radiata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1995 FRA</a:t>
            </a:r>
            <a:endParaRPr lang="en-US" altLang="en-US" sz="800" i="1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173" name="Freeform 123"/>
          <p:cNvSpPr>
            <a:spLocks/>
          </p:cNvSpPr>
          <p:nvPr/>
        </p:nvSpPr>
        <p:spPr bwMode="auto">
          <a:xfrm>
            <a:off x="3741738" y="4993678"/>
            <a:ext cx="57150" cy="44450"/>
          </a:xfrm>
          <a:custGeom>
            <a:avLst/>
            <a:gdLst>
              <a:gd name="T0" fmla="*/ 0 w 36"/>
              <a:gd name="T1" fmla="*/ 0 h 28"/>
              <a:gd name="T2" fmla="*/ 0 w 36"/>
              <a:gd name="T3" fmla="*/ 28 h 28"/>
              <a:gd name="T4" fmla="*/ 36 w 36"/>
              <a:gd name="T5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6" h="28">
                <a:moveTo>
                  <a:pt x="0" y="0"/>
                </a:moveTo>
                <a:lnTo>
                  <a:pt x="0" y="28"/>
                </a:lnTo>
                <a:lnTo>
                  <a:pt x="36" y="28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74" name="Line 124"/>
          <p:cNvSpPr>
            <a:spLocks noChangeShapeType="1"/>
          </p:cNvSpPr>
          <p:nvPr/>
        </p:nvSpPr>
        <p:spPr bwMode="auto">
          <a:xfrm>
            <a:off x="3741738" y="4526953"/>
            <a:ext cx="0" cy="249238"/>
          </a:xfrm>
          <a:prstGeom prst="line">
            <a:avLst/>
          </a:pr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75" name="Line 125"/>
          <p:cNvSpPr>
            <a:spLocks noChangeShapeType="1"/>
          </p:cNvSpPr>
          <p:nvPr/>
        </p:nvSpPr>
        <p:spPr bwMode="auto">
          <a:xfrm>
            <a:off x="3741738" y="4770038"/>
            <a:ext cx="0" cy="249238"/>
          </a:xfrm>
          <a:prstGeom prst="line">
            <a:avLst/>
          </a:pr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76" name="Freeform 126"/>
          <p:cNvSpPr>
            <a:spLocks/>
          </p:cNvSpPr>
          <p:nvPr/>
        </p:nvSpPr>
        <p:spPr bwMode="auto">
          <a:xfrm>
            <a:off x="3597276" y="4782540"/>
            <a:ext cx="144463" cy="249238"/>
          </a:xfrm>
          <a:custGeom>
            <a:avLst/>
            <a:gdLst>
              <a:gd name="T0" fmla="*/ 0 w 91"/>
              <a:gd name="T1" fmla="*/ 157 h 157"/>
              <a:gd name="T2" fmla="*/ 0 w 91"/>
              <a:gd name="T3" fmla="*/ 0 h 157"/>
              <a:gd name="T4" fmla="*/ 91 w 91"/>
              <a:gd name="T5" fmla="*/ 0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1" h="157">
                <a:moveTo>
                  <a:pt x="0" y="157"/>
                </a:moveTo>
                <a:lnTo>
                  <a:pt x="0" y="0"/>
                </a:lnTo>
                <a:lnTo>
                  <a:pt x="91" y="0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77" name="Rectangle 127"/>
          <p:cNvSpPr>
            <a:spLocks noChangeArrowheads="1"/>
          </p:cNvSpPr>
          <p:nvPr/>
        </p:nvSpPr>
        <p:spPr bwMode="auto">
          <a:xfrm>
            <a:off x="3749676" y="5079403"/>
            <a:ext cx="134171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CMW45425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sp. 2009 MEX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178" name="Freeform 128"/>
          <p:cNvSpPr>
            <a:spLocks/>
          </p:cNvSpPr>
          <p:nvPr/>
        </p:nvSpPr>
        <p:spPr bwMode="auto">
          <a:xfrm>
            <a:off x="3656013" y="5139728"/>
            <a:ext cx="85725" cy="146050"/>
          </a:xfrm>
          <a:custGeom>
            <a:avLst/>
            <a:gdLst>
              <a:gd name="T0" fmla="*/ 0 w 54"/>
              <a:gd name="T1" fmla="*/ 92 h 92"/>
              <a:gd name="T2" fmla="*/ 0 w 54"/>
              <a:gd name="T3" fmla="*/ 0 h 92"/>
              <a:gd name="T4" fmla="*/ 54 w 54"/>
              <a:gd name="T5" fmla="*/ 0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4" h="92">
                <a:moveTo>
                  <a:pt x="0" y="92"/>
                </a:moveTo>
                <a:lnTo>
                  <a:pt x="0" y="0"/>
                </a:lnTo>
                <a:lnTo>
                  <a:pt x="54" y="0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79" name="Rectangle 129"/>
          <p:cNvSpPr>
            <a:spLocks noChangeArrowheads="1"/>
          </p:cNvSpPr>
          <p:nvPr/>
        </p:nvSpPr>
        <p:spPr bwMode="auto">
          <a:xfrm>
            <a:off x="3717926" y="5181003"/>
            <a:ext cx="156292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CMW45390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2010 GUA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180" name="Freeform 130"/>
          <p:cNvSpPr>
            <a:spLocks/>
          </p:cNvSpPr>
          <p:nvPr/>
        </p:nvSpPr>
        <p:spPr bwMode="auto">
          <a:xfrm>
            <a:off x="3711576" y="5335588"/>
            <a:ext cx="0" cy="44450"/>
          </a:xfrm>
          <a:custGeom>
            <a:avLst/>
            <a:gdLst>
              <a:gd name="T0" fmla="*/ 28 h 28"/>
              <a:gd name="T1" fmla="*/ 0 h 28"/>
              <a:gd name="T2" fmla="*/ 0 h 28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8">
                <a:moveTo>
                  <a:pt x="0" y="28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81" name="Rectangle 131"/>
          <p:cNvSpPr>
            <a:spLocks noChangeArrowheads="1"/>
          </p:cNvSpPr>
          <p:nvPr/>
        </p:nvSpPr>
        <p:spPr bwMode="auto">
          <a:xfrm>
            <a:off x="3717926" y="5284190"/>
            <a:ext cx="1686359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b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CMW42205 </a:t>
            </a:r>
            <a:r>
              <a:rPr lang="en-US" altLang="en-US" sz="800" b="1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</a:t>
            </a:r>
            <a:r>
              <a:rPr lang="en-US" altLang="en-US" sz="800" b="1" i="1" dirty="0" err="1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caribaea</a:t>
            </a:r>
            <a:r>
              <a:rPr lang="en-US" altLang="en-US" sz="800" b="1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</a:t>
            </a:r>
            <a:r>
              <a:rPr lang="en-US" altLang="en-US" sz="800" b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1980 HON T</a:t>
            </a:r>
            <a:endParaRPr lang="en-US" altLang="en-US" sz="800" b="1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182" name="Freeform 132"/>
          <p:cNvSpPr>
            <a:spLocks/>
          </p:cNvSpPr>
          <p:nvPr/>
        </p:nvSpPr>
        <p:spPr bwMode="auto">
          <a:xfrm>
            <a:off x="3711576" y="5394325"/>
            <a:ext cx="0" cy="44450"/>
          </a:xfrm>
          <a:custGeom>
            <a:avLst/>
            <a:gdLst>
              <a:gd name="T0" fmla="*/ 0 h 28"/>
              <a:gd name="T1" fmla="*/ 28 h 28"/>
              <a:gd name="T2" fmla="*/ 28 h 28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8">
                <a:moveTo>
                  <a:pt x="0" y="0"/>
                </a:moveTo>
                <a:lnTo>
                  <a:pt x="0" y="28"/>
                </a:lnTo>
                <a:lnTo>
                  <a:pt x="0" y="28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83" name="Rectangle 133"/>
          <p:cNvSpPr>
            <a:spLocks noChangeArrowheads="1"/>
          </p:cNvSpPr>
          <p:nvPr/>
        </p:nvSpPr>
        <p:spPr bwMode="auto">
          <a:xfrm>
            <a:off x="3717926" y="5385790"/>
            <a:ext cx="156292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CMW37125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2010 GUA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184" name="Freeform 134"/>
          <p:cNvSpPr>
            <a:spLocks/>
          </p:cNvSpPr>
          <p:nvPr/>
        </p:nvSpPr>
        <p:spPr bwMode="auto">
          <a:xfrm>
            <a:off x="3711576" y="5540375"/>
            <a:ext cx="0" cy="95250"/>
          </a:xfrm>
          <a:custGeom>
            <a:avLst/>
            <a:gdLst>
              <a:gd name="T0" fmla="*/ 60 h 60"/>
              <a:gd name="T1" fmla="*/ 0 h 60"/>
              <a:gd name="T2" fmla="*/ 0 h 60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60">
                <a:moveTo>
                  <a:pt x="0" y="6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85" name="Rectangle 135"/>
          <p:cNvSpPr>
            <a:spLocks noChangeArrowheads="1"/>
          </p:cNvSpPr>
          <p:nvPr/>
        </p:nvSpPr>
        <p:spPr bwMode="auto">
          <a:xfrm>
            <a:off x="3717926" y="5487390"/>
            <a:ext cx="1659109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CMW36809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maximinoi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2010 GUA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187" name="Rectangle 137"/>
          <p:cNvSpPr>
            <a:spLocks noChangeArrowheads="1"/>
          </p:cNvSpPr>
          <p:nvPr/>
        </p:nvSpPr>
        <p:spPr bwMode="auto">
          <a:xfrm>
            <a:off x="3717926" y="5590578"/>
            <a:ext cx="1564531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CMW37129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2010 GUA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189" name="Line 139"/>
          <p:cNvSpPr>
            <a:spLocks noChangeShapeType="1"/>
          </p:cNvSpPr>
          <p:nvPr/>
        </p:nvSpPr>
        <p:spPr bwMode="auto">
          <a:xfrm>
            <a:off x="3711576" y="5241328"/>
            <a:ext cx="0" cy="198438"/>
          </a:xfrm>
          <a:prstGeom prst="line">
            <a:avLst/>
          </a:pr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90" name="Line 140"/>
          <p:cNvSpPr>
            <a:spLocks noChangeShapeType="1"/>
          </p:cNvSpPr>
          <p:nvPr/>
        </p:nvSpPr>
        <p:spPr bwMode="auto">
          <a:xfrm>
            <a:off x="3711576" y="5452465"/>
            <a:ext cx="0" cy="198438"/>
          </a:xfrm>
          <a:prstGeom prst="line">
            <a:avLst/>
          </a:pr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91" name="Freeform 141"/>
          <p:cNvSpPr>
            <a:spLocks/>
          </p:cNvSpPr>
          <p:nvPr/>
        </p:nvSpPr>
        <p:spPr bwMode="auto">
          <a:xfrm>
            <a:off x="3656013" y="5300065"/>
            <a:ext cx="55563" cy="146050"/>
          </a:xfrm>
          <a:custGeom>
            <a:avLst/>
            <a:gdLst>
              <a:gd name="T0" fmla="*/ 0 w 35"/>
              <a:gd name="T1" fmla="*/ 0 h 92"/>
              <a:gd name="T2" fmla="*/ 0 w 35"/>
              <a:gd name="T3" fmla="*/ 92 h 92"/>
              <a:gd name="T4" fmla="*/ 35 w 35"/>
              <a:gd name="T5" fmla="*/ 92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5" h="92">
                <a:moveTo>
                  <a:pt x="0" y="0"/>
                </a:moveTo>
                <a:lnTo>
                  <a:pt x="0" y="92"/>
                </a:lnTo>
                <a:lnTo>
                  <a:pt x="35" y="92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92" name="Freeform 142"/>
          <p:cNvSpPr>
            <a:spLocks/>
          </p:cNvSpPr>
          <p:nvPr/>
        </p:nvSpPr>
        <p:spPr bwMode="auto">
          <a:xfrm>
            <a:off x="3597276" y="5044478"/>
            <a:ext cx="58738" cy="249238"/>
          </a:xfrm>
          <a:custGeom>
            <a:avLst/>
            <a:gdLst>
              <a:gd name="T0" fmla="*/ 0 w 37"/>
              <a:gd name="T1" fmla="*/ 0 h 157"/>
              <a:gd name="T2" fmla="*/ 0 w 37"/>
              <a:gd name="T3" fmla="*/ 157 h 157"/>
              <a:gd name="T4" fmla="*/ 37 w 37"/>
              <a:gd name="T5" fmla="*/ 157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7" h="157">
                <a:moveTo>
                  <a:pt x="0" y="0"/>
                </a:moveTo>
                <a:lnTo>
                  <a:pt x="0" y="157"/>
                </a:lnTo>
                <a:lnTo>
                  <a:pt x="37" y="157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93" name="Freeform 143"/>
          <p:cNvSpPr>
            <a:spLocks/>
          </p:cNvSpPr>
          <p:nvPr/>
        </p:nvSpPr>
        <p:spPr bwMode="auto">
          <a:xfrm>
            <a:off x="3532188" y="3493490"/>
            <a:ext cx="65088" cy="1544638"/>
          </a:xfrm>
          <a:custGeom>
            <a:avLst/>
            <a:gdLst>
              <a:gd name="T0" fmla="*/ 0 w 41"/>
              <a:gd name="T1" fmla="*/ 0 h 973"/>
              <a:gd name="T2" fmla="*/ 0 w 41"/>
              <a:gd name="T3" fmla="*/ 973 h 973"/>
              <a:gd name="T4" fmla="*/ 41 w 41"/>
              <a:gd name="T5" fmla="*/ 973 h 9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" h="973">
                <a:moveTo>
                  <a:pt x="0" y="0"/>
                </a:moveTo>
                <a:lnTo>
                  <a:pt x="0" y="973"/>
                </a:lnTo>
                <a:lnTo>
                  <a:pt x="41" y="973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94" name="Rectangle 144"/>
          <p:cNvSpPr>
            <a:spLocks noChangeArrowheads="1"/>
          </p:cNvSpPr>
          <p:nvPr/>
        </p:nvSpPr>
        <p:spPr bwMode="auto">
          <a:xfrm>
            <a:off x="3860801" y="5704746"/>
            <a:ext cx="1740861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CMW46812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tecunumanii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2010 GUA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195" name="Freeform 145"/>
          <p:cNvSpPr>
            <a:spLocks/>
          </p:cNvSpPr>
          <p:nvPr/>
        </p:nvSpPr>
        <p:spPr bwMode="auto">
          <a:xfrm>
            <a:off x="3825876" y="5765071"/>
            <a:ext cx="28575" cy="44450"/>
          </a:xfrm>
          <a:custGeom>
            <a:avLst/>
            <a:gdLst>
              <a:gd name="T0" fmla="*/ 0 w 18"/>
              <a:gd name="T1" fmla="*/ 28 h 28"/>
              <a:gd name="T2" fmla="*/ 0 w 18"/>
              <a:gd name="T3" fmla="*/ 0 h 28"/>
              <a:gd name="T4" fmla="*/ 18 w 18"/>
              <a:gd name="T5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" h="28">
                <a:moveTo>
                  <a:pt x="0" y="28"/>
                </a:moveTo>
                <a:lnTo>
                  <a:pt x="0" y="0"/>
                </a:lnTo>
                <a:lnTo>
                  <a:pt x="18" y="0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96" name="Rectangle 146"/>
          <p:cNvSpPr>
            <a:spLocks noChangeArrowheads="1"/>
          </p:cNvSpPr>
          <p:nvPr/>
        </p:nvSpPr>
        <p:spPr bwMode="auto">
          <a:xfrm>
            <a:off x="3860801" y="5806346"/>
            <a:ext cx="1841851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b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CMW46805 </a:t>
            </a:r>
            <a:r>
              <a:rPr lang="en-US" altLang="en-US" sz="800" b="1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tecunumanii </a:t>
            </a:r>
            <a:r>
              <a:rPr lang="en-US" altLang="en-US" sz="800" b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2010 GUA T</a:t>
            </a:r>
            <a:endParaRPr lang="en-US" altLang="en-US" sz="800" b="1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197" name="Freeform 147"/>
          <p:cNvSpPr>
            <a:spLocks/>
          </p:cNvSpPr>
          <p:nvPr/>
        </p:nvSpPr>
        <p:spPr bwMode="auto">
          <a:xfrm>
            <a:off x="3825876" y="5822221"/>
            <a:ext cx="28575" cy="44450"/>
          </a:xfrm>
          <a:custGeom>
            <a:avLst/>
            <a:gdLst>
              <a:gd name="T0" fmla="*/ 0 w 18"/>
              <a:gd name="T1" fmla="*/ 0 h 28"/>
              <a:gd name="T2" fmla="*/ 0 w 18"/>
              <a:gd name="T3" fmla="*/ 28 h 28"/>
              <a:gd name="T4" fmla="*/ 18 w 18"/>
              <a:gd name="T5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" h="28">
                <a:moveTo>
                  <a:pt x="0" y="0"/>
                </a:moveTo>
                <a:lnTo>
                  <a:pt x="0" y="28"/>
                </a:lnTo>
                <a:lnTo>
                  <a:pt x="18" y="28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98" name="Rectangle 148"/>
          <p:cNvSpPr>
            <a:spLocks noChangeArrowheads="1"/>
          </p:cNvSpPr>
          <p:nvPr/>
        </p:nvSpPr>
        <p:spPr bwMode="auto">
          <a:xfrm>
            <a:off x="3832226" y="5907946"/>
            <a:ext cx="1740861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CMW49403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tecunumanii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2010 GUA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199" name="Freeform 149"/>
          <p:cNvSpPr>
            <a:spLocks/>
          </p:cNvSpPr>
          <p:nvPr/>
        </p:nvSpPr>
        <p:spPr bwMode="auto">
          <a:xfrm>
            <a:off x="3825876" y="5874608"/>
            <a:ext cx="0" cy="95250"/>
          </a:xfrm>
          <a:custGeom>
            <a:avLst/>
            <a:gdLst>
              <a:gd name="T0" fmla="*/ 0 h 60"/>
              <a:gd name="T1" fmla="*/ 60 h 60"/>
              <a:gd name="T2" fmla="*/ 60 h 60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60">
                <a:moveTo>
                  <a:pt x="0" y="0"/>
                </a:moveTo>
                <a:lnTo>
                  <a:pt x="0" y="60"/>
                </a:lnTo>
                <a:lnTo>
                  <a:pt x="0" y="60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00" name="Line 150"/>
          <p:cNvSpPr>
            <a:spLocks noChangeShapeType="1"/>
          </p:cNvSpPr>
          <p:nvPr/>
        </p:nvSpPr>
        <p:spPr bwMode="auto">
          <a:xfrm>
            <a:off x="3825876" y="5765071"/>
            <a:ext cx="0" cy="95250"/>
          </a:xfrm>
          <a:prstGeom prst="line">
            <a:avLst/>
          </a:pr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01" name="Freeform 151"/>
          <p:cNvSpPr>
            <a:spLocks/>
          </p:cNvSpPr>
          <p:nvPr/>
        </p:nvSpPr>
        <p:spPr bwMode="auto">
          <a:xfrm>
            <a:off x="3675063" y="5866671"/>
            <a:ext cx="150813" cy="168275"/>
          </a:xfrm>
          <a:custGeom>
            <a:avLst/>
            <a:gdLst>
              <a:gd name="T0" fmla="*/ 0 w 95"/>
              <a:gd name="T1" fmla="*/ 106 h 106"/>
              <a:gd name="T2" fmla="*/ 0 w 95"/>
              <a:gd name="T3" fmla="*/ 0 h 106"/>
              <a:gd name="T4" fmla="*/ 95 w 95"/>
              <a:gd name="T5" fmla="*/ 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5" h="106">
                <a:moveTo>
                  <a:pt x="0" y="106"/>
                </a:moveTo>
                <a:lnTo>
                  <a:pt x="0" y="0"/>
                </a:lnTo>
                <a:lnTo>
                  <a:pt x="95" y="0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02" name="Rectangle 152"/>
          <p:cNvSpPr>
            <a:spLocks noChangeArrowheads="1"/>
          </p:cNvSpPr>
          <p:nvPr/>
        </p:nvSpPr>
        <p:spPr bwMode="auto">
          <a:xfrm>
            <a:off x="3986213" y="6011133"/>
            <a:ext cx="1570943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CMW46810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2010 HON</a:t>
            </a:r>
            <a:endParaRPr lang="en-US" altLang="en-US" sz="800" dirty="0">
              <a:latin typeface="+mn-lt"/>
            </a:endParaRPr>
          </a:p>
        </p:txBody>
      </p:sp>
      <p:sp>
        <p:nvSpPr>
          <p:cNvPr id="203" name="Freeform 153"/>
          <p:cNvSpPr>
            <a:spLocks/>
          </p:cNvSpPr>
          <p:nvPr/>
        </p:nvSpPr>
        <p:spPr bwMode="auto">
          <a:xfrm>
            <a:off x="3979863" y="6071458"/>
            <a:ext cx="0" cy="139700"/>
          </a:xfrm>
          <a:custGeom>
            <a:avLst/>
            <a:gdLst>
              <a:gd name="T0" fmla="*/ 88 h 88"/>
              <a:gd name="T1" fmla="*/ 0 h 88"/>
              <a:gd name="T2" fmla="*/ 0 h 88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88">
                <a:moveTo>
                  <a:pt x="0" y="88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04" name="Rectangle 154"/>
          <p:cNvSpPr>
            <a:spLocks noChangeArrowheads="1"/>
          </p:cNvSpPr>
          <p:nvPr/>
        </p:nvSpPr>
        <p:spPr bwMode="auto">
          <a:xfrm>
            <a:off x="4130676" y="6112733"/>
            <a:ext cx="1740861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CMW37132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tecunumanii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2010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205" name="Freeform 155"/>
          <p:cNvSpPr>
            <a:spLocks/>
          </p:cNvSpPr>
          <p:nvPr/>
        </p:nvSpPr>
        <p:spPr bwMode="auto">
          <a:xfrm>
            <a:off x="4124326" y="6173058"/>
            <a:ext cx="0" cy="44450"/>
          </a:xfrm>
          <a:custGeom>
            <a:avLst/>
            <a:gdLst>
              <a:gd name="T0" fmla="*/ 28 h 28"/>
              <a:gd name="T1" fmla="*/ 0 h 28"/>
              <a:gd name="T2" fmla="*/ 0 h 28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8">
                <a:moveTo>
                  <a:pt x="0" y="28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06" name="Rectangle 156"/>
          <p:cNvSpPr>
            <a:spLocks noChangeArrowheads="1"/>
          </p:cNvSpPr>
          <p:nvPr/>
        </p:nvSpPr>
        <p:spPr bwMode="auto">
          <a:xfrm>
            <a:off x="4130676" y="6214333"/>
            <a:ext cx="1740861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CMW37133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tecunumanii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2010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207" name="Freeform 157"/>
          <p:cNvSpPr>
            <a:spLocks/>
          </p:cNvSpPr>
          <p:nvPr/>
        </p:nvSpPr>
        <p:spPr bwMode="auto">
          <a:xfrm>
            <a:off x="4124326" y="6231796"/>
            <a:ext cx="0" cy="42863"/>
          </a:xfrm>
          <a:custGeom>
            <a:avLst/>
            <a:gdLst>
              <a:gd name="T0" fmla="*/ 0 h 27"/>
              <a:gd name="T1" fmla="*/ 27 h 27"/>
              <a:gd name="T2" fmla="*/ 27 h 2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7">
                <a:moveTo>
                  <a:pt x="0" y="0"/>
                </a:moveTo>
                <a:lnTo>
                  <a:pt x="0" y="27"/>
                </a:lnTo>
                <a:lnTo>
                  <a:pt x="0" y="27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08" name="Freeform 158"/>
          <p:cNvSpPr>
            <a:spLocks/>
          </p:cNvSpPr>
          <p:nvPr/>
        </p:nvSpPr>
        <p:spPr bwMode="auto">
          <a:xfrm>
            <a:off x="4008438" y="6223858"/>
            <a:ext cx="115888" cy="133350"/>
          </a:xfrm>
          <a:custGeom>
            <a:avLst/>
            <a:gdLst>
              <a:gd name="T0" fmla="*/ 0 w 73"/>
              <a:gd name="T1" fmla="*/ 84 h 84"/>
              <a:gd name="T2" fmla="*/ 0 w 73"/>
              <a:gd name="T3" fmla="*/ 0 h 84"/>
              <a:gd name="T4" fmla="*/ 73 w 73"/>
              <a:gd name="T5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3" h="84">
                <a:moveTo>
                  <a:pt x="0" y="84"/>
                </a:moveTo>
                <a:lnTo>
                  <a:pt x="0" y="0"/>
                </a:lnTo>
                <a:lnTo>
                  <a:pt x="73" y="0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09" name="Rectangle 159"/>
          <p:cNvSpPr>
            <a:spLocks noChangeArrowheads="1"/>
          </p:cNvSpPr>
          <p:nvPr/>
        </p:nvSpPr>
        <p:spPr bwMode="auto">
          <a:xfrm>
            <a:off x="4043363" y="6317521"/>
            <a:ext cx="156292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CMW38974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2012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210" name="Freeform 160"/>
          <p:cNvSpPr>
            <a:spLocks/>
          </p:cNvSpPr>
          <p:nvPr/>
        </p:nvSpPr>
        <p:spPr bwMode="auto">
          <a:xfrm>
            <a:off x="4037013" y="6365278"/>
            <a:ext cx="0" cy="120650"/>
          </a:xfrm>
          <a:custGeom>
            <a:avLst/>
            <a:gdLst>
              <a:gd name="T0" fmla="*/ 76 h 76"/>
              <a:gd name="T1" fmla="*/ 0 h 76"/>
              <a:gd name="T2" fmla="*/ 0 h 76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76">
                <a:moveTo>
                  <a:pt x="0" y="76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11" name="Rectangle 161"/>
          <p:cNvSpPr>
            <a:spLocks noChangeArrowheads="1"/>
          </p:cNvSpPr>
          <p:nvPr/>
        </p:nvSpPr>
        <p:spPr bwMode="auto">
          <a:xfrm>
            <a:off x="4073526" y="6409695"/>
            <a:ext cx="156292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CMW38947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2012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212" name="Freeform 162"/>
          <p:cNvSpPr>
            <a:spLocks/>
          </p:cNvSpPr>
          <p:nvPr/>
        </p:nvSpPr>
        <p:spPr bwMode="auto">
          <a:xfrm>
            <a:off x="4065588" y="6466878"/>
            <a:ext cx="0" cy="146050"/>
          </a:xfrm>
          <a:custGeom>
            <a:avLst/>
            <a:gdLst>
              <a:gd name="T0" fmla="*/ 92 h 92"/>
              <a:gd name="T1" fmla="*/ 0 h 92"/>
              <a:gd name="T2" fmla="*/ 0 h 9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92">
                <a:moveTo>
                  <a:pt x="0" y="92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13" name="Rectangle 163"/>
          <p:cNvSpPr>
            <a:spLocks noChangeArrowheads="1"/>
          </p:cNvSpPr>
          <p:nvPr/>
        </p:nvSpPr>
        <p:spPr bwMode="auto">
          <a:xfrm>
            <a:off x="4073526" y="6508153"/>
            <a:ext cx="1841851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b="1" dirty="0">
                <a:solidFill>
                  <a:srgbClr val="000000"/>
                </a:solidFill>
                <a:latin typeface="+mn-lt"/>
              </a:rPr>
              <a:t> CMW37136 </a:t>
            </a:r>
            <a:r>
              <a:rPr lang="en-US" altLang="en-US" sz="800" b="1" i="1" dirty="0">
                <a:solidFill>
                  <a:srgbClr val="000000"/>
                </a:solidFill>
                <a:latin typeface="+mn-lt"/>
              </a:rPr>
              <a:t>Pinus tecunumanii </a:t>
            </a:r>
            <a:r>
              <a:rPr lang="en-US" altLang="en-US" sz="800" b="1" dirty="0">
                <a:solidFill>
                  <a:srgbClr val="000000"/>
                </a:solidFill>
                <a:latin typeface="+mn-lt"/>
              </a:rPr>
              <a:t>2010 GUA T</a:t>
            </a:r>
            <a:endParaRPr lang="en-US" altLang="en-US" sz="800" b="1" dirty="0">
              <a:latin typeface="+mn-lt"/>
            </a:endParaRPr>
          </a:p>
        </p:txBody>
      </p:sp>
      <p:sp>
        <p:nvSpPr>
          <p:cNvPr id="214" name="Freeform 164"/>
          <p:cNvSpPr>
            <a:spLocks/>
          </p:cNvSpPr>
          <p:nvPr/>
        </p:nvSpPr>
        <p:spPr bwMode="auto">
          <a:xfrm>
            <a:off x="4065588" y="6662738"/>
            <a:ext cx="0" cy="95250"/>
          </a:xfrm>
          <a:custGeom>
            <a:avLst/>
            <a:gdLst>
              <a:gd name="T0" fmla="*/ 60 h 60"/>
              <a:gd name="T1" fmla="*/ 0 h 60"/>
              <a:gd name="T2" fmla="*/ 0 h 60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60">
                <a:moveTo>
                  <a:pt x="0" y="6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15" name="Rectangle 165"/>
          <p:cNvSpPr>
            <a:spLocks noChangeArrowheads="1"/>
          </p:cNvSpPr>
          <p:nvPr/>
        </p:nvSpPr>
        <p:spPr bwMode="auto">
          <a:xfrm>
            <a:off x="4102101" y="6601910"/>
            <a:ext cx="1740861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CMW46813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tecunumanii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2010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216" name="Freeform 166"/>
          <p:cNvSpPr>
            <a:spLocks/>
          </p:cNvSpPr>
          <p:nvPr/>
        </p:nvSpPr>
        <p:spPr bwMode="auto">
          <a:xfrm>
            <a:off x="4095751" y="6646529"/>
            <a:ext cx="0" cy="95250"/>
          </a:xfrm>
          <a:custGeom>
            <a:avLst/>
            <a:gdLst>
              <a:gd name="T0" fmla="*/ 60 h 60"/>
              <a:gd name="T1" fmla="*/ 0 h 60"/>
              <a:gd name="T2" fmla="*/ 0 h 60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60">
                <a:moveTo>
                  <a:pt x="0" y="6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17" name="Rectangle 167"/>
          <p:cNvSpPr>
            <a:spLocks noChangeArrowheads="1"/>
          </p:cNvSpPr>
          <p:nvPr/>
        </p:nvSpPr>
        <p:spPr bwMode="auto">
          <a:xfrm>
            <a:off x="4102101" y="6703510"/>
            <a:ext cx="1497205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267.30.N4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2012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218" name="Freeform 168"/>
          <p:cNvSpPr>
            <a:spLocks/>
          </p:cNvSpPr>
          <p:nvPr/>
        </p:nvSpPr>
        <p:spPr bwMode="auto">
          <a:xfrm>
            <a:off x="4095751" y="6826679"/>
            <a:ext cx="0" cy="44450"/>
          </a:xfrm>
          <a:custGeom>
            <a:avLst/>
            <a:gdLst>
              <a:gd name="T0" fmla="*/ 28 h 28"/>
              <a:gd name="T1" fmla="*/ 0 h 28"/>
              <a:gd name="T2" fmla="*/ 0 h 28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8">
                <a:moveTo>
                  <a:pt x="0" y="28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19" name="Rectangle 169"/>
          <p:cNvSpPr>
            <a:spLocks noChangeArrowheads="1"/>
          </p:cNvSpPr>
          <p:nvPr/>
        </p:nvSpPr>
        <p:spPr bwMode="auto">
          <a:xfrm>
            <a:off x="4102101" y="6805110"/>
            <a:ext cx="1740861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CMW37134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tecunumanii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2010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221" name="Line 171"/>
          <p:cNvSpPr>
            <a:spLocks noChangeShapeType="1"/>
          </p:cNvSpPr>
          <p:nvPr/>
        </p:nvSpPr>
        <p:spPr bwMode="auto">
          <a:xfrm>
            <a:off x="4095751" y="6754479"/>
            <a:ext cx="0" cy="95250"/>
          </a:xfrm>
          <a:prstGeom prst="line">
            <a:avLst/>
          </a:pr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22" name="Freeform 172"/>
          <p:cNvSpPr>
            <a:spLocks/>
          </p:cNvSpPr>
          <p:nvPr/>
        </p:nvSpPr>
        <p:spPr bwMode="auto">
          <a:xfrm>
            <a:off x="4065588" y="6668589"/>
            <a:ext cx="30163" cy="95250"/>
          </a:xfrm>
          <a:custGeom>
            <a:avLst/>
            <a:gdLst>
              <a:gd name="T0" fmla="*/ 0 w 19"/>
              <a:gd name="T1" fmla="*/ 0 h 60"/>
              <a:gd name="T2" fmla="*/ 0 w 19"/>
              <a:gd name="T3" fmla="*/ 60 h 60"/>
              <a:gd name="T4" fmla="*/ 19 w 19"/>
              <a:gd name="T5" fmla="*/ 6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" h="60">
                <a:moveTo>
                  <a:pt x="0" y="0"/>
                </a:moveTo>
                <a:lnTo>
                  <a:pt x="0" y="60"/>
                </a:lnTo>
                <a:lnTo>
                  <a:pt x="19" y="60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23" name="Line 173"/>
          <p:cNvSpPr>
            <a:spLocks noChangeShapeType="1"/>
          </p:cNvSpPr>
          <p:nvPr/>
        </p:nvSpPr>
        <p:spPr bwMode="auto">
          <a:xfrm>
            <a:off x="4065588" y="6507819"/>
            <a:ext cx="0" cy="146050"/>
          </a:xfrm>
          <a:prstGeom prst="line">
            <a:avLst/>
          </a:pr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24" name="Freeform 174"/>
          <p:cNvSpPr>
            <a:spLocks/>
          </p:cNvSpPr>
          <p:nvPr/>
        </p:nvSpPr>
        <p:spPr bwMode="auto">
          <a:xfrm>
            <a:off x="4037013" y="6498628"/>
            <a:ext cx="28575" cy="122238"/>
          </a:xfrm>
          <a:custGeom>
            <a:avLst/>
            <a:gdLst>
              <a:gd name="T0" fmla="*/ 0 w 18"/>
              <a:gd name="T1" fmla="*/ 0 h 77"/>
              <a:gd name="T2" fmla="*/ 0 w 18"/>
              <a:gd name="T3" fmla="*/ 77 h 77"/>
              <a:gd name="T4" fmla="*/ 18 w 18"/>
              <a:gd name="T5" fmla="*/ 77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" h="77">
                <a:moveTo>
                  <a:pt x="0" y="0"/>
                </a:moveTo>
                <a:lnTo>
                  <a:pt x="0" y="77"/>
                </a:lnTo>
                <a:lnTo>
                  <a:pt x="18" y="77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25" name="Freeform 175"/>
          <p:cNvSpPr>
            <a:spLocks/>
          </p:cNvSpPr>
          <p:nvPr/>
        </p:nvSpPr>
        <p:spPr bwMode="auto">
          <a:xfrm>
            <a:off x="4008438" y="6371496"/>
            <a:ext cx="28575" cy="133350"/>
          </a:xfrm>
          <a:custGeom>
            <a:avLst/>
            <a:gdLst>
              <a:gd name="T0" fmla="*/ 0 w 18"/>
              <a:gd name="T1" fmla="*/ 0 h 84"/>
              <a:gd name="T2" fmla="*/ 0 w 18"/>
              <a:gd name="T3" fmla="*/ 84 h 84"/>
              <a:gd name="T4" fmla="*/ 18 w 18"/>
              <a:gd name="T5" fmla="*/ 84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" h="84">
                <a:moveTo>
                  <a:pt x="0" y="0"/>
                </a:moveTo>
                <a:lnTo>
                  <a:pt x="0" y="84"/>
                </a:lnTo>
                <a:lnTo>
                  <a:pt x="18" y="84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26" name="Freeform 176"/>
          <p:cNvSpPr>
            <a:spLocks/>
          </p:cNvSpPr>
          <p:nvPr/>
        </p:nvSpPr>
        <p:spPr bwMode="auto">
          <a:xfrm>
            <a:off x="3979863" y="6223858"/>
            <a:ext cx="28575" cy="139700"/>
          </a:xfrm>
          <a:custGeom>
            <a:avLst/>
            <a:gdLst>
              <a:gd name="T0" fmla="*/ 0 w 18"/>
              <a:gd name="T1" fmla="*/ 0 h 88"/>
              <a:gd name="T2" fmla="*/ 0 w 18"/>
              <a:gd name="T3" fmla="*/ 88 h 88"/>
              <a:gd name="T4" fmla="*/ 18 w 18"/>
              <a:gd name="T5" fmla="*/ 88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" h="88">
                <a:moveTo>
                  <a:pt x="0" y="0"/>
                </a:moveTo>
                <a:lnTo>
                  <a:pt x="0" y="88"/>
                </a:lnTo>
                <a:lnTo>
                  <a:pt x="18" y="88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27" name="Freeform 177"/>
          <p:cNvSpPr>
            <a:spLocks/>
          </p:cNvSpPr>
          <p:nvPr/>
        </p:nvSpPr>
        <p:spPr bwMode="auto">
          <a:xfrm>
            <a:off x="3675063" y="6049233"/>
            <a:ext cx="304800" cy="168275"/>
          </a:xfrm>
          <a:custGeom>
            <a:avLst/>
            <a:gdLst>
              <a:gd name="T0" fmla="*/ 0 w 192"/>
              <a:gd name="T1" fmla="*/ 0 h 106"/>
              <a:gd name="T2" fmla="*/ 0 w 192"/>
              <a:gd name="T3" fmla="*/ 106 h 106"/>
              <a:gd name="T4" fmla="*/ 192 w 192"/>
              <a:gd name="T5" fmla="*/ 106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2" h="106">
                <a:moveTo>
                  <a:pt x="0" y="0"/>
                </a:moveTo>
                <a:lnTo>
                  <a:pt x="0" y="106"/>
                </a:lnTo>
                <a:lnTo>
                  <a:pt x="192" y="106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28" name="Freeform 178"/>
          <p:cNvSpPr>
            <a:spLocks/>
          </p:cNvSpPr>
          <p:nvPr/>
        </p:nvSpPr>
        <p:spPr bwMode="auto">
          <a:xfrm>
            <a:off x="3532188" y="4002946"/>
            <a:ext cx="142875" cy="2039938"/>
          </a:xfrm>
          <a:custGeom>
            <a:avLst/>
            <a:gdLst>
              <a:gd name="T0" fmla="*/ 0 w 90"/>
              <a:gd name="T1" fmla="*/ 0 h 1285"/>
              <a:gd name="T2" fmla="*/ 0 w 90"/>
              <a:gd name="T3" fmla="*/ 1285 h 1285"/>
              <a:gd name="T4" fmla="*/ 90 w 90"/>
              <a:gd name="T5" fmla="*/ 1285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0" h="1285">
                <a:moveTo>
                  <a:pt x="0" y="0"/>
                </a:moveTo>
                <a:lnTo>
                  <a:pt x="0" y="1285"/>
                </a:lnTo>
                <a:lnTo>
                  <a:pt x="90" y="1285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29" name="Rectangle 179"/>
          <p:cNvSpPr>
            <a:spLocks noChangeArrowheads="1"/>
          </p:cNvSpPr>
          <p:nvPr/>
        </p:nvSpPr>
        <p:spPr bwMode="auto">
          <a:xfrm>
            <a:off x="3800476" y="6917728"/>
            <a:ext cx="156292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CMW45392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2010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230" name="Freeform 180"/>
          <p:cNvSpPr>
            <a:spLocks/>
          </p:cNvSpPr>
          <p:nvPr/>
        </p:nvSpPr>
        <p:spPr bwMode="auto">
          <a:xfrm>
            <a:off x="3794126" y="7072313"/>
            <a:ext cx="0" cy="44450"/>
          </a:xfrm>
          <a:custGeom>
            <a:avLst/>
            <a:gdLst>
              <a:gd name="T0" fmla="*/ 28 h 28"/>
              <a:gd name="T1" fmla="*/ 0 h 28"/>
              <a:gd name="T2" fmla="*/ 0 h 28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8">
                <a:moveTo>
                  <a:pt x="0" y="28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31" name="Rectangle 181"/>
          <p:cNvSpPr>
            <a:spLocks noChangeArrowheads="1"/>
          </p:cNvSpPr>
          <p:nvPr/>
        </p:nvSpPr>
        <p:spPr bwMode="auto">
          <a:xfrm>
            <a:off x="3800476" y="7019328"/>
            <a:ext cx="1659109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CMW36812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maximinoi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2010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232" name="Freeform 182"/>
          <p:cNvSpPr>
            <a:spLocks/>
          </p:cNvSpPr>
          <p:nvPr/>
        </p:nvSpPr>
        <p:spPr bwMode="auto">
          <a:xfrm>
            <a:off x="3794126" y="7129463"/>
            <a:ext cx="0" cy="44450"/>
          </a:xfrm>
          <a:custGeom>
            <a:avLst/>
            <a:gdLst>
              <a:gd name="T0" fmla="*/ 0 h 28"/>
              <a:gd name="T1" fmla="*/ 28 h 28"/>
              <a:gd name="T2" fmla="*/ 28 h 28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8">
                <a:moveTo>
                  <a:pt x="0" y="0"/>
                </a:moveTo>
                <a:lnTo>
                  <a:pt x="0" y="28"/>
                </a:lnTo>
                <a:lnTo>
                  <a:pt x="0" y="28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33" name="Rectangle 183"/>
          <p:cNvSpPr>
            <a:spLocks noChangeArrowheads="1"/>
          </p:cNvSpPr>
          <p:nvPr/>
        </p:nvSpPr>
        <p:spPr bwMode="auto">
          <a:xfrm>
            <a:off x="3800476" y="7120928"/>
            <a:ext cx="156292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CMW37122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2010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234" name="Freeform 184"/>
          <p:cNvSpPr>
            <a:spLocks/>
          </p:cNvSpPr>
          <p:nvPr/>
        </p:nvSpPr>
        <p:spPr bwMode="auto">
          <a:xfrm>
            <a:off x="3794126" y="7180263"/>
            <a:ext cx="0" cy="95250"/>
          </a:xfrm>
          <a:custGeom>
            <a:avLst/>
            <a:gdLst>
              <a:gd name="T0" fmla="*/ 0 h 60"/>
              <a:gd name="T1" fmla="*/ 60 h 60"/>
              <a:gd name="T2" fmla="*/ 60 h 60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60">
                <a:moveTo>
                  <a:pt x="0" y="0"/>
                </a:moveTo>
                <a:lnTo>
                  <a:pt x="0" y="60"/>
                </a:lnTo>
                <a:lnTo>
                  <a:pt x="0" y="60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35" name="Rectangle 185"/>
          <p:cNvSpPr>
            <a:spLocks noChangeArrowheads="1"/>
          </p:cNvSpPr>
          <p:nvPr/>
        </p:nvSpPr>
        <p:spPr bwMode="auto">
          <a:xfrm>
            <a:off x="3800476" y="7222528"/>
            <a:ext cx="156292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CMW51052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2010 GUA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236" name="Freeform 186"/>
          <p:cNvSpPr>
            <a:spLocks/>
          </p:cNvSpPr>
          <p:nvPr/>
        </p:nvSpPr>
        <p:spPr bwMode="auto">
          <a:xfrm>
            <a:off x="3794126" y="7231063"/>
            <a:ext cx="0" cy="147638"/>
          </a:xfrm>
          <a:custGeom>
            <a:avLst/>
            <a:gdLst>
              <a:gd name="T0" fmla="*/ 0 h 93"/>
              <a:gd name="T1" fmla="*/ 93 h 93"/>
              <a:gd name="T2" fmla="*/ 93 h 93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93">
                <a:moveTo>
                  <a:pt x="0" y="0"/>
                </a:moveTo>
                <a:lnTo>
                  <a:pt x="0" y="93"/>
                </a:lnTo>
                <a:lnTo>
                  <a:pt x="0" y="93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37" name="Rectangle 187"/>
          <p:cNvSpPr>
            <a:spLocks noChangeArrowheads="1"/>
          </p:cNvSpPr>
          <p:nvPr/>
        </p:nvSpPr>
        <p:spPr bwMode="auto">
          <a:xfrm>
            <a:off x="3800476" y="7325715"/>
            <a:ext cx="1660711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b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CMW42206 </a:t>
            </a:r>
            <a:r>
              <a:rPr lang="en-US" altLang="en-US" sz="800" b="1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oocarpa </a:t>
            </a:r>
            <a:r>
              <a:rPr lang="en-US" altLang="en-US" sz="800" b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1983 GUA T</a:t>
            </a:r>
            <a:endParaRPr lang="en-US" altLang="en-US" sz="800" b="1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238" name="Freeform 188"/>
          <p:cNvSpPr>
            <a:spLocks/>
          </p:cNvSpPr>
          <p:nvPr/>
        </p:nvSpPr>
        <p:spPr bwMode="auto">
          <a:xfrm>
            <a:off x="3794126" y="7283450"/>
            <a:ext cx="0" cy="196850"/>
          </a:xfrm>
          <a:custGeom>
            <a:avLst/>
            <a:gdLst>
              <a:gd name="T0" fmla="*/ 0 h 124"/>
              <a:gd name="T1" fmla="*/ 124 h 124"/>
              <a:gd name="T2" fmla="*/ 124 h 12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24">
                <a:moveTo>
                  <a:pt x="0" y="0"/>
                </a:moveTo>
                <a:lnTo>
                  <a:pt x="0" y="124"/>
                </a:lnTo>
                <a:lnTo>
                  <a:pt x="0" y="124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39" name="Rectangle 189"/>
          <p:cNvSpPr>
            <a:spLocks noChangeArrowheads="1"/>
          </p:cNvSpPr>
          <p:nvPr/>
        </p:nvSpPr>
        <p:spPr bwMode="auto">
          <a:xfrm>
            <a:off x="3800476" y="7427315"/>
            <a:ext cx="156292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CMW43895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2010 GUA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240" name="Freeform 190"/>
          <p:cNvSpPr>
            <a:spLocks/>
          </p:cNvSpPr>
          <p:nvPr/>
        </p:nvSpPr>
        <p:spPr bwMode="auto">
          <a:xfrm>
            <a:off x="3794126" y="7334250"/>
            <a:ext cx="0" cy="247650"/>
          </a:xfrm>
          <a:custGeom>
            <a:avLst/>
            <a:gdLst>
              <a:gd name="T0" fmla="*/ 0 h 156"/>
              <a:gd name="T1" fmla="*/ 156 h 156"/>
              <a:gd name="T2" fmla="*/ 156 h 156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56">
                <a:moveTo>
                  <a:pt x="0" y="0"/>
                </a:moveTo>
                <a:lnTo>
                  <a:pt x="0" y="156"/>
                </a:lnTo>
                <a:lnTo>
                  <a:pt x="0" y="156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41" name="Rectangle 191"/>
          <p:cNvSpPr>
            <a:spLocks noChangeArrowheads="1"/>
          </p:cNvSpPr>
          <p:nvPr/>
        </p:nvSpPr>
        <p:spPr bwMode="auto">
          <a:xfrm>
            <a:off x="3800476" y="7528915"/>
            <a:ext cx="156292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CMW49402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2010 GUA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242" name="Freeform 192"/>
          <p:cNvSpPr>
            <a:spLocks/>
          </p:cNvSpPr>
          <p:nvPr/>
        </p:nvSpPr>
        <p:spPr bwMode="auto">
          <a:xfrm>
            <a:off x="3794126" y="7290790"/>
            <a:ext cx="0" cy="298450"/>
          </a:xfrm>
          <a:custGeom>
            <a:avLst/>
            <a:gdLst>
              <a:gd name="T0" fmla="*/ 0 h 188"/>
              <a:gd name="T1" fmla="*/ 188 h 188"/>
              <a:gd name="T2" fmla="*/ 188 h 188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88">
                <a:moveTo>
                  <a:pt x="0" y="0"/>
                </a:moveTo>
                <a:lnTo>
                  <a:pt x="0" y="188"/>
                </a:lnTo>
                <a:lnTo>
                  <a:pt x="0" y="188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43" name="Line 193"/>
          <p:cNvSpPr>
            <a:spLocks noChangeShapeType="1"/>
          </p:cNvSpPr>
          <p:nvPr/>
        </p:nvSpPr>
        <p:spPr bwMode="auto">
          <a:xfrm>
            <a:off x="3794126" y="6978053"/>
            <a:ext cx="0" cy="298450"/>
          </a:xfrm>
          <a:prstGeom prst="line">
            <a:avLst/>
          </a:pr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44" name="Freeform 194"/>
          <p:cNvSpPr>
            <a:spLocks/>
          </p:cNvSpPr>
          <p:nvPr/>
        </p:nvSpPr>
        <p:spPr bwMode="auto">
          <a:xfrm>
            <a:off x="3736976" y="7284440"/>
            <a:ext cx="57150" cy="260350"/>
          </a:xfrm>
          <a:custGeom>
            <a:avLst/>
            <a:gdLst>
              <a:gd name="T0" fmla="*/ 0 w 36"/>
              <a:gd name="T1" fmla="*/ 164 h 164"/>
              <a:gd name="T2" fmla="*/ 0 w 36"/>
              <a:gd name="T3" fmla="*/ 0 h 164"/>
              <a:gd name="T4" fmla="*/ 36 w 36"/>
              <a:gd name="T5" fmla="*/ 0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6" h="164">
                <a:moveTo>
                  <a:pt x="0" y="164"/>
                </a:moveTo>
                <a:lnTo>
                  <a:pt x="0" y="0"/>
                </a:lnTo>
                <a:lnTo>
                  <a:pt x="36" y="0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45" name="Rectangle 195"/>
          <p:cNvSpPr>
            <a:spLocks noChangeArrowheads="1"/>
          </p:cNvSpPr>
          <p:nvPr/>
        </p:nvSpPr>
        <p:spPr bwMode="auto">
          <a:xfrm>
            <a:off x="3830638" y="7632103"/>
            <a:ext cx="156292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CMW46817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2010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246" name="Freeform 196"/>
          <p:cNvSpPr>
            <a:spLocks/>
          </p:cNvSpPr>
          <p:nvPr/>
        </p:nvSpPr>
        <p:spPr bwMode="auto">
          <a:xfrm>
            <a:off x="3824288" y="7698705"/>
            <a:ext cx="0" cy="120650"/>
          </a:xfrm>
          <a:custGeom>
            <a:avLst/>
            <a:gdLst>
              <a:gd name="T0" fmla="*/ 76 h 76"/>
              <a:gd name="T1" fmla="*/ 0 h 76"/>
              <a:gd name="T2" fmla="*/ 0 h 76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76">
                <a:moveTo>
                  <a:pt x="0" y="76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47" name="Rectangle 197"/>
          <p:cNvSpPr>
            <a:spLocks noChangeArrowheads="1"/>
          </p:cNvSpPr>
          <p:nvPr/>
        </p:nvSpPr>
        <p:spPr bwMode="auto">
          <a:xfrm>
            <a:off x="3859213" y="7733703"/>
            <a:ext cx="156292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CMW46811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2010 GUA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248" name="Freeform 198"/>
          <p:cNvSpPr>
            <a:spLocks/>
          </p:cNvSpPr>
          <p:nvPr/>
        </p:nvSpPr>
        <p:spPr bwMode="auto">
          <a:xfrm>
            <a:off x="3852863" y="7794028"/>
            <a:ext cx="0" cy="146050"/>
          </a:xfrm>
          <a:custGeom>
            <a:avLst/>
            <a:gdLst>
              <a:gd name="T0" fmla="*/ 92 h 92"/>
              <a:gd name="T1" fmla="*/ 0 h 92"/>
              <a:gd name="T2" fmla="*/ 0 h 9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92">
                <a:moveTo>
                  <a:pt x="0" y="92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49" name="Rectangle 199"/>
          <p:cNvSpPr>
            <a:spLocks noChangeArrowheads="1"/>
          </p:cNvSpPr>
          <p:nvPr/>
        </p:nvSpPr>
        <p:spPr bwMode="auto">
          <a:xfrm>
            <a:off x="3889376" y="7835303"/>
            <a:ext cx="156292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CMW37126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2010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250" name="Freeform 200"/>
          <p:cNvSpPr>
            <a:spLocks/>
          </p:cNvSpPr>
          <p:nvPr/>
        </p:nvSpPr>
        <p:spPr bwMode="auto">
          <a:xfrm>
            <a:off x="3881438" y="7989888"/>
            <a:ext cx="0" cy="44450"/>
          </a:xfrm>
          <a:custGeom>
            <a:avLst/>
            <a:gdLst>
              <a:gd name="T0" fmla="*/ 28 h 28"/>
              <a:gd name="T1" fmla="*/ 0 h 28"/>
              <a:gd name="T2" fmla="*/ 0 h 28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8">
                <a:moveTo>
                  <a:pt x="0" y="28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51" name="Rectangle 201"/>
          <p:cNvSpPr>
            <a:spLocks noChangeArrowheads="1"/>
          </p:cNvSpPr>
          <p:nvPr/>
        </p:nvSpPr>
        <p:spPr bwMode="auto">
          <a:xfrm>
            <a:off x="3889376" y="7938490"/>
            <a:ext cx="151964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CMW45387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2010 NIC</a:t>
            </a:r>
            <a:endParaRPr lang="en-US" altLang="en-US" sz="800" dirty="0">
              <a:latin typeface="+mn-lt"/>
            </a:endParaRPr>
          </a:p>
        </p:txBody>
      </p:sp>
      <p:sp>
        <p:nvSpPr>
          <p:cNvPr id="252" name="Freeform 202"/>
          <p:cNvSpPr>
            <a:spLocks/>
          </p:cNvSpPr>
          <p:nvPr/>
        </p:nvSpPr>
        <p:spPr bwMode="auto">
          <a:xfrm>
            <a:off x="3881438" y="8048625"/>
            <a:ext cx="0" cy="44450"/>
          </a:xfrm>
          <a:custGeom>
            <a:avLst/>
            <a:gdLst>
              <a:gd name="T0" fmla="*/ 0 h 28"/>
              <a:gd name="T1" fmla="*/ 28 h 28"/>
              <a:gd name="T2" fmla="*/ 28 h 28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8">
                <a:moveTo>
                  <a:pt x="0" y="0"/>
                </a:moveTo>
                <a:lnTo>
                  <a:pt x="0" y="28"/>
                </a:lnTo>
                <a:lnTo>
                  <a:pt x="0" y="28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53" name="Rectangle 203"/>
          <p:cNvSpPr>
            <a:spLocks noChangeArrowheads="1"/>
          </p:cNvSpPr>
          <p:nvPr/>
        </p:nvSpPr>
        <p:spPr bwMode="auto">
          <a:xfrm>
            <a:off x="3889376" y="8040090"/>
            <a:ext cx="151964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CMW51142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2010 NIC</a:t>
            </a:r>
            <a:endParaRPr lang="en-US" altLang="en-US" sz="800" dirty="0">
              <a:latin typeface="+mn-lt"/>
            </a:endParaRPr>
          </a:p>
        </p:txBody>
      </p:sp>
      <p:sp>
        <p:nvSpPr>
          <p:cNvPr id="254" name="Freeform 204"/>
          <p:cNvSpPr>
            <a:spLocks/>
          </p:cNvSpPr>
          <p:nvPr/>
        </p:nvSpPr>
        <p:spPr bwMode="auto">
          <a:xfrm>
            <a:off x="3881438" y="8194675"/>
            <a:ext cx="0" cy="95250"/>
          </a:xfrm>
          <a:custGeom>
            <a:avLst/>
            <a:gdLst>
              <a:gd name="T0" fmla="*/ 60 h 60"/>
              <a:gd name="T1" fmla="*/ 0 h 60"/>
              <a:gd name="T2" fmla="*/ 0 h 60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60">
                <a:moveTo>
                  <a:pt x="0" y="6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8" name="Rectangle 206"/>
          <p:cNvSpPr>
            <a:spLocks noChangeArrowheads="1"/>
          </p:cNvSpPr>
          <p:nvPr/>
        </p:nvSpPr>
        <p:spPr bwMode="auto">
          <a:xfrm>
            <a:off x="3889375" y="8141690"/>
            <a:ext cx="151964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CMW49400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oocarpa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2010 NIC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10" name="Rectangle 208"/>
          <p:cNvSpPr>
            <a:spLocks noChangeArrowheads="1"/>
          </p:cNvSpPr>
          <p:nvPr/>
        </p:nvSpPr>
        <p:spPr bwMode="auto">
          <a:xfrm>
            <a:off x="3889375" y="8243290"/>
            <a:ext cx="126637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N3.1c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oocarpa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2010 NIC</a:t>
            </a:r>
            <a:endParaRPr lang="en-US" altLang="en-US" sz="800" dirty="0">
              <a:latin typeface="+mn-lt"/>
            </a:endParaRPr>
          </a:p>
        </p:txBody>
      </p:sp>
      <p:sp>
        <p:nvSpPr>
          <p:cNvPr id="12" name="Line 210"/>
          <p:cNvSpPr>
            <a:spLocks noChangeShapeType="1"/>
          </p:cNvSpPr>
          <p:nvPr/>
        </p:nvSpPr>
        <p:spPr bwMode="auto">
          <a:xfrm>
            <a:off x="3881438" y="7895628"/>
            <a:ext cx="0" cy="198438"/>
          </a:xfrm>
          <a:prstGeom prst="line">
            <a:avLst/>
          </a:pr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3" name="Line 211"/>
          <p:cNvSpPr>
            <a:spLocks noChangeShapeType="1"/>
          </p:cNvSpPr>
          <p:nvPr/>
        </p:nvSpPr>
        <p:spPr bwMode="auto">
          <a:xfrm>
            <a:off x="3881438" y="8106765"/>
            <a:ext cx="0" cy="198438"/>
          </a:xfrm>
          <a:prstGeom prst="line">
            <a:avLst/>
          </a:pr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4" name="Freeform 212"/>
          <p:cNvSpPr>
            <a:spLocks/>
          </p:cNvSpPr>
          <p:nvPr/>
        </p:nvSpPr>
        <p:spPr bwMode="auto">
          <a:xfrm>
            <a:off x="3852863" y="7954365"/>
            <a:ext cx="28575" cy="146050"/>
          </a:xfrm>
          <a:custGeom>
            <a:avLst/>
            <a:gdLst>
              <a:gd name="T0" fmla="*/ 0 w 18"/>
              <a:gd name="T1" fmla="*/ 0 h 92"/>
              <a:gd name="T2" fmla="*/ 0 w 18"/>
              <a:gd name="T3" fmla="*/ 92 h 92"/>
              <a:gd name="T4" fmla="*/ 18 w 18"/>
              <a:gd name="T5" fmla="*/ 92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" h="92">
                <a:moveTo>
                  <a:pt x="0" y="0"/>
                </a:moveTo>
                <a:lnTo>
                  <a:pt x="0" y="92"/>
                </a:lnTo>
                <a:lnTo>
                  <a:pt x="18" y="92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5" name="Freeform 213"/>
          <p:cNvSpPr>
            <a:spLocks/>
          </p:cNvSpPr>
          <p:nvPr/>
        </p:nvSpPr>
        <p:spPr bwMode="auto">
          <a:xfrm>
            <a:off x="3824288" y="7825778"/>
            <a:ext cx="28575" cy="122238"/>
          </a:xfrm>
          <a:custGeom>
            <a:avLst/>
            <a:gdLst>
              <a:gd name="T0" fmla="*/ 0 w 18"/>
              <a:gd name="T1" fmla="*/ 0 h 77"/>
              <a:gd name="T2" fmla="*/ 0 w 18"/>
              <a:gd name="T3" fmla="*/ 77 h 77"/>
              <a:gd name="T4" fmla="*/ 18 w 18"/>
              <a:gd name="T5" fmla="*/ 77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" h="77">
                <a:moveTo>
                  <a:pt x="0" y="0"/>
                </a:moveTo>
                <a:lnTo>
                  <a:pt x="0" y="77"/>
                </a:lnTo>
                <a:lnTo>
                  <a:pt x="18" y="77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6" name="Freeform 214"/>
          <p:cNvSpPr>
            <a:spLocks/>
          </p:cNvSpPr>
          <p:nvPr/>
        </p:nvSpPr>
        <p:spPr bwMode="auto">
          <a:xfrm>
            <a:off x="3736975" y="7557490"/>
            <a:ext cx="87313" cy="261938"/>
          </a:xfrm>
          <a:custGeom>
            <a:avLst/>
            <a:gdLst>
              <a:gd name="T0" fmla="*/ 0 w 55"/>
              <a:gd name="T1" fmla="*/ 0 h 165"/>
              <a:gd name="T2" fmla="*/ 0 w 55"/>
              <a:gd name="T3" fmla="*/ 165 h 165"/>
              <a:gd name="T4" fmla="*/ 55 w 55"/>
              <a:gd name="T5" fmla="*/ 165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5" h="165">
                <a:moveTo>
                  <a:pt x="0" y="0"/>
                </a:moveTo>
                <a:lnTo>
                  <a:pt x="0" y="165"/>
                </a:lnTo>
                <a:lnTo>
                  <a:pt x="55" y="165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7" name="Freeform 215"/>
          <p:cNvSpPr>
            <a:spLocks/>
          </p:cNvSpPr>
          <p:nvPr/>
        </p:nvSpPr>
        <p:spPr bwMode="auto">
          <a:xfrm>
            <a:off x="3532188" y="4750790"/>
            <a:ext cx="204788" cy="2800350"/>
          </a:xfrm>
          <a:custGeom>
            <a:avLst/>
            <a:gdLst>
              <a:gd name="T0" fmla="*/ 0 w 129"/>
              <a:gd name="T1" fmla="*/ 0 h 1764"/>
              <a:gd name="T2" fmla="*/ 0 w 129"/>
              <a:gd name="T3" fmla="*/ 1764 h 1764"/>
              <a:gd name="T4" fmla="*/ 129 w 129"/>
              <a:gd name="T5" fmla="*/ 1764 h 17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9" h="1764">
                <a:moveTo>
                  <a:pt x="0" y="0"/>
                </a:moveTo>
                <a:lnTo>
                  <a:pt x="0" y="1764"/>
                </a:lnTo>
                <a:lnTo>
                  <a:pt x="129" y="1764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8" name="Rectangle 216"/>
          <p:cNvSpPr>
            <a:spLocks noChangeArrowheads="1"/>
          </p:cNvSpPr>
          <p:nvPr/>
        </p:nvSpPr>
        <p:spPr bwMode="auto">
          <a:xfrm>
            <a:off x="3859213" y="8349620"/>
            <a:ext cx="20037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b="1" dirty="0">
                <a:solidFill>
                  <a:srgbClr val="000000"/>
                </a:solidFill>
                <a:latin typeface="+mn-lt"/>
              </a:rPr>
              <a:t> CMW45429 </a:t>
            </a:r>
            <a:r>
              <a:rPr lang="en-US" altLang="en-US" sz="800" b="1" i="1" dirty="0">
                <a:solidFill>
                  <a:srgbClr val="000000"/>
                </a:solidFill>
                <a:latin typeface="+mn-lt"/>
              </a:rPr>
              <a:t>L. longispora Pinus</a:t>
            </a:r>
            <a:r>
              <a:rPr lang="en-US" altLang="en-US" sz="800" b="1" dirty="0">
                <a:solidFill>
                  <a:srgbClr val="000000"/>
                </a:solidFill>
                <a:latin typeface="+mn-lt"/>
              </a:rPr>
              <a:t> sp. 2009 MEX T</a:t>
            </a:r>
            <a:endParaRPr lang="en-US" altLang="en-US" sz="800" b="1" dirty="0">
              <a:latin typeface="+mn-lt"/>
            </a:endParaRPr>
          </a:p>
        </p:txBody>
      </p:sp>
      <p:sp>
        <p:nvSpPr>
          <p:cNvPr id="19" name="Freeform 217"/>
          <p:cNvSpPr>
            <a:spLocks/>
          </p:cNvSpPr>
          <p:nvPr/>
        </p:nvSpPr>
        <p:spPr bwMode="auto">
          <a:xfrm>
            <a:off x="3852863" y="8409945"/>
            <a:ext cx="0" cy="44450"/>
          </a:xfrm>
          <a:custGeom>
            <a:avLst/>
            <a:gdLst>
              <a:gd name="T0" fmla="*/ 28 h 28"/>
              <a:gd name="T1" fmla="*/ 0 h 28"/>
              <a:gd name="T2" fmla="*/ 0 h 28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8">
                <a:moveTo>
                  <a:pt x="0" y="28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0" name="Rectangle 218"/>
          <p:cNvSpPr>
            <a:spLocks noChangeArrowheads="1"/>
          </p:cNvSpPr>
          <p:nvPr/>
        </p:nvSpPr>
        <p:spPr bwMode="auto">
          <a:xfrm>
            <a:off x="3859213" y="8451220"/>
            <a:ext cx="1918795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CMW45430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L. longispora Pinus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sp. 2009 MEX </a:t>
            </a:r>
            <a:endParaRPr lang="en-US" altLang="en-US" sz="800" dirty="0">
              <a:latin typeface="+mn-lt"/>
            </a:endParaRPr>
          </a:p>
        </p:txBody>
      </p:sp>
      <p:sp>
        <p:nvSpPr>
          <p:cNvPr id="21" name="Freeform 219"/>
          <p:cNvSpPr>
            <a:spLocks/>
          </p:cNvSpPr>
          <p:nvPr/>
        </p:nvSpPr>
        <p:spPr bwMode="auto">
          <a:xfrm>
            <a:off x="3852863" y="8467095"/>
            <a:ext cx="0" cy="44450"/>
          </a:xfrm>
          <a:custGeom>
            <a:avLst/>
            <a:gdLst>
              <a:gd name="T0" fmla="*/ 0 h 28"/>
              <a:gd name="T1" fmla="*/ 28 h 28"/>
              <a:gd name="T2" fmla="*/ 28 h 28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8">
                <a:moveTo>
                  <a:pt x="0" y="0"/>
                </a:moveTo>
                <a:lnTo>
                  <a:pt x="0" y="28"/>
                </a:lnTo>
                <a:lnTo>
                  <a:pt x="0" y="28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2" name="Freeform 220"/>
          <p:cNvSpPr>
            <a:spLocks/>
          </p:cNvSpPr>
          <p:nvPr/>
        </p:nvSpPr>
        <p:spPr bwMode="auto">
          <a:xfrm>
            <a:off x="3532188" y="5206370"/>
            <a:ext cx="320675" cy="3254375"/>
          </a:xfrm>
          <a:custGeom>
            <a:avLst/>
            <a:gdLst>
              <a:gd name="T0" fmla="*/ 0 w 202"/>
              <a:gd name="T1" fmla="*/ 0 h 2050"/>
              <a:gd name="T2" fmla="*/ 0 w 202"/>
              <a:gd name="T3" fmla="*/ 2050 h 2050"/>
              <a:gd name="T4" fmla="*/ 202 w 202"/>
              <a:gd name="T5" fmla="*/ 2050 h 2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2" h="2050">
                <a:moveTo>
                  <a:pt x="0" y="0"/>
                </a:moveTo>
                <a:lnTo>
                  <a:pt x="0" y="2050"/>
                </a:lnTo>
                <a:lnTo>
                  <a:pt x="202" y="2050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3" name="Line 221"/>
          <p:cNvSpPr>
            <a:spLocks noChangeShapeType="1"/>
          </p:cNvSpPr>
          <p:nvPr/>
        </p:nvSpPr>
        <p:spPr bwMode="auto">
          <a:xfrm>
            <a:off x="3532188" y="2030413"/>
            <a:ext cx="0" cy="3252788"/>
          </a:xfrm>
          <a:prstGeom prst="line">
            <a:avLst/>
          </a:pr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4" name="Freeform 222"/>
          <p:cNvSpPr>
            <a:spLocks/>
          </p:cNvSpPr>
          <p:nvPr/>
        </p:nvSpPr>
        <p:spPr bwMode="auto">
          <a:xfrm>
            <a:off x="3181350" y="5289550"/>
            <a:ext cx="350838" cy="1700213"/>
          </a:xfrm>
          <a:custGeom>
            <a:avLst/>
            <a:gdLst>
              <a:gd name="T0" fmla="*/ 0 w 221"/>
              <a:gd name="T1" fmla="*/ 1071 h 1071"/>
              <a:gd name="T2" fmla="*/ 0 w 221"/>
              <a:gd name="T3" fmla="*/ 0 h 1071"/>
              <a:gd name="T4" fmla="*/ 221 w 221"/>
              <a:gd name="T5" fmla="*/ 0 h 10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1" h="1071">
                <a:moveTo>
                  <a:pt x="0" y="1071"/>
                </a:moveTo>
                <a:lnTo>
                  <a:pt x="0" y="0"/>
                </a:lnTo>
                <a:lnTo>
                  <a:pt x="221" y="0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5" name="Rectangle 223"/>
          <p:cNvSpPr>
            <a:spLocks noChangeArrowheads="1"/>
          </p:cNvSpPr>
          <p:nvPr/>
        </p:nvSpPr>
        <p:spPr bwMode="auto">
          <a:xfrm>
            <a:off x="3312915" y="8537110"/>
            <a:ext cx="200535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b="1" dirty="0">
                <a:solidFill>
                  <a:srgbClr val="000000"/>
                </a:solidFill>
                <a:latin typeface="+mn-lt"/>
              </a:rPr>
              <a:t>CMW42645 </a:t>
            </a:r>
            <a:r>
              <a:rPr lang="en-US" altLang="en-US" sz="800" b="1" i="1" dirty="0">
                <a:solidFill>
                  <a:srgbClr val="000000"/>
                </a:solidFill>
                <a:latin typeface="+mn-lt"/>
              </a:rPr>
              <a:t>L. gloeospora Pinus</a:t>
            </a:r>
            <a:r>
              <a:rPr lang="en-US" altLang="en-US" sz="800" b="1" dirty="0">
                <a:solidFill>
                  <a:srgbClr val="000000"/>
                </a:solidFill>
                <a:latin typeface="+mn-lt"/>
              </a:rPr>
              <a:t> sp. 1983 MEX T</a:t>
            </a:r>
            <a:endParaRPr lang="en-US" altLang="en-US" sz="800" b="1" dirty="0">
              <a:latin typeface="+mn-lt"/>
            </a:endParaRPr>
          </a:p>
        </p:txBody>
      </p:sp>
      <p:sp>
        <p:nvSpPr>
          <p:cNvPr id="26" name="Freeform 224"/>
          <p:cNvSpPr>
            <a:spLocks/>
          </p:cNvSpPr>
          <p:nvPr/>
        </p:nvSpPr>
        <p:spPr bwMode="auto">
          <a:xfrm>
            <a:off x="3181350" y="6897222"/>
            <a:ext cx="104775" cy="1701800"/>
          </a:xfrm>
          <a:custGeom>
            <a:avLst/>
            <a:gdLst>
              <a:gd name="T0" fmla="*/ 0 w 66"/>
              <a:gd name="T1" fmla="*/ 0 h 1072"/>
              <a:gd name="T2" fmla="*/ 0 w 66"/>
              <a:gd name="T3" fmla="*/ 1072 h 1072"/>
              <a:gd name="T4" fmla="*/ 66 w 66"/>
              <a:gd name="T5" fmla="*/ 1072 h 10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6" h="1072">
                <a:moveTo>
                  <a:pt x="0" y="0"/>
                </a:moveTo>
                <a:lnTo>
                  <a:pt x="0" y="1072"/>
                </a:lnTo>
                <a:lnTo>
                  <a:pt x="66" y="1072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7" name="Freeform 225"/>
          <p:cNvSpPr>
            <a:spLocks/>
          </p:cNvSpPr>
          <p:nvPr/>
        </p:nvSpPr>
        <p:spPr bwMode="auto">
          <a:xfrm>
            <a:off x="1211618" y="6996113"/>
            <a:ext cx="1969732" cy="923925"/>
          </a:xfrm>
          <a:custGeom>
            <a:avLst/>
            <a:gdLst>
              <a:gd name="T0" fmla="*/ 0 w 1840"/>
              <a:gd name="T1" fmla="*/ 582 h 582"/>
              <a:gd name="T2" fmla="*/ 0 w 1840"/>
              <a:gd name="T3" fmla="*/ 0 h 582"/>
              <a:gd name="T4" fmla="*/ 1840 w 1840"/>
              <a:gd name="T5" fmla="*/ 0 h 5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40" h="582">
                <a:moveTo>
                  <a:pt x="0" y="582"/>
                </a:moveTo>
                <a:lnTo>
                  <a:pt x="0" y="0"/>
                </a:lnTo>
                <a:lnTo>
                  <a:pt x="1840" y="0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8" name="Rectangle 226"/>
          <p:cNvSpPr>
            <a:spLocks noChangeArrowheads="1"/>
          </p:cNvSpPr>
          <p:nvPr/>
        </p:nvSpPr>
        <p:spPr bwMode="auto">
          <a:xfrm>
            <a:off x="3013430" y="8747125"/>
            <a:ext cx="1641475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CMW45434 </a:t>
            </a:r>
            <a:r>
              <a:rPr lang="en-US" altLang="en-US" sz="800" i="1" dirty="0" err="1">
                <a:solidFill>
                  <a:srgbClr val="000000"/>
                </a:solidFill>
                <a:latin typeface="+mn-lt"/>
              </a:rPr>
              <a:t>Phaeophleospora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 </a:t>
            </a:r>
            <a:r>
              <a:rPr lang="en-US" altLang="en-US" sz="800" i="1" dirty="0" err="1">
                <a:solidFill>
                  <a:srgbClr val="000000"/>
                </a:solidFill>
                <a:latin typeface="+mn-lt"/>
              </a:rPr>
              <a:t>gregaria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29" name="Freeform 227"/>
          <p:cNvSpPr>
            <a:spLocks/>
          </p:cNvSpPr>
          <p:nvPr/>
        </p:nvSpPr>
        <p:spPr bwMode="auto">
          <a:xfrm>
            <a:off x="3014445" y="8807450"/>
            <a:ext cx="0" cy="44450"/>
          </a:xfrm>
          <a:custGeom>
            <a:avLst/>
            <a:gdLst>
              <a:gd name="T0" fmla="*/ 28 h 28"/>
              <a:gd name="T1" fmla="*/ 0 h 28"/>
              <a:gd name="T2" fmla="*/ 0 h 28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8">
                <a:moveTo>
                  <a:pt x="0" y="28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30" name="Rectangle 228"/>
          <p:cNvSpPr>
            <a:spLocks noChangeArrowheads="1"/>
          </p:cNvSpPr>
          <p:nvPr/>
        </p:nvSpPr>
        <p:spPr bwMode="auto">
          <a:xfrm>
            <a:off x="3013430" y="8848725"/>
            <a:ext cx="1641475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CMW45435 </a:t>
            </a:r>
            <a:r>
              <a:rPr lang="en-US" altLang="en-US" sz="800" i="1" dirty="0" err="1">
                <a:solidFill>
                  <a:srgbClr val="000000"/>
                </a:solidFill>
                <a:latin typeface="+mn-lt"/>
              </a:rPr>
              <a:t>Phaeophleospora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 </a:t>
            </a:r>
            <a:r>
              <a:rPr lang="en-US" altLang="en-US" sz="800" i="1" dirty="0" err="1">
                <a:solidFill>
                  <a:srgbClr val="000000"/>
                </a:solidFill>
                <a:latin typeface="+mn-lt"/>
              </a:rPr>
              <a:t>gregaria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31" name="Freeform 229"/>
          <p:cNvSpPr>
            <a:spLocks/>
          </p:cNvSpPr>
          <p:nvPr/>
        </p:nvSpPr>
        <p:spPr bwMode="auto">
          <a:xfrm>
            <a:off x="3014445" y="8864600"/>
            <a:ext cx="0" cy="44450"/>
          </a:xfrm>
          <a:custGeom>
            <a:avLst/>
            <a:gdLst>
              <a:gd name="T0" fmla="*/ 0 h 28"/>
              <a:gd name="T1" fmla="*/ 28 h 28"/>
              <a:gd name="T2" fmla="*/ 28 h 28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8">
                <a:moveTo>
                  <a:pt x="0" y="0"/>
                </a:moveTo>
                <a:lnTo>
                  <a:pt x="0" y="28"/>
                </a:lnTo>
                <a:lnTo>
                  <a:pt x="0" y="28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32" name="Freeform 230"/>
          <p:cNvSpPr>
            <a:spLocks/>
          </p:cNvSpPr>
          <p:nvPr/>
        </p:nvSpPr>
        <p:spPr bwMode="auto">
          <a:xfrm>
            <a:off x="1211618" y="7934325"/>
            <a:ext cx="1795463" cy="923925"/>
          </a:xfrm>
          <a:custGeom>
            <a:avLst/>
            <a:gdLst>
              <a:gd name="T0" fmla="*/ 0 w 1131"/>
              <a:gd name="T1" fmla="*/ 0 h 582"/>
              <a:gd name="T2" fmla="*/ 0 w 1131"/>
              <a:gd name="T3" fmla="*/ 582 h 582"/>
              <a:gd name="T4" fmla="*/ 1131 w 1131"/>
              <a:gd name="T5" fmla="*/ 582 h 5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31" h="582">
                <a:moveTo>
                  <a:pt x="0" y="0"/>
                </a:moveTo>
                <a:lnTo>
                  <a:pt x="0" y="582"/>
                </a:lnTo>
                <a:lnTo>
                  <a:pt x="1131" y="582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33" name="Freeform 231"/>
          <p:cNvSpPr>
            <a:spLocks/>
          </p:cNvSpPr>
          <p:nvPr/>
        </p:nvSpPr>
        <p:spPr bwMode="auto">
          <a:xfrm>
            <a:off x="252768" y="7927975"/>
            <a:ext cx="958850" cy="558800"/>
          </a:xfrm>
          <a:custGeom>
            <a:avLst/>
            <a:gdLst>
              <a:gd name="T0" fmla="*/ 0 w 604"/>
              <a:gd name="T1" fmla="*/ 352 h 352"/>
              <a:gd name="T2" fmla="*/ 0 w 604"/>
              <a:gd name="T3" fmla="*/ 0 h 352"/>
              <a:gd name="T4" fmla="*/ 604 w 604"/>
              <a:gd name="T5" fmla="*/ 0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04" h="352">
                <a:moveTo>
                  <a:pt x="0" y="352"/>
                </a:moveTo>
                <a:lnTo>
                  <a:pt x="0" y="0"/>
                </a:lnTo>
                <a:lnTo>
                  <a:pt x="604" y="0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34" name="Rectangle 232"/>
          <p:cNvSpPr>
            <a:spLocks noChangeArrowheads="1"/>
          </p:cNvSpPr>
          <p:nvPr/>
        </p:nvSpPr>
        <p:spPr bwMode="auto">
          <a:xfrm>
            <a:off x="1854648" y="8950325"/>
            <a:ext cx="1670329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CMW45432 </a:t>
            </a:r>
            <a:r>
              <a:rPr lang="en-US" altLang="en-US" sz="800" i="1" dirty="0" err="1">
                <a:solidFill>
                  <a:srgbClr val="000000"/>
                </a:solidFill>
                <a:latin typeface="+mn-lt"/>
              </a:rPr>
              <a:t>Phaeophleospora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 eugeniae</a:t>
            </a:r>
            <a:endParaRPr lang="en-US" altLang="en-US" sz="800" dirty="0">
              <a:latin typeface="+mn-lt"/>
            </a:endParaRPr>
          </a:p>
        </p:txBody>
      </p:sp>
      <p:sp>
        <p:nvSpPr>
          <p:cNvPr id="35" name="Freeform 233"/>
          <p:cNvSpPr>
            <a:spLocks/>
          </p:cNvSpPr>
          <p:nvPr/>
        </p:nvSpPr>
        <p:spPr bwMode="auto">
          <a:xfrm>
            <a:off x="1846717" y="9010650"/>
            <a:ext cx="0" cy="44450"/>
          </a:xfrm>
          <a:custGeom>
            <a:avLst/>
            <a:gdLst>
              <a:gd name="T0" fmla="*/ 28 h 28"/>
              <a:gd name="T1" fmla="*/ 0 h 28"/>
              <a:gd name="T2" fmla="*/ 0 h 28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8">
                <a:moveTo>
                  <a:pt x="0" y="28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36" name="Rectangle 234"/>
          <p:cNvSpPr>
            <a:spLocks noChangeArrowheads="1"/>
          </p:cNvSpPr>
          <p:nvPr/>
        </p:nvSpPr>
        <p:spPr bwMode="auto">
          <a:xfrm>
            <a:off x="1999104" y="9053513"/>
            <a:ext cx="1670329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CMW45433 </a:t>
            </a:r>
            <a:r>
              <a:rPr lang="en-US" altLang="en-US" sz="800" i="1" dirty="0" err="1">
                <a:solidFill>
                  <a:srgbClr val="000000"/>
                </a:solidFill>
                <a:latin typeface="+mn-lt"/>
              </a:rPr>
              <a:t>Phaeophleospora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 eugeniae</a:t>
            </a:r>
            <a:endParaRPr lang="en-US" altLang="en-US" sz="800" dirty="0">
              <a:latin typeface="+mn-lt"/>
            </a:endParaRPr>
          </a:p>
        </p:txBody>
      </p:sp>
      <p:sp>
        <p:nvSpPr>
          <p:cNvPr id="37" name="Freeform 235"/>
          <p:cNvSpPr>
            <a:spLocks/>
          </p:cNvSpPr>
          <p:nvPr/>
        </p:nvSpPr>
        <p:spPr bwMode="auto">
          <a:xfrm>
            <a:off x="1846704" y="9069388"/>
            <a:ext cx="146050" cy="44450"/>
          </a:xfrm>
          <a:custGeom>
            <a:avLst/>
            <a:gdLst>
              <a:gd name="T0" fmla="*/ 0 w 92"/>
              <a:gd name="T1" fmla="*/ 0 h 28"/>
              <a:gd name="T2" fmla="*/ 0 w 92"/>
              <a:gd name="T3" fmla="*/ 28 h 28"/>
              <a:gd name="T4" fmla="*/ 92 w 92"/>
              <a:gd name="T5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2" h="28">
                <a:moveTo>
                  <a:pt x="0" y="0"/>
                </a:moveTo>
                <a:lnTo>
                  <a:pt x="0" y="28"/>
                </a:lnTo>
                <a:lnTo>
                  <a:pt x="92" y="28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38" name="Freeform 236"/>
          <p:cNvSpPr>
            <a:spLocks/>
          </p:cNvSpPr>
          <p:nvPr/>
        </p:nvSpPr>
        <p:spPr bwMode="auto">
          <a:xfrm>
            <a:off x="252768" y="8507039"/>
            <a:ext cx="1593943" cy="561975"/>
          </a:xfrm>
          <a:custGeom>
            <a:avLst/>
            <a:gdLst>
              <a:gd name="T0" fmla="*/ 0 w 1018"/>
              <a:gd name="T1" fmla="*/ 0 h 354"/>
              <a:gd name="T2" fmla="*/ 0 w 1018"/>
              <a:gd name="T3" fmla="*/ 354 h 354"/>
              <a:gd name="T4" fmla="*/ 1018 w 1018"/>
              <a:gd name="T5" fmla="*/ 354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18" h="354">
                <a:moveTo>
                  <a:pt x="0" y="0"/>
                </a:moveTo>
                <a:lnTo>
                  <a:pt x="0" y="354"/>
                </a:lnTo>
                <a:lnTo>
                  <a:pt x="1018" y="354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39" name="Freeform 237"/>
          <p:cNvSpPr>
            <a:spLocks/>
          </p:cNvSpPr>
          <p:nvPr/>
        </p:nvSpPr>
        <p:spPr bwMode="auto">
          <a:xfrm>
            <a:off x="117427" y="8494713"/>
            <a:ext cx="123919" cy="430213"/>
          </a:xfrm>
          <a:custGeom>
            <a:avLst/>
            <a:gdLst>
              <a:gd name="T0" fmla="*/ 0 w 188"/>
              <a:gd name="T1" fmla="*/ 271 h 271"/>
              <a:gd name="T2" fmla="*/ 0 w 188"/>
              <a:gd name="T3" fmla="*/ 0 h 271"/>
              <a:gd name="T4" fmla="*/ 188 w 188"/>
              <a:gd name="T5" fmla="*/ 0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8" h="271">
                <a:moveTo>
                  <a:pt x="0" y="271"/>
                </a:moveTo>
                <a:lnTo>
                  <a:pt x="0" y="0"/>
                </a:lnTo>
                <a:lnTo>
                  <a:pt x="188" y="0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40" name="Rectangle 238"/>
          <p:cNvSpPr>
            <a:spLocks noChangeArrowheads="1"/>
          </p:cNvSpPr>
          <p:nvPr/>
        </p:nvSpPr>
        <p:spPr bwMode="auto">
          <a:xfrm>
            <a:off x="5061392" y="9155113"/>
            <a:ext cx="172803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 CMW44656 </a:t>
            </a:r>
            <a:r>
              <a:rPr kumimoji="0" lang="en-US" altLang="en-US" sz="8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Dothistroma septosporum </a:t>
            </a: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T</a:t>
            </a:r>
            <a:endParaRPr kumimoji="0" lang="en-US" altLang="en-US" sz="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41" name="Freeform 239"/>
          <p:cNvSpPr>
            <a:spLocks/>
          </p:cNvSpPr>
          <p:nvPr/>
        </p:nvSpPr>
        <p:spPr bwMode="auto">
          <a:xfrm>
            <a:off x="4712547" y="9215438"/>
            <a:ext cx="354013" cy="44450"/>
          </a:xfrm>
          <a:custGeom>
            <a:avLst/>
            <a:gdLst>
              <a:gd name="T0" fmla="*/ 0 w 223"/>
              <a:gd name="T1" fmla="*/ 28 h 28"/>
              <a:gd name="T2" fmla="*/ 0 w 223"/>
              <a:gd name="T3" fmla="*/ 0 h 28"/>
              <a:gd name="T4" fmla="*/ 223 w 223"/>
              <a:gd name="T5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3" h="28">
                <a:moveTo>
                  <a:pt x="0" y="28"/>
                </a:moveTo>
                <a:lnTo>
                  <a:pt x="0" y="0"/>
                </a:lnTo>
                <a:lnTo>
                  <a:pt x="223" y="0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42" name="Rectangle 240"/>
          <p:cNvSpPr>
            <a:spLocks noChangeArrowheads="1"/>
          </p:cNvSpPr>
          <p:nvPr/>
        </p:nvSpPr>
        <p:spPr bwMode="auto">
          <a:xfrm>
            <a:off x="4707379" y="9256713"/>
            <a:ext cx="1625445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 CMW44657 </a:t>
            </a:r>
            <a:r>
              <a:rPr kumimoji="0" lang="en-US" altLang="en-US" sz="8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Dothistroma septosporum</a:t>
            </a:r>
            <a:endParaRPr kumimoji="0" lang="en-US" altLang="en-US" sz="8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43" name="Freeform 241"/>
          <p:cNvSpPr>
            <a:spLocks/>
          </p:cNvSpPr>
          <p:nvPr/>
        </p:nvSpPr>
        <p:spPr bwMode="auto">
          <a:xfrm>
            <a:off x="4712321" y="9274175"/>
            <a:ext cx="0" cy="42863"/>
          </a:xfrm>
          <a:custGeom>
            <a:avLst/>
            <a:gdLst>
              <a:gd name="T0" fmla="*/ 0 h 27"/>
              <a:gd name="T1" fmla="*/ 27 h 27"/>
              <a:gd name="T2" fmla="*/ 27 h 2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7">
                <a:moveTo>
                  <a:pt x="0" y="0"/>
                </a:moveTo>
                <a:lnTo>
                  <a:pt x="0" y="27"/>
                </a:lnTo>
                <a:lnTo>
                  <a:pt x="0" y="27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44" name="Freeform 242"/>
          <p:cNvSpPr>
            <a:spLocks/>
          </p:cNvSpPr>
          <p:nvPr/>
        </p:nvSpPr>
        <p:spPr bwMode="auto">
          <a:xfrm>
            <a:off x="2471967" y="9266238"/>
            <a:ext cx="2238375" cy="95250"/>
          </a:xfrm>
          <a:custGeom>
            <a:avLst/>
            <a:gdLst>
              <a:gd name="T0" fmla="*/ 0 w 1410"/>
              <a:gd name="T1" fmla="*/ 60 h 60"/>
              <a:gd name="T2" fmla="*/ 0 w 1410"/>
              <a:gd name="T3" fmla="*/ 0 h 60"/>
              <a:gd name="T4" fmla="*/ 1410 w 1410"/>
              <a:gd name="T5" fmla="*/ 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10" h="60">
                <a:moveTo>
                  <a:pt x="0" y="60"/>
                </a:moveTo>
                <a:lnTo>
                  <a:pt x="0" y="0"/>
                </a:lnTo>
                <a:lnTo>
                  <a:pt x="1410" y="0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45" name="Rectangle 243"/>
          <p:cNvSpPr>
            <a:spLocks noChangeArrowheads="1"/>
          </p:cNvSpPr>
          <p:nvPr/>
        </p:nvSpPr>
        <p:spPr bwMode="auto">
          <a:xfrm>
            <a:off x="2805554" y="9359900"/>
            <a:ext cx="1622239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CMW45395 </a:t>
            </a:r>
            <a:r>
              <a:rPr lang="en-US" altLang="en-US" sz="800" i="1" dirty="0" err="1">
                <a:solidFill>
                  <a:srgbClr val="000000"/>
                </a:solidFill>
                <a:latin typeface="+mn-lt"/>
              </a:rPr>
              <a:t>Amycosphaerella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 </a:t>
            </a:r>
            <a:r>
              <a:rPr lang="en-US" altLang="en-US" sz="800" i="1" dirty="0" err="1">
                <a:solidFill>
                  <a:srgbClr val="000000"/>
                </a:solidFill>
                <a:latin typeface="+mn-lt"/>
              </a:rPr>
              <a:t>africana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46" name="Freeform 244"/>
          <p:cNvSpPr>
            <a:spLocks/>
          </p:cNvSpPr>
          <p:nvPr/>
        </p:nvSpPr>
        <p:spPr bwMode="auto">
          <a:xfrm>
            <a:off x="2805180" y="9420225"/>
            <a:ext cx="0" cy="44450"/>
          </a:xfrm>
          <a:custGeom>
            <a:avLst/>
            <a:gdLst>
              <a:gd name="T0" fmla="*/ 28 h 28"/>
              <a:gd name="T1" fmla="*/ 0 h 28"/>
              <a:gd name="T2" fmla="*/ 0 h 28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8">
                <a:moveTo>
                  <a:pt x="0" y="28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47" name="Rectangle 245"/>
          <p:cNvSpPr>
            <a:spLocks noChangeArrowheads="1"/>
          </p:cNvSpPr>
          <p:nvPr/>
        </p:nvSpPr>
        <p:spPr bwMode="auto">
          <a:xfrm>
            <a:off x="2865879" y="9461500"/>
            <a:ext cx="1622239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CMW45396 </a:t>
            </a:r>
            <a:r>
              <a:rPr lang="en-US" altLang="en-US" sz="800" i="1" dirty="0" err="1">
                <a:solidFill>
                  <a:srgbClr val="000000"/>
                </a:solidFill>
                <a:latin typeface="+mn-lt"/>
              </a:rPr>
              <a:t>Amycosphaerella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 </a:t>
            </a:r>
            <a:r>
              <a:rPr lang="en-US" altLang="en-US" sz="800" i="1" dirty="0" err="1">
                <a:solidFill>
                  <a:srgbClr val="000000"/>
                </a:solidFill>
                <a:latin typeface="+mn-lt"/>
              </a:rPr>
              <a:t>africana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48" name="Freeform 246"/>
          <p:cNvSpPr>
            <a:spLocks/>
          </p:cNvSpPr>
          <p:nvPr/>
        </p:nvSpPr>
        <p:spPr bwMode="auto">
          <a:xfrm>
            <a:off x="2805180" y="9477375"/>
            <a:ext cx="58738" cy="44450"/>
          </a:xfrm>
          <a:custGeom>
            <a:avLst/>
            <a:gdLst>
              <a:gd name="T0" fmla="*/ 0 w 37"/>
              <a:gd name="T1" fmla="*/ 0 h 28"/>
              <a:gd name="T2" fmla="*/ 0 w 37"/>
              <a:gd name="T3" fmla="*/ 28 h 28"/>
              <a:gd name="T4" fmla="*/ 37 w 37"/>
              <a:gd name="T5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7" h="28">
                <a:moveTo>
                  <a:pt x="0" y="0"/>
                </a:moveTo>
                <a:lnTo>
                  <a:pt x="0" y="28"/>
                </a:lnTo>
                <a:lnTo>
                  <a:pt x="37" y="28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49" name="Freeform 247"/>
          <p:cNvSpPr>
            <a:spLocks/>
          </p:cNvSpPr>
          <p:nvPr/>
        </p:nvSpPr>
        <p:spPr bwMode="auto">
          <a:xfrm>
            <a:off x="2471967" y="9375775"/>
            <a:ext cx="334800" cy="95250"/>
          </a:xfrm>
          <a:custGeom>
            <a:avLst/>
            <a:gdLst>
              <a:gd name="T0" fmla="*/ 0 w 212"/>
              <a:gd name="T1" fmla="*/ 0 h 60"/>
              <a:gd name="T2" fmla="*/ 0 w 212"/>
              <a:gd name="T3" fmla="*/ 60 h 60"/>
              <a:gd name="T4" fmla="*/ 212 w 212"/>
              <a:gd name="T5" fmla="*/ 6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2" h="60">
                <a:moveTo>
                  <a:pt x="0" y="0"/>
                </a:moveTo>
                <a:lnTo>
                  <a:pt x="0" y="60"/>
                </a:lnTo>
                <a:lnTo>
                  <a:pt x="212" y="60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50" name="Freeform 248"/>
          <p:cNvSpPr>
            <a:spLocks/>
          </p:cNvSpPr>
          <p:nvPr/>
        </p:nvSpPr>
        <p:spPr bwMode="auto">
          <a:xfrm>
            <a:off x="117427" y="8937625"/>
            <a:ext cx="2354547" cy="431800"/>
          </a:xfrm>
          <a:custGeom>
            <a:avLst/>
            <a:gdLst>
              <a:gd name="T0" fmla="*/ 0 w 1594"/>
              <a:gd name="T1" fmla="*/ 0 h 272"/>
              <a:gd name="T2" fmla="*/ 0 w 1594"/>
              <a:gd name="T3" fmla="*/ 272 h 272"/>
              <a:gd name="T4" fmla="*/ 1594 w 1594"/>
              <a:gd name="T5" fmla="*/ 272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94" h="272">
                <a:moveTo>
                  <a:pt x="0" y="0"/>
                </a:moveTo>
                <a:lnTo>
                  <a:pt x="0" y="272"/>
                </a:lnTo>
                <a:lnTo>
                  <a:pt x="1594" y="272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51" name="Line 249"/>
          <p:cNvSpPr>
            <a:spLocks noChangeShapeType="1"/>
          </p:cNvSpPr>
          <p:nvPr/>
        </p:nvSpPr>
        <p:spPr bwMode="auto">
          <a:xfrm>
            <a:off x="273491" y="9686925"/>
            <a:ext cx="1077913" cy="0"/>
          </a:xfrm>
          <a:prstGeom prst="line">
            <a:avLst/>
          </a:prstGeom>
          <a:noFill/>
          <a:ln w="14288" cap="sq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52" name="Line 250"/>
          <p:cNvSpPr>
            <a:spLocks noChangeShapeType="1"/>
          </p:cNvSpPr>
          <p:nvPr/>
        </p:nvSpPr>
        <p:spPr bwMode="auto">
          <a:xfrm>
            <a:off x="273491" y="9659938"/>
            <a:ext cx="0" cy="53975"/>
          </a:xfrm>
          <a:prstGeom prst="line">
            <a:avLst/>
          </a:prstGeom>
          <a:noFill/>
          <a:ln w="14288" cap="sq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53" name="Line 251"/>
          <p:cNvSpPr>
            <a:spLocks noChangeShapeType="1"/>
          </p:cNvSpPr>
          <p:nvPr/>
        </p:nvSpPr>
        <p:spPr bwMode="auto">
          <a:xfrm>
            <a:off x="1351404" y="9659938"/>
            <a:ext cx="0" cy="53975"/>
          </a:xfrm>
          <a:prstGeom prst="line">
            <a:avLst/>
          </a:prstGeom>
          <a:noFill/>
          <a:ln w="14288" cap="sq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54" name="Rectangle 252"/>
          <p:cNvSpPr>
            <a:spLocks noChangeArrowheads="1"/>
          </p:cNvSpPr>
          <p:nvPr/>
        </p:nvSpPr>
        <p:spPr bwMode="auto">
          <a:xfrm>
            <a:off x="740216" y="9712325"/>
            <a:ext cx="17953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0.05</a:t>
            </a:r>
            <a:endParaRPr kumimoji="0" lang="en-US" altLang="en-US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cxnSp>
        <p:nvCxnSpPr>
          <p:cNvPr id="292" name="Straight Connector 291"/>
          <p:cNvCxnSpPr/>
          <p:nvPr/>
        </p:nvCxnSpPr>
        <p:spPr>
          <a:xfrm>
            <a:off x="6133462" y="2057702"/>
            <a:ext cx="0" cy="1440000"/>
          </a:xfrm>
          <a:prstGeom prst="line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3" name="Straight Connector 292"/>
          <p:cNvCxnSpPr/>
          <p:nvPr/>
        </p:nvCxnSpPr>
        <p:spPr>
          <a:xfrm>
            <a:off x="6125958" y="3571925"/>
            <a:ext cx="0" cy="864000"/>
          </a:xfrm>
          <a:prstGeom prst="line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4" name="TextBox 293"/>
          <p:cNvSpPr txBox="1"/>
          <p:nvPr/>
        </p:nvSpPr>
        <p:spPr>
          <a:xfrm rot="5400000">
            <a:off x="5864299" y="2681023"/>
            <a:ext cx="82907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ZA" sz="1000" dirty="0"/>
              <a:t>SUBCLADE 1</a:t>
            </a:r>
          </a:p>
        </p:txBody>
      </p:sp>
      <p:sp>
        <p:nvSpPr>
          <p:cNvPr id="295" name="TextBox 294"/>
          <p:cNvSpPr txBox="1"/>
          <p:nvPr/>
        </p:nvSpPr>
        <p:spPr>
          <a:xfrm rot="5400000">
            <a:off x="5862707" y="3896930"/>
            <a:ext cx="82907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ZA" sz="1000" dirty="0"/>
              <a:t>SUBCLADE 2</a:t>
            </a:r>
          </a:p>
        </p:txBody>
      </p:sp>
      <p:sp>
        <p:nvSpPr>
          <p:cNvPr id="297" name="TextBox 296"/>
          <p:cNvSpPr txBox="1"/>
          <p:nvPr/>
        </p:nvSpPr>
        <p:spPr>
          <a:xfrm>
            <a:off x="3637901" y="275969"/>
            <a:ext cx="42992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800" dirty="0"/>
              <a:t>83/92</a:t>
            </a:r>
          </a:p>
        </p:txBody>
      </p:sp>
      <p:sp>
        <p:nvSpPr>
          <p:cNvPr id="298" name="TextBox 297"/>
          <p:cNvSpPr txBox="1"/>
          <p:nvPr/>
        </p:nvSpPr>
        <p:spPr>
          <a:xfrm>
            <a:off x="3736573" y="155492"/>
            <a:ext cx="37863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800" dirty="0"/>
              <a:t>72/*</a:t>
            </a:r>
          </a:p>
        </p:txBody>
      </p:sp>
      <p:sp>
        <p:nvSpPr>
          <p:cNvPr id="299" name="TextBox 298"/>
          <p:cNvSpPr txBox="1"/>
          <p:nvPr/>
        </p:nvSpPr>
        <p:spPr>
          <a:xfrm>
            <a:off x="3432714" y="559524"/>
            <a:ext cx="42992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800" dirty="0"/>
              <a:t>72/72</a:t>
            </a:r>
          </a:p>
        </p:txBody>
      </p:sp>
      <p:sp>
        <p:nvSpPr>
          <p:cNvPr id="300" name="TextBox 299"/>
          <p:cNvSpPr txBox="1"/>
          <p:nvPr/>
        </p:nvSpPr>
        <p:spPr>
          <a:xfrm>
            <a:off x="3370793" y="1865313"/>
            <a:ext cx="42992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800" dirty="0"/>
              <a:t>77/75</a:t>
            </a:r>
          </a:p>
        </p:txBody>
      </p:sp>
      <p:cxnSp>
        <p:nvCxnSpPr>
          <p:cNvPr id="3" name="Straight Arrow Connector 2"/>
          <p:cNvCxnSpPr/>
          <p:nvPr/>
        </p:nvCxnSpPr>
        <p:spPr>
          <a:xfrm flipH="1" flipV="1">
            <a:off x="3564732" y="1397000"/>
            <a:ext cx="287384" cy="19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1" name="TextBox 300"/>
          <p:cNvSpPr txBox="1"/>
          <p:nvPr/>
        </p:nvSpPr>
        <p:spPr>
          <a:xfrm>
            <a:off x="3222059" y="1282533"/>
            <a:ext cx="42992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800" dirty="0"/>
              <a:t>75/71</a:t>
            </a:r>
          </a:p>
        </p:txBody>
      </p:sp>
      <p:sp>
        <p:nvSpPr>
          <p:cNvPr id="302" name="TextBox 301"/>
          <p:cNvSpPr txBox="1"/>
          <p:nvPr/>
        </p:nvSpPr>
        <p:spPr>
          <a:xfrm>
            <a:off x="3477169" y="3291060"/>
            <a:ext cx="48122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800" dirty="0"/>
              <a:t>100/94</a:t>
            </a:r>
          </a:p>
        </p:txBody>
      </p:sp>
      <p:sp>
        <p:nvSpPr>
          <p:cNvPr id="303" name="TextBox 302"/>
          <p:cNvSpPr txBox="1"/>
          <p:nvPr/>
        </p:nvSpPr>
        <p:spPr>
          <a:xfrm>
            <a:off x="3683603" y="3879811"/>
            <a:ext cx="42992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800" dirty="0"/>
              <a:t>94/95</a:t>
            </a:r>
          </a:p>
        </p:txBody>
      </p:sp>
      <p:sp>
        <p:nvSpPr>
          <p:cNvPr id="304" name="TextBox 303"/>
          <p:cNvSpPr txBox="1"/>
          <p:nvPr/>
        </p:nvSpPr>
        <p:spPr>
          <a:xfrm>
            <a:off x="3830638" y="4296841"/>
            <a:ext cx="37863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800" dirty="0"/>
              <a:t>70/*</a:t>
            </a:r>
          </a:p>
        </p:txBody>
      </p:sp>
      <p:cxnSp>
        <p:nvCxnSpPr>
          <p:cNvPr id="305" name="Straight Arrow Connector 304"/>
          <p:cNvCxnSpPr/>
          <p:nvPr/>
        </p:nvCxnSpPr>
        <p:spPr>
          <a:xfrm flipH="1">
            <a:off x="3427329" y="2724150"/>
            <a:ext cx="433473" cy="120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7" name="TextBox 306"/>
          <p:cNvSpPr txBox="1"/>
          <p:nvPr/>
        </p:nvSpPr>
        <p:spPr>
          <a:xfrm>
            <a:off x="3073811" y="2620854"/>
            <a:ext cx="42992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800" dirty="0"/>
              <a:t>85/85</a:t>
            </a:r>
          </a:p>
        </p:txBody>
      </p:sp>
      <p:sp>
        <p:nvSpPr>
          <p:cNvPr id="308" name="TextBox 307"/>
          <p:cNvSpPr txBox="1"/>
          <p:nvPr/>
        </p:nvSpPr>
        <p:spPr>
          <a:xfrm>
            <a:off x="3041345" y="4631487"/>
            <a:ext cx="42992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800" dirty="0"/>
              <a:t>98/97</a:t>
            </a:r>
          </a:p>
        </p:txBody>
      </p:sp>
      <p:sp>
        <p:nvSpPr>
          <p:cNvPr id="309" name="TextBox 308"/>
          <p:cNvSpPr txBox="1"/>
          <p:nvPr/>
        </p:nvSpPr>
        <p:spPr>
          <a:xfrm>
            <a:off x="2960306" y="4877074"/>
            <a:ext cx="37863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800" dirty="0"/>
              <a:t>99/*</a:t>
            </a:r>
          </a:p>
        </p:txBody>
      </p:sp>
      <p:sp>
        <p:nvSpPr>
          <p:cNvPr id="310" name="TextBox 309"/>
          <p:cNvSpPr txBox="1"/>
          <p:nvPr/>
        </p:nvSpPr>
        <p:spPr>
          <a:xfrm>
            <a:off x="3097173" y="5287098"/>
            <a:ext cx="42992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800" dirty="0"/>
              <a:t>96/93</a:t>
            </a:r>
          </a:p>
        </p:txBody>
      </p:sp>
      <p:sp>
        <p:nvSpPr>
          <p:cNvPr id="311" name="TextBox 310"/>
          <p:cNvSpPr txBox="1"/>
          <p:nvPr/>
        </p:nvSpPr>
        <p:spPr>
          <a:xfrm>
            <a:off x="3097715" y="5379814"/>
            <a:ext cx="42992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800" dirty="0"/>
              <a:t>87/87</a:t>
            </a:r>
          </a:p>
        </p:txBody>
      </p:sp>
      <p:cxnSp>
        <p:nvCxnSpPr>
          <p:cNvPr id="315" name="Straight Arrow Connector 314"/>
          <p:cNvCxnSpPr/>
          <p:nvPr/>
        </p:nvCxnSpPr>
        <p:spPr>
          <a:xfrm flipH="1">
            <a:off x="3379138" y="4737139"/>
            <a:ext cx="32608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6" name="Straight Arrow Connector 315"/>
          <p:cNvCxnSpPr/>
          <p:nvPr/>
        </p:nvCxnSpPr>
        <p:spPr>
          <a:xfrm flipH="1">
            <a:off x="3241441" y="4984565"/>
            <a:ext cx="32608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9" name="Straight Arrow Connector 318"/>
          <p:cNvCxnSpPr/>
          <p:nvPr/>
        </p:nvCxnSpPr>
        <p:spPr>
          <a:xfrm flipH="1">
            <a:off x="3410462" y="5329612"/>
            <a:ext cx="229302" cy="375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1" name="Straight Arrow Connector 320"/>
          <p:cNvCxnSpPr/>
          <p:nvPr/>
        </p:nvCxnSpPr>
        <p:spPr>
          <a:xfrm flipH="1">
            <a:off x="3413125" y="5485592"/>
            <a:ext cx="26314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2" name="TextBox 321"/>
          <p:cNvSpPr txBox="1"/>
          <p:nvPr/>
        </p:nvSpPr>
        <p:spPr>
          <a:xfrm>
            <a:off x="3435458" y="5706629"/>
            <a:ext cx="48122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800" dirty="0"/>
              <a:t>100/83</a:t>
            </a:r>
          </a:p>
        </p:txBody>
      </p:sp>
      <p:cxnSp>
        <p:nvCxnSpPr>
          <p:cNvPr id="324" name="Straight Arrow Connector 323"/>
          <p:cNvCxnSpPr/>
          <p:nvPr/>
        </p:nvCxnSpPr>
        <p:spPr>
          <a:xfrm flipH="1">
            <a:off x="3882677" y="6202047"/>
            <a:ext cx="188793" cy="1208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5" name="TextBox 324"/>
          <p:cNvSpPr txBox="1"/>
          <p:nvPr/>
        </p:nvSpPr>
        <p:spPr>
          <a:xfrm>
            <a:off x="3549163" y="6211386"/>
            <a:ext cx="42992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800" dirty="0"/>
              <a:t>91/94</a:t>
            </a:r>
          </a:p>
        </p:txBody>
      </p:sp>
      <p:sp>
        <p:nvSpPr>
          <p:cNvPr id="327" name="TextBox 326"/>
          <p:cNvSpPr txBox="1"/>
          <p:nvPr/>
        </p:nvSpPr>
        <p:spPr>
          <a:xfrm>
            <a:off x="3583898" y="6043406"/>
            <a:ext cx="48122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800" dirty="0"/>
              <a:t>100/97</a:t>
            </a:r>
          </a:p>
        </p:txBody>
      </p:sp>
      <p:sp>
        <p:nvSpPr>
          <p:cNvPr id="328" name="TextBox 327"/>
          <p:cNvSpPr txBox="1"/>
          <p:nvPr/>
        </p:nvSpPr>
        <p:spPr>
          <a:xfrm>
            <a:off x="3105747" y="7395644"/>
            <a:ext cx="48923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700" dirty="0"/>
              <a:t>100/100</a:t>
            </a:r>
          </a:p>
        </p:txBody>
      </p:sp>
      <p:cxnSp>
        <p:nvCxnSpPr>
          <p:cNvPr id="330" name="Straight Arrow Connector 329"/>
          <p:cNvCxnSpPr/>
          <p:nvPr/>
        </p:nvCxnSpPr>
        <p:spPr>
          <a:xfrm flipH="1">
            <a:off x="3528661" y="7488870"/>
            <a:ext cx="16386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1" name="TextBox 330"/>
          <p:cNvSpPr txBox="1"/>
          <p:nvPr/>
        </p:nvSpPr>
        <p:spPr>
          <a:xfrm>
            <a:off x="3454950" y="7124638"/>
            <a:ext cx="42992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800" dirty="0"/>
              <a:t>87/84</a:t>
            </a:r>
          </a:p>
        </p:txBody>
      </p:sp>
      <p:sp>
        <p:nvSpPr>
          <p:cNvPr id="332" name="TextBox 331"/>
          <p:cNvSpPr txBox="1"/>
          <p:nvPr/>
        </p:nvSpPr>
        <p:spPr>
          <a:xfrm>
            <a:off x="3475325" y="7772573"/>
            <a:ext cx="42992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800" dirty="0"/>
              <a:t>86/91</a:t>
            </a:r>
          </a:p>
        </p:txBody>
      </p:sp>
      <p:sp>
        <p:nvSpPr>
          <p:cNvPr id="333" name="TextBox 332"/>
          <p:cNvSpPr txBox="1"/>
          <p:nvPr/>
        </p:nvSpPr>
        <p:spPr>
          <a:xfrm>
            <a:off x="3509663" y="7897389"/>
            <a:ext cx="42992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800" dirty="0"/>
              <a:t>86/89</a:t>
            </a:r>
          </a:p>
        </p:txBody>
      </p:sp>
      <p:sp>
        <p:nvSpPr>
          <p:cNvPr id="334" name="TextBox 333"/>
          <p:cNvSpPr txBox="1"/>
          <p:nvPr/>
        </p:nvSpPr>
        <p:spPr>
          <a:xfrm>
            <a:off x="3445257" y="8306733"/>
            <a:ext cx="48923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700" dirty="0"/>
              <a:t>100/100</a:t>
            </a:r>
          </a:p>
        </p:txBody>
      </p:sp>
      <p:sp>
        <p:nvSpPr>
          <p:cNvPr id="335" name="TextBox 334"/>
          <p:cNvSpPr txBox="1"/>
          <p:nvPr/>
        </p:nvSpPr>
        <p:spPr>
          <a:xfrm>
            <a:off x="4247787" y="9098985"/>
            <a:ext cx="53251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800" dirty="0"/>
              <a:t>100/100</a:t>
            </a:r>
          </a:p>
        </p:txBody>
      </p:sp>
      <p:sp>
        <p:nvSpPr>
          <p:cNvPr id="336" name="TextBox 335"/>
          <p:cNvSpPr txBox="1"/>
          <p:nvPr/>
        </p:nvSpPr>
        <p:spPr>
          <a:xfrm>
            <a:off x="2398756" y="9429262"/>
            <a:ext cx="48122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800" dirty="0"/>
              <a:t>100/95</a:t>
            </a:r>
          </a:p>
        </p:txBody>
      </p:sp>
      <p:sp>
        <p:nvSpPr>
          <p:cNvPr id="337" name="TextBox 336"/>
          <p:cNvSpPr txBox="1"/>
          <p:nvPr/>
        </p:nvSpPr>
        <p:spPr>
          <a:xfrm>
            <a:off x="185701" y="8337094"/>
            <a:ext cx="53251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800" dirty="0"/>
              <a:t>100/100</a:t>
            </a:r>
          </a:p>
        </p:txBody>
      </p:sp>
      <p:sp>
        <p:nvSpPr>
          <p:cNvPr id="339" name="TextBox 338"/>
          <p:cNvSpPr txBox="1"/>
          <p:nvPr/>
        </p:nvSpPr>
        <p:spPr>
          <a:xfrm>
            <a:off x="2722337" y="6828886"/>
            <a:ext cx="53251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800" dirty="0"/>
              <a:t>100/100</a:t>
            </a:r>
          </a:p>
        </p:txBody>
      </p:sp>
      <p:sp>
        <p:nvSpPr>
          <p:cNvPr id="340" name="TextBox 339"/>
          <p:cNvSpPr txBox="1"/>
          <p:nvPr/>
        </p:nvSpPr>
        <p:spPr>
          <a:xfrm>
            <a:off x="1394358" y="8901656"/>
            <a:ext cx="53251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800" dirty="0"/>
              <a:t>100/100</a:t>
            </a:r>
          </a:p>
        </p:txBody>
      </p:sp>
      <p:sp>
        <p:nvSpPr>
          <p:cNvPr id="341" name="TextBox 340"/>
          <p:cNvSpPr txBox="1"/>
          <p:nvPr/>
        </p:nvSpPr>
        <p:spPr>
          <a:xfrm>
            <a:off x="2556566" y="8695402"/>
            <a:ext cx="53251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800" dirty="0"/>
              <a:t>100/100</a:t>
            </a:r>
          </a:p>
        </p:txBody>
      </p:sp>
      <p:sp>
        <p:nvSpPr>
          <p:cNvPr id="342" name="TextBox 341"/>
          <p:cNvSpPr txBox="1"/>
          <p:nvPr/>
        </p:nvSpPr>
        <p:spPr>
          <a:xfrm>
            <a:off x="3081779" y="5121383"/>
            <a:ext cx="53251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800" dirty="0"/>
              <a:t>100/100</a:t>
            </a:r>
          </a:p>
        </p:txBody>
      </p:sp>
      <p:sp>
        <p:nvSpPr>
          <p:cNvPr id="343" name="TextBox 342"/>
          <p:cNvSpPr txBox="1"/>
          <p:nvPr/>
        </p:nvSpPr>
        <p:spPr>
          <a:xfrm>
            <a:off x="838001" y="7754950"/>
            <a:ext cx="42992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800" dirty="0"/>
              <a:t>79/70</a:t>
            </a:r>
          </a:p>
        </p:txBody>
      </p:sp>
      <p:sp>
        <p:nvSpPr>
          <p:cNvPr id="306" name="Freeform 12"/>
          <p:cNvSpPr>
            <a:spLocks/>
          </p:cNvSpPr>
          <p:nvPr/>
        </p:nvSpPr>
        <p:spPr bwMode="auto">
          <a:xfrm>
            <a:off x="3993051" y="344913"/>
            <a:ext cx="30163" cy="95250"/>
          </a:xfrm>
          <a:custGeom>
            <a:avLst/>
            <a:gdLst>
              <a:gd name="T0" fmla="*/ 0 w 19"/>
              <a:gd name="T1" fmla="*/ 60 h 60"/>
              <a:gd name="T2" fmla="*/ 0 w 19"/>
              <a:gd name="T3" fmla="*/ 0 h 60"/>
              <a:gd name="T4" fmla="*/ 19 w 19"/>
              <a:gd name="T5" fmla="*/ 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" h="60">
                <a:moveTo>
                  <a:pt x="0" y="60"/>
                </a:moveTo>
                <a:lnTo>
                  <a:pt x="0" y="0"/>
                </a:lnTo>
                <a:lnTo>
                  <a:pt x="19" y="0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312" name="Freeform 15"/>
          <p:cNvSpPr>
            <a:spLocks/>
          </p:cNvSpPr>
          <p:nvPr/>
        </p:nvSpPr>
        <p:spPr bwMode="auto">
          <a:xfrm>
            <a:off x="3792171" y="448101"/>
            <a:ext cx="201600" cy="273050"/>
          </a:xfrm>
          <a:custGeom>
            <a:avLst/>
            <a:gdLst>
              <a:gd name="T0" fmla="*/ 0 w 129"/>
              <a:gd name="T1" fmla="*/ 172 h 172"/>
              <a:gd name="T2" fmla="*/ 0 w 129"/>
              <a:gd name="T3" fmla="*/ 0 h 172"/>
              <a:gd name="T4" fmla="*/ 129 w 129"/>
              <a:gd name="T5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9" h="172">
                <a:moveTo>
                  <a:pt x="0" y="172"/>
                </a:moveTo>
                <a:lnTo>
                  <a:pt x="0" y="0"/>
                </a:lnTo>
                <a:lnTo>
                  <a:pt x="129" y="0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313" name="Freeform 46"/>
          <p:cNvSpPr>
            <a:spLocks/>
          </p:cNvSpPr>
          <p:nvPr/>
        </p:nvSpPr>
        <p:spPr bwMode="auto">
          <a:xfrm>
            <a:off x="3818426" y="1016426"/>
            <a:ext cx="84138" cy="349250"/>
          </a:xfrm>
          <a:custGeom>
            <a:avLst/>
            <a:gdLst>
              <a:gd name="T0" fmla="*/ 0 w 53"/>
              <a:gd name="T1" fmla="*/ 0 h 220"/>
              <a:gd name="T2" fmla="*/ 0 w 53"/>
              <a:gd name="T3" fmla="*/ 220 h 220"/>
              <a:gd name="T4" fmla="*/ 53 w 53"/>
              <a:gd name="T5" fmla="*/ 220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3" h="220">
                <a:moveTo>
                  <a:pt x="0" y="0"/>
                </a:moveTo>
                <a:lnTo>
                  <a:pt x="0" y="220"/>
                </a:lnTo>
                <a:lnTo>
                  <a:pt x="53" y="220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346" name="Freeform 82"/>
          <p:cNvSpPr>
            <a:spLocks/>
          </p:cNvSpPr>
          <p:nvPr/>
        </p:nvSpPr>
        <p:spPr bwMode="auto">
          <a:xfrm>
            <a:off x="3871589" y="2747534"/>
            <a:ext cx="26988" cy="579438"/>
          </a:xfrm>
          <a:custGeom>
            <a:avLst/>
            <a:gdLst>
              <a:gd name="T0" fmla="*/ 0 w 17"/>
              <a:gd name="T1" fmla="*/ 365 h 365"/>
              <a:gd name="T2" fmla="*/ 0 w 17"/>
              <a:gd name="T3" fmla="*/ 0 h 365"/>
              <a:gd name="T4" fmla="*/ 17 w 17"/>
              <a:gd name="T5" fmla="*/ 0 h 3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" h="365">
                <a:moveTo>
                  <a:pt x="0" y="365"/>
                </a:moveTo>
                <a:lnTo>
                  <a:pt x="0" y="0"/>
                </a:lnTo>
                <a:lnTo>
                  <a:pt x="17" y="0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347" name="Freeform 90"/>
          <p:cNvSpPr>
            <a:spLocks/>
          </p:cNvSpPr>
          <p:nvPr/>
        </p:nvSpPr>
        <p:spPr bwMode="auto">
          <a:xfrm>
            <a:off x="4039864" y="3692097"/>
            <a:ext cx="57150" cy="222250"/>
          </a:xfrm>
          <a:custGeom>
            <a:avLst/>
            <a:gdLst>
              <a:gd name="T0" fmla="*/ 0 w 36"/>
              <a:gd name="T1" fmla="*/ 140 h 140"/>
              <a:gd name="T2" fmla="*/ 0 w 36"/>
              <a:gd name="T3" fmla="*/ 0 h 140"/>
              <a:gd name="T4" fmla="*/ 36 w 36"/>
              <a:gd name="T5" fmla="*/ 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6" h="140">
                <a:moveTo>
                  <a:pt x="0" y="140"/>
                </a:moveTo>
                <a:lnTo>
                  <a:pt x="0" y="0"/>
                </a:lnTo>
                <a:lnTo>
                  <a:pt x="36" y="0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348" name="Line 107"/>
          <p:cNvSpPr>
            <a:spLocks noChangeShapeType="1"/>
          </p:cNvSpPr>
          <p:nvPr/>
        </p:nvSpPr>
        <p:spPr bwMode="auto">
          <a:xfrm>
            <a:off x="4066852" y="4053548"/>
            <a:ext cx="0" cy="249238"/>
          </a:xfrm>
          <a:prstGeom prst="line">
            <a:avLst/>
          </a:pr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349" name="Freeform 109"/>
          <p:cNvSpPr>
            <a:spLocks/>
          </p:cNvSpPr>
          <p:nvPr/>
        </p:nvSpPr>
        <p:spPr bwMode="auto">
          <a:xfrm>
            <a:off x="3871589" y="3341259"/>
            <a:ext cx="168275" cy="579438"/>
          </a:xfrm>
          <a:custGeom>
            <a:avLst/>
            <a:gdLst>
              <a:gd name="T0" fmla="*/ 0 w 106"/>
              <a:gd name="T1" fmla="*/ 0 h 365"/>
              <a:gd name="T2" fmla="*/ 0 w 106"/>
              <a:gd name="T3" fmla="*/ 365 h 365"/>
              <a:gd name="T4" fmla="*/ 106 w 106"/>
              <a:gd name="T5" fmla="*/ 365 h 3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6" h="365">
                <a:moveTo>
                  <a:pt x="0" y="0"/>
                </a:moveTo>
                <a:lnTo>
                  <a:pt x="0" y="365"/>
                </a:lnTo>
                <a:lnTo>
                  <a:pt x="106" y="365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350" name="Freeform 110"/>
          <p:cNvSpPr>
            <a:spLocks/>
          </p:cNvSpPr>
          <p:nvPr/>
        </p:nvSpPr>
        <p:spPr bwMode="auto">
          <a:xfrm>
            <a:off x="3735064" y="2025222"/>
            <a:ext cx="136525" cy="1308100"/>
          </a:xfrm>
          <a:custGeom>
            <a:avLst/>
            <a:gdLst>
              <a:gd name="T0" fmla="*/ 0 w 86"/>
              <a:gd name="T1" fmla="*/ 0 h 824"/>
              <a:gd name="T2" fmla="*/ 0 w 86"/>
              <a:gd name="T3" fmla="*/ 824 h 824"/>
              <a:gd name="T4" fmla="*/ 86 w 86"/>
              <a:gd name="T5" fmla="*/ 824 h 8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6" h="824">
                <a:moveTo>
                  <a:pt x="0" y="0"/>
                </a:moveTo>
                <a:lnTo>
                  <a:pt x="0" y="824"/>
                </a:lnTo>
                <a:lnTo>
                  <a:pt x="86" y="824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351" name="Freeform 106"/>
          <p:cNvSpPr>
            <a:spLocks/>
          </p:cNvSpPr>
          <p:nvPr/>
        </p:nvSpPr>
        <p:spPr bwMode="auto">
          <a:xfrm>
            <a:off x="4066572" y="4198498"/>
            <a:ext cx="55563" cy="147638"/>
          </a:xfrm>
          <a:custGeom>
            <a:avLst/>
            <a:gdLst>
              <a:gd name="T0" fmla="*/ 0 w 35"/>
              <a:gd name="T1" fmla="*/ 0 h 93"/>
              <a:gd name="T2" fmla="*/ 0 w 35"/>
              <a:gd name="T3" fmla="*/ 93 h 93"/>
              <a:gd name="T4" fmla="*/ 35 w 35"/>
              <a:gd name="T5" fmla="*/ 93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5" h="93">
                <a:moveTo>
                  <a:pt x="0" y="0"/>
                </a:moveTo>
                <a:lnTo>
                  <a:pt x="0" y="93"/>
                </a:lnTo>
                <a:lnTo>
                  <a:pt x="35" y="93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352" name="Freeform 126"/>
          <p:cNvSpPr>
            <a:spLocks/>
          </p:cNvSpPr>
          <p:nvPr/>
        </p:nvSpPr>
        <p:spPr bwMode="auto">
          <a:xfrm>
            <a:off x="3597070" y="4790679"/>
            <a:ext cx="144463" cy="249238"/>
          </a:xfrm>
          <a:custGeom>
            <a:avLst/>
            <a:gdLst>
              <a:gd name="T0" fmla="*/ 0 w 91"/>
              <a:gd name="T1" fmla="*/ 157 h 157"/>
              <a:gd name="T2" fmla="*/ 0 w 91"/>
              <a:gd name="T3" fmla="*/ 0 h 157"/>
              <a:gd name="T4" fmla="*/ 91 w 91"/>
              <a:gd name="T5" fmla="*/ 0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1" h="157">
                <a:moveTo>
                  <a:pt x="0" y="157"/>
                </a:moveTo>
                <a:lnTo>
                  <a:pt x="0" y="0"/>
                </a:lnTo>
                <a:lnTo>
                  <a:pt x="91" y="0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353" name="Freeform 141"/>
          <p:cNvSpPr>
            <a:spLocks/>
          </p:cNvSpPr>
          <p:nvPr/>
        </p:nvSpPr>
        <p:spPr bwMode="auto">
          <a:xfrm>
            <a:off x="3655807" y="5308204"/>
            <a:ext cx="55563" cy="146050"/>
          </a:xfrm>
          <a:custGeom>
            <a:avLst/>
            <a:gdLst>
              <a:gd name="T0" fmla="*/ 0 w 35"/>
              <a:gd name="T1" fmla="*/ 0 h 92"/>
              <a:gd name="T2" fmla="*/ 0 w 35"/>
              <a:gd name="T3" fmla="*/ 92 h 92"/>
              <a:gd name="T4" fmla="*/ 35 w 35"/>
              <a:gd name="T5" fmla="*/ 92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5" h="92">
                <a:moveTo>
                  <a:pt x="0" y="0"/>
                </a:moveTo>
                <a:lnTo>
                  <a:pt x="0" y="92"/>
                </a:lnTo>
                <a:lnTo>
                  <a:pt x="35" y="92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354" name="Freeform 142"/>
          <p:cNvSpPr>
            <a:spLocks/>
          </p:cNvSpPr>
          <p:nvPr/>
        </p:nvSpPr>
        <p:spPr bwMode="auto">
          <a:xfrm>
            <a:off x="3597070" y="5052617"/>
            <a:ext cx="58738" cy="249238"/>
          </a:xfrm>
          <a:custGeom>
            <a:avLst/>
            <a:gdLst>
              <a:gd name="T0" fmla="*/ 0 w 37"/>
              <a:gd name="T1" fmla="*/ 0 h 157"/>
              <a:gd name="T2" fmla="*/ 0 w 37"/>
              <a:gd name="T3" fmla="*/ 157 h 157"/>
              <a:gd name="T4" fmla="*/ 37 w 37"/>
              <a:gd name="T5" fmla="*/ 157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7" h="157">
                <a:moveTo>
                  <a:pt x="0" y="0"/>
                </a:moveTo>
                <a:lnTo>
                  <a:pt x="0" y="157"/>
                </a:lnTo>
                <a:lnTo>
                  <a:pt x="37" y="157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355" name="Freeform 143"/>
          <p:cNvSpPr>
            <a:spLocks/>
          </p:cNvSpPr>
          <p:nvPr/>
        </p:nvSpPr>
        <p:spPr bwMode="auto">
          <a:xfrm>
            <a:off x="3531982" y="3501629"/>
            <a:ext cx="65088" cy="1544638"/>
          </a:xfrm>
          <a:custGeom>
            <a:avLst/>
            <a:gdLst>
              <a:gd name="T0" fmla="*/ 0 w 41"/>
              <a:gd name="T1" fmla="*/ 0 h 973"/>
              <a:gd name="T2" fmla="*/ 0 w 41"/>
              <a:gd name="T3" fmla="*/ 973 h 973"/>
              <a:gd name="T4" fmla="*/ 41 w 41"/>
              <a:gd name="T5" fmla="*/ 973 h 9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" h="973">
                <a:moveTo>
                  <a:pt x="0" y="0"/>
                </a:moveTo>
                <a:lnTo>
                  <a:pt x="0" y="973"/>
                </a:lnTo>
                <a:lnTo>
                  <a:pt x="41" y="973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356" name="Freeform 151"/>
          <p:cNvSpPr>
            <a:spLocks/>
          </p:cNvSpPr>
          <p:nvPr/>
        </p:nvSpPr>
        <p:spPr bwMode="auto">
          <a:xfrm>
            <a:off x="3674857" y="5874810"/>
            <a:ext cx="150813" cy="168275"/>
          </a:xfrm>
          <a:custGeom>
            <a:avLst/>
            <a:gdLst>
              <a:gd name="T0" fmla="*/ 0 w 95"/>
              <a:gd name="T1" fmla="*/ 106 h 106"/>
              <a:gd name="T2" fmla="*/ 0 w 95"/>
              <a:gd name="T3" fmla="*/ 0 h 106"/>
              <a:gd name="T4" fmla="*/ 95 w 95"/>
              <a:gd name="T5" fmla="*/ 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5" h="106">
                <a:moveTo>
                  <a:pt x="0" y="106"/>
                </a:moveTo>
                <a:lnTo>
                  <a:pt x="0" y="0"/>
                </a:lnTo>
                <a:lnTo>
                  <a:pt x="95" y="0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357" name="Freeform 222"/>
          <p:cNvSpPr>
            <a:spLocks/>
          </p:cNvSpPr>
          <p:nvPr/>
        </p:nvSpPr>
        <p:spPr bwMode="auto">
          <a:xfrm>
            <a:off x="3181144" y="5297689"/>
            <a:ext cx="350838" cy="1700213"/>
          </a:xfrm>
          <a:custGeom>
            <a:avLst/>
            <a:gdLst>
              <a:gd name="T0" fmla="*/ 0 w 221"/>
              <a:gd name="T1" fmla="*/ 1071 h 1071"/>
              <a:gd name="T2" fmla="*/ 0 w 221"/>
              <a:gd name="T3" fmla="*/ 0 h 1071"/>
              <a:gd name="T4" fmla="*/ 221 w 221"/>
              <a:gd name="T5" fmla="*/ 0 h 10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1" h="1071">
                <a:moveTo>
                  <a:pt x="0" y="1071"/>
                </a:moveTo>
                <a:lnTo>
                  <a:pt x="0" y="0"/>
                </a:lnTo>
                <a:lnTo>
                  <a:pt x="221" y="0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358" name="Freeform 158"/>
          <p:cNvSpPr>
            <a:spLocks/>
          </p:cNvSpPr>
          <p:nvPr/>
        </p:nvSpPr>
        <p:spPr bwMode="auto">
          <a:xfrm>
            <a:off x="4009657" y="6235415"/>
            <a:ext cx="111600" cy="133350"/>
          </a:xfrm>
          <a:custGeom>
            <a:avLst/>
            <a:gdLst>
              <a:gd name="T0" fmla="*/ 0 w 73"/>
              <a:gd name="T1" fmla="*/ 84 h 84"/>
              <a:gd name="T2" fmla="*/ 0 w 73"/>
              <a:gd name="T3" fmla="*/ 0 h 84"/>
              <a:gd name="T4" fmla="*/ 73 w 73"/>
              <a:gd name="T5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3" h="84">
                <a:moveTo>
                  <a:pt x="0" y="84"/>
                </a:moveTo>
                <a:lnTo>
                  <a:pt x="0" y="0"/>
                </a:lnTo>
                <a:lnTo>
                  <a:pt x="73" y="0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359" name="Freeform 177"/>
          <p:cNvSpPr>
            <a:spLocks/>
          </p:cNvSpPr>
          <p:nvPr/>
        </p:nvSpPr>
        <p:spPr bwMode="auto">
          <a:xfrm>
            <a:off x="3672374" y="6060790"/>
            <a:ext cx="304800" cy="168275"/>
          </a:xfrm>
          <a:custGeom>
            <a:avLst/>
            <a:gdLst>
              <a:gd name="T0" fmla="*/ 0 w 192"/>
              <a:gd name="T1" fmla="*/ 0 h 106"/>
              <a:gd name="T2" fmla="*/ 0 w 192"/>
              <a:gd name="T3" fmla="*/ 106 h 106"/>
              <a:gd name="T4" fmla="*/ 192 w 192"/>
              <a:gd name="T5" fmla="*/ 106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2" h="106">
                <a:moveTo>
                  <a:pt x="0" y="0"/>
                </a:moveTo>
                <a:lnTo>
                  <a:pt x="0" y="106"/>
                </a:lnTo>
                <a:lnTo>
                  <a:pt x="192" y="106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360" name="Freeform 194"/>
          <p:cNvSpPr>
            <a:spLocks/>
          </p:cNvSpPr>
          <p:nvPr/>
        </p:nvSpPr>
        <p:spPr bwMode="auto">
          <a:xfrm>
            <a:off x="3736770" y="7293964"/>
            <a:ext cx="57150" cy="260350"/>
          </a:xfrm>
          <a:custGeom>
            <a:avLst/>
            <a:gdLst>
              <a:gd name="T0" fmla="*/ 0 w 36"/>
              <a:gd name="T1" fmla="*/ 164 h 164"/>
              <a:gd name="T2" fmla="*/ 0 w 36"/>
              <a:gd name="T3" fmla="*/ 0 h 164"/>
              <a:gd name="T4" fmla="*/ 36 w 36"/>
              <a:gd name="T5" fmla="*/ 0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6" h="164">
                <a:moveTo>
                  <a:pt x="0" y="164"/>
                </a:moveTo>
                <a:lnTo>
                  <a:pt x="0" y="0"/>
                </a:lnTo>
                <a:lnTo>
                  <a:pt x="36" y="0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361" name="Freeform 213"/>
          <p:cNvSpPr>
            <a:spLocks/>
          </p:cNvSpPr>
          <p:nvPr/>
        </p:nvSpPr>
        <p:spPr bwMode="auto">
          <a:xfrm>
            <a:off x="3824082" y="7835302"/>
            <a:ext cx="28575" cy="122238"/>
          </a:xfrm>
          <a:custGeom>
            <a:avLst/>
            <a:gdLst>
              <a:gd name="T0" fmla="*/ 0 w 18"/>
              <a:gd name="T1" fmla="*/ 0 h 77"/>
              <a:gd name="T2" fmla="*/ 0 w 18"/>
              <a:gd name="T3" fmla="*/ 77 h 77"/>
              <a:gd name="T4" fmla="*/ 18 w 18"/>
              <a:gd name="T5" fmla="*/ 77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" h="77">
                <a:moveTo>
                  <a:pt x="0" y="0"/>
                </a:moveTo>
                <a:lnTo>
                  <a:pt x="0" y="77"/>
                </a:lnTo>
                <a:lnTo>
                  <a:pt x="18" y="77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362" name="Freeform 214"/>
          <p:cNvSpPr>
            <a:spLocks/>
          </p:cNvSpPr>
          <p:nvPr/>
        </p:nvSpPr>
        <p:spPr bwMode="auto">
          <a:xfrm>
            <a:off x="3736769" y="7567014"/>
            <a:ext cx="87313" cy="261938"/>
          </a:xfrm>
          <a:custGeom>
            <a:avLst/>
            <a:gdLst>
              <a:gd name="T0" fmla="*/ 0 w 55"/>
              <a:gd name="T1" fmla="*/ 0 h 165"/>
              <a:gd name="T2" fmla="*/ 0 w 55"/>
              <a:gd name="T3" fmla="*/ 165 h 165"/>
              <a:gd name="T4" fmla="*/ 55 w 55"/>
              <a:gd name="T5" fmla="*/ 165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5" h="165">
                <a:moveTo>
                  <a:pt x="0" y="0"/>
                </a:moveTo>
                <a:lnTo>
                  <a:pt x="0" y="165"/>
                </a:lnTo>
                <a:lnTo>
                  <a:pt x="55" y="165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363" name="Freeform 215"/>
          <p:cNvSpPr>
            <a:spLocks/>
          </p:cNvSpPr>
          <p:nvPr/>
        </p:nvSpPr>
        <p:spPr bwMode="auto">
          <a:xfrm>
            <a:off x="3531982" y="4760314"/>
            <a:ext cx="204788" cy="2800350"/>
          </a:xfrm>
          <a:custGeom>
            <a:avLst/>
            <a:gdLst>
              <a:gd name="T0" fmla="*/ 0 w 129"/>
              <a:gd name="T1" fmla="*/ 0 h 1764"/>
              <a:gd name="T2" fmla="*/ 0 w 129"/>
              <a:gd name="T3" fmla="*/ 1764 h 1764"/>
              <a:gd name="T4" fmla="*/ 129 w 129"/>
              <a:gd name="T5" fmla="*/ 1764 h 17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9" h="1764">
                <a:moveTo>
                  <a:pt x="0" y="0"/>
                </a:moveTo>
                <a:lnTo>
                  <a:pt x="0" y="1764"/>
                </a:lnTo>
                <a:lnTo>
                  <a:pt x="129" y="1764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364" name="Freeform 225"/>
          <p:cNvSpPr>
            <a:spLocks/>
          </p:cNvSpPr>
          <p:nvPr/>
        </p:nvSpPr>
        <p:spPr bwMode="auto">
          <a:xfrm>
            <a:off x="1211412" y="7005637"/>
            <a:ext cx="1969732" cy="923925"/>
          </a:xfrm>
          <a:custGeom>
            <a:avLst/>
            <a:gdLst>
              <a:gd name="T0" fmla="*/ 0 w 1840"/>
              <a:gd name="T1" fmla="*/ 582 h 582"/>
              <a:gd name="T2" fmla="*/ 0 w 1840"/>
              <a:gd name="T3" fmla="*/ 0 h 582"/>
              <a:gd name="T4" fmla="*/ 1840 w 1840"/>
              <a:gd name="T5" fmla="*/ 0 h 5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40" h="582">
                <a:moveTo>
                  <a:pt x="0" y="582"/>
                </a:moveTo>
                <a:lnTo>
                  <a:pt x="0" y="0"/>
                </a:lnTo>
                <a:lnTo>
                  <a:pt x="1840" y="0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365" name="Freeform 220"/>
          <p:cNvSpPr>
            <a:spLocks/>
          </p:cNvSpPr>
          <p:nvPr/>
        </p:nvSpPr>
        <p:spPr bwMode="auto">
          <a:xfrm>
            <a:off x="3531210" y="5217798"/>
            <a:ext cx="320675" cy="3254375"/>
          </a:xfrm>
          <a:custGeom>
            <a:avLst/>
            <a:gdLst>
              <a:gd name="T0" fmla="*/ 0 w 202"/>
              <a:gd name="T1" fmla="*/ 0 h 2050"/>
              <a:gd name="T2" fmla="*/ 0 w 202"/>
              <a:gd name="T3" fmla="*/ 2050 h 2050"/>
              <a:gd name="T4" fmla="*/ 202 w 202"/>
              <a:gd name="T5" fmla="*/ 2050 h 2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2" h="2050">
                <a:moveTo>
                  <a:pt x="0" y="0"/>
                </a:moveTo>
                <a:lnTo>
                  <a:pt x="0" y="2050"/>
                </a:lnTo>
                <a:lnTo>
                  <a:pt x="202" y="2050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366" name="Freeform 224"/>
          <p:cNvSpPr>
            <a:spLocks/>
          </p:cNvSpPr>
          <p:nvPr/>
        </p:nvSpPr>
        <p:spPr bwMode="auto">
          <a:xfrm>
            <a:off x="3180372" y="6911987"/>
            <a:ext cx="104775" cy="1701800"/>
          </a:xfrm>
          <a:custGeom>
            <a:avLst/>
            <a:gdLst>
              <a:gd name="T0" fmla="*/ 0 w 66"/>
              <a:gd name="T1" fmla="*/ 0 h 1072"/>
              <a:gd name="T2" fmla="*/ 0 w 66"/>
              <a:gd name="T3" fmla="*/ 1072 h 1072"/>
              <a:gd name="T4" fmla="*/ 66 w 66"/>
              <a:gd name="T5" fmla="*/ 1072 h 10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6" h="1072">
                <a:moveTo>
                  <a:pt x="0" y="0"/>
                </a:moveTo>
                <a:lnTo>
                  <a:pt x="0" y="1072"/>
                </a:lnTo>
                <a:lnTo>
                  <a:pt x="66" y="1072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367" name="Freeform 230"/>
          <p:cNvSpPr>
            <a:spLocks/>
          </p:cNvSpPr>
          <p:nvPr/>
        </p:nvSpPr>
        <p:spPr bwMode="auto">
          <a:xfrm>
            <a:off x="1210640" y="7945753"/>
            <a:ext cx="1795463" cy="923925"/>
          </a:xfrm>
          <a:custGeom>
            <a:avLst/>
            <a:gdLst>
              <a:gd name="T0" fmla="*/ 0 w 1131"/>
              <a:gd name="T1" fmla="*/ 0 h 582"/>
              <a:gd name="T2" fmla="*/ 0 w 1131"/>
              <a:gd name="T3" fmla="*/ 582 h 582"/>
              <a:gd name="T4" fmla="*/ 1131 w 1131"/>
              <a:gd name="T5" fmla="*/ 582 h 5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31" h="582">
                <a:moveTo>
                  <a:pt x="0" y="0"/>
                </a:moveTo>
                <a:lnTo>
                  <a:pt x="0" y="582"/>
                </a:lnTo>
                <a:lnTo>
                  <a:pt x="1131" y="582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368" name="Freeform 231"/>
          <p:cNvSpPr>
            <a:spLocks/>
          </p:cNvSpPr>
          <p:nvPr/>
        </p:nvSpPr>
        <p:spPr bwMode="auto">
          <a:xfrm>
            <a:off x="255127" y="7942740"/>
            <a:ext cx="958850" cy="558800"/>
          </a:xfrm>
          <a:custGeom>
            <a:avLst/>
            <a:gdLst>
              <a:gd name="T0" fmla="*/ 0 w 604"/>
              <a:gd name="T1" fmla="*/ 352 h 352"/>
              <a:gd name="T2" fmla="*/ 0 w 604"/>
              <a:gd name="T3" fmla="*/ 0 h 352"/>
              <a:gd name="T4" fmla="*/ 604 w 604"/>
              <a:gd name="T5" fmla="*/ 0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04" h="352">
                <a:moveTo>
                  <a:pt x="0" y="352"/>
                </a:moveTo>
                <a:lnTo>
                  <a:pt x="0" y="0"/>
                </a:lnTo>
                <a:lnTo>
                  <a:pt x="604" y="0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369" name="Freeform 236"/>
          <p:cNvSpPr>
            <a:spLocks/>
          </p:cNvSpPr>
          <p:nvPr/>
        </p:nvSpPr>
        <p:spPr bwMode="auto">
          <a:xfrm>
            <a:off x="255127" y="8515828"/>
            <a:ext cx="1593943" cy="561975"/>
          </a:xfrm>
          <a:custGeom>
            <a:avLst/>
            <a:gdLst>
              <a:gd name="T0" fmla="*/ 0 w 1018"/>
              <a:gd name="T1" fmla="*/ 0 h 354"/>
              <a:gd name="T2" fmla="*/ 0 w 1018"/>
              <a:gd name="T3" fmla="*/ 354 h 354"/>
              <a:gd name="T4" fmla="*/ 1018 w 1018"/>
              <a:gd name="T5" fmla="*/ 354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18" h="354">
                <a:moveTo>
                  <a:pt x="0" y="0"/>
                </a:moveTo>
                <a:lnTo>
                  <a:pt x="0" y="354"/>
                </a:lnTo>
                <a:lnTo>
                  <a:pt x="1018" y="354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370" name="Freeform 237"/>
          <p:cNvSpPr>
            <a:spLocks/>
          </p:cNvSpPr>
          <p:nvPr/>
        </p:nvSpPr>
        <p:spPr bwMode="auto">
          <a:xfrm>
            <a:off x="118297" y="8507259"/>
            <a:ext cx="123919" cy="430213"/>
          </a:xfrm>
          <a:custGeom>
            <a:avLst/>
            <a:gdLst>
              <a:gd name="T0" fmla="*/ 0 w 188"/>
              <a:gd name="T1" fmla="*/ 271 h 271"/>
              <a:gd name="T2" fmla="*/ 0 w 188"/>
              <a:gd name="T3" fmla="*/ 0 h 271"/>
              <a:gd name="T4" fmla="*/ 188 w 188"/>
              <a:gd name="T5" fmla="*/ 0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8" h="271">
                <a:moveTo>
                  <a:pt x="0" y="271"/>
                </a:moveTo>
                <a:lnTo>
                  <a:pt x="0" y="0"/>
                </a:lnTo>
                <a:lnTo>
                  <a:pt x="188" y="0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371" name="Freeform 242"/>
          <p:cNvSpPr>
            <a:spLocks/>
          </p:cNvSpPr>
          <p:nvPr/>
        </p:nvSpPr>
        <p:spPr bwMode="auto">
          <a:xfrm>
            <a:off x="2472154" y="9257372"/>
            <a:ext cx="2238375" cy="95250"/>
          </a:xfrm>
          <a:custGeom>
            <a:avLst/>
            <a:gdLst>
              <a:gd name="T0" fmla="*/ 0 w 1410"/>
              <a:gd name="T1" fmla="*/ 60 h 60"/>
              <a:gd name="T2" fmla="*/ 0 w 1410"/>
              <a:gd name="T3" fmla="*/ 0 h 60"/>
              <a:gd name="T4" fmla="*/ 1410 w 1410"/>
              <a:gd name="T5" fmla="*/ 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10" h="60">
                <a:moveTo>
                  <a:pt x="0" y="60"/>
                </a:moveTo>
                <a:lnTo>
                  <a:pt x="0" y="0"/>
                </a:lnTo>
                <a:lnTo>
                  <a:pt x="1410" y="0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372" name="Freeform 247"/>
          <p:cNvSpPr>
            <a:spLocks/>
          </p:cNvSpPr>
          <p:nvPr/>
        </p:nvSpPr>
        <p:spPr bwMode="auto">
          <a:xfrm>
            <a:off x="2472154" y="9366909"/>
            <a:ext cx="334800" cy="95250"/>
          </a:xfrm>
          <a:custGeom>
            <a:avLst/>
            <a:gdLst>
              <a:gd name="T0" fmla="*/ 0 w 212"/>
              <a:gd name="T1" fmla="*/ 0 h 60"/>
              <a:gd name="T2" fmla="*/ 0 w 212"/>
              <a:gd name="T3" fmla="*/ 60 h 60"/>
              <a:gd name="T4" fmla="*/ 212 w 212"/>
              <a:gd name="T5" fmla="*/ 6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2" h="60">
                <a:moveTo>
                  <a:pt x="0" y="0"/>
                </a:moveTo>
                <a:lnTo>
                  <a:pt x="0" y="60"/>
                </a:lnTo>
                <a:lnTo>
                  <a:pt x="212" y="60"/>
                </a:lnTo>
              </a:path>
            </a:pathLst>
          </a:custGeom>
          <a:noFill/>
          <a:ln w="1428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cxnSp>
        <p:nvCxnSpPr>
          <p:cNvPr id="345" name="Straight Connector 344"/>
          <p:cNvCxnSpPr/>
          <p:nvPr/>
        </p:nvCxnSpPr>
        <p:spPr>
          <a:xfrm flipH="1" flipV="1">
            <a:off x="6455472" y="-3414"/>
            <a:ext cx="9653" cy="889200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3" name="TextBox 372"/>
          <p:cNvSpPr txBox="1"/>
          <p:nvPr/>
        </p:nvSpPr>
        <p:spPr>
          <a:xfrm>
            <a:off x="6383703" y="-56669"/>
            <a:ext cx="545342" cy="80252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050" b="1" dirty="0"/>
              <a:t>CLADE</a:t>
            </a:r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r>
              <a:rPr lang="en-ZA" sz="1050" b="1" dirty="0"/>
              <a:t>1</a:t>
            </a:r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endParaRPr lang="en-ZA" sz="1400" b="1" dirty="0"/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r>
              <a:rPr lang="en-ZA" sz="1050" b="1" dirty="0"/>
              <a:t>2</a:t>
            </a:r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endParaRPr lang="en-ZA" sz="1200" b="1" dirty="0"/>
          </a:p>
          <a:p>
            <a:endParaRPr lang="en-ZA" sz="600" b="1" dirty="0"/>
          </a:p>
          <a:p>
            <a:endParaRPr lang="en-ZA" sz="600" b="1" dirty="0"/>
          </a:p>
          <a:p>
            <a:endParaRPr lang="en-ZA" sz="800" b="1" dirty="0"/>
          </a:p>
          <a:p>
            <a:r>
              <a:rPr lang="en-ZA" sz="1050" b="1" dirty="0"/>
              <a:t>5</a:t>
            </a:r>
          </a:p>
          <a:p>
            <a:endParaRPr lang="en-ZA" sz="1050" b="1" dirty="0"/>
          </a:p>
          <a:p>
            <a:endParaRPr lang="en-ZA" sz="1000" b="1" dirty="0"/>
          </a:p>
          <a:p>
            <a:endParaRPr lang="en-ZA" sz="1050" b="1" dirty="0"/>
          </a:p>
          <a:p>
            <a:r>
              <a:rPr lang="en-ZA" sz="1050" b="1" dirty="0"/>
              <a:t>6</a:t>
            </a:r>
          </a:p>
          <a:p>
            <a:endParaRPr lang="en-ZA" sz="1000" b="1" dirty="0"/>
          </a:p>
          <a:p>
            <a:endParaRPr lang="en-ZA" sz="500" b="1" dirty="0"/>
          </a:p>
          <a:p>
            <a:endParaRPr lang="en-ZA" sz="500" b="1" dirty="0"/>
          </a:p>
          <a:p>
            <a:r>
              <a:rPr lang="en-ZA" sz="1050" b="1" dirty="0"/>
              <a:t>4</a:t>
            </a:r>
          </a:p>
          <a:p>
            <a:endParaRPr lang="en-ZA" sz="1050" b="1" dirty="0"/>
          </a:p>
          <a:p>
            <a:endParaRPr lang="en-ZA" b="1" dirty="0"/>
          </a:p>
          <a:p>
            <a:r>
              <a:rPr lang="en-ZA" sz="1050" b="1" dirty="0"/>
              <a:t>3</a:t>
            </a:r>
          </a:p>
          <a:p>
            <a:endParaRPr lang="en-ZA" sz="1050" b="1" dirty="0"/>
          </a:p>
          <a:p>
            <a:endParaRPr lang="en-ZA" sz="1050" b="1" dirty="0"/>
          </a:p>
          <a:p>
            <a:endParaRPr lang="en-ZA" b="1" dirty="0"/>
          </a:p>
          <a:p>
            <a:endParaRPr lang="en-ZA" b="1" dirty="0"/>
          </a:p>
          <a:p>
            <a:endParaRPr lang="en-ZA" sz="1050" b="1" dirty="0"/>
          </a:p>
          <a:p>
            <a:r>
              <a:rPr lang="en-ZA" sz="1050" b="1" dirty="0"/>
              <a:t>7</a:t>
            </a:r>
          </a:p>
        </p:txBody>
      </p:sp>
      <p:sp>
        <p:nvSpPr>
          <p:cNvPr id="374" name="TextBox 373"/>
          <p:cNvSpPr txBox="1"/>
          <p:nvPr/>
        </p:nvSpPr>
        <p:spPr>
          <a:xfrm>
            <a:off x="1240826" y="5023"/>
            <a:ext cx="11132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400" i="1" dirty="0"/>
              <a:t>L. brevispora</a:t>
            </a:r>
          </a:p>
        </p:txBody>
      </p:sp>
      <p:sp>
        <p:nvSpPr>
          <p:cNvPr id="375" name="TextBox 374"/>
          <p:cNvSpPr txBox="1"/>
          <p:nvPr/>
        </p:nvSpPr>
        <p:spPr>
          <a:xfrm>
            <a:off x="1240826" y="1976961"/>
            <a:ext cx="6158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400" i="1" dirty="0"/>
              <a:t>L. jani</a:t>
            </a:r>
          </a:p>
        </p:txBody>
      </p:sp>
      <p:sp>
        <p:nvSpPr>
          <p:cNvPr id="376" name="TextBox 375"/>
          <p:cNvSpPr txBox="1"/>
          <p:nvPr/>
        </p:nvSpPr>
        <p:spPr>
          <a:xfrm>
            <a:off x="1219041" y="5976874"/>
            <a:ext cx="12827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400" i="1" dirty="0"/>
              <a:t>L. </a:t>
            </a:r>
            <a:r>
              <a:rPr lang="en-ZA" sz="1400" i="1" dirty="0" err="1"/>
              <a:t>pharomachri</a:t>
            </a:r>
            <a:endParaRPr lang="en-ZA" sz="1400" i="1" dirty="0"/>
          </a:p>
        </p:txBody>
      </p:sp>
      <p:sp>
        <p:nvSpPr>
          <p:cNvPr id="377" name="TextBox 376"/>
          <p:cNvSpPr txBox="1"/>
          <p:nvPr/>
        </p:nvSpPr>
        <p:spPr>
          <a:xfrm>
            <a:off x="1222062" y="5673047"/>
            <a:ext cx="12551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400" i="1" dirty="0"/>
              <a:t>L. tecunumanii</a:t>
            </a:r>
          </a:p>
        </p:txBody>
      </p:sp>
      <p:sp>
        <p:nvSpPr>
          <p:cNvPr id="378" name="TextBox 377"/>
          <p:cNvSpPr txBox="1"/>
          <p:nvPr/>
        </p:nvSpPr>
        <p:spPr>
          <a:xfrm>
            <a:off x="1260974" y="5043300"/>
            <a:ext cx="10021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400" i="1" dirty="0"/>
              <a:t>L. variabilis</a:t>
            </a:r>
          </a:p>
        </p:txBody>
      </p:sp>
      <p:sp>
        <p:nvSpPr>
          <p:cNvPr id="379" name="TextBox 378"/>
          <p:cNvSpPr txBox="1"/>
          <p:nvPr/>
        </p:nvSpPr>
        <p:spPr>
          <a:xfrm>
            <a:off x="1240058" y="4430994"/>
            <a:ext cx="8548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400" i="1" dirty="0"/>
              <a:t>L. acicola</a:t>
            </a:r>
          </a:p>
        </p:txBody>
      </p:sp>
      <p:sp>
        <p:nvSpPr>
          <p:cNvPr id="380" name="TextBox 379"/>
          <p:cNvSpPr txBox="1"/>
          <p:nvPr/>
        </p:nvSpPr>
        <p:spPr>
          <a:xfrm>
            <a:off x="1219041" y="6940114"/>
            <a:ext cx="14058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400" i="1" dirty="0"/>
              <a:t>L. guatemalensis</a:t>
            </a:r>
          </a:p>
        </p:txBody>
      </p:sp>
      <p:sp>
        <p:nvSpPr>
          <p:cNvPr id="381" name="TextBox 380"/>
          <p:cNvSpPr txBox="1"/>
          <p:nvPr/>
        </p:nvSpPr>
        <p:spPr>
          <a:xfrm>
            <a:off x="1240248" y="8298888"/>
            <a:ext cx="1114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400" i="1" dirty="0"/>
              <a:t>L. longispora</a:t>
            </a:r>
          </a:p>
        </p:txBody>
      </p:sp>
      <p:sp>
        <p:nvSpPr>
          <p:cNvPr id="382" name="TextBox 381"/>
          <p:cNvSpPr txBox="1"/>
          <p:nvPr/>
        </p:nvSpPr>
        <p:spPr>
          <a:xfrm>
            <a:off x="1240058" y="8426746"/>
            <a:ext cx="11560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400" i="1" dirty="0"/>
              <a:t>L. gloeospora</a:t>
            </a:r>
          </a:p>
        </p:txBody>
      </p:sp>
    </p:spTree>
    <p:extLst>
      <p:ext uri="{BB962C8B-B14F-4D97-AF65-F5344CB8AC3E}">
        <p14:creationId xmlns:p14="http://schemas.microsoft.com/office/powerpoint/2010/main" val="12099146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12262</TotalTime>
  <Words>757</Words>
  <Application>Microsoft Office PowerPoint</Application>
  <PresentationFormat>A4 Paper (210x297 mm)</PresentationFormat>
  <Paragraphs>183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Mrs. HJ Jansen van Vuuren</cp:lastModifiedBy>
  <cp:revision>128</cp:revision>
  <dcterms:created xsi:type="dcterms:W3CDTF">2018-08-08T17:33:59Z</dcterms:created>
  <dcterms:modified xsi:type="dcterms:W3CDTF">2020-02-07T12:14:28Z</dcterms:modified>
</cp:coreProperties>
</file>