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7" r:id="rId2"/>
  </p:sldIdLst>
  <p:sldSz cx="9144000" cy="6858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  <a:srgbClr val="00FA00"/>
    <a:srgbClr val="8FD973"/>
    <a:srgbClr val="F2AB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043"/>
    <p:restoredTop sz="96327"/>
  </p:normalViewPr>
  <p:slideViewPr>
    <p:cSldViewPr snapToGrid="0">
      <p:cViewPr varScale="1">
        <p:scale>
          <a:sx n="72" d="100"/>
          <a:sy n="72" d="100"/>
        </p:scale>
        <p:origin x="159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4"/>
            <a:ext cx="77724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4B22-15DF-3147-A4B4-E8EBAEB7BE52}" type="datetimeFigureOut">
              <a:rPr lang="en-US" smtClean="0"/>
              <a:t>8/15/2024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5770B-DAF6-E548-BE11-82DB39B1D5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0512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4B22-15DF-3147-A4B4-E8EBAEB7BE52}" type="datetimeFigureOut">
              <a:rPr lang="en-US" smtClean="0"/>
              <a:t>8/15/2024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5770B-DAF6-E548-BE11-82DB39B1D5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8762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4B22-15DF-3147-A4B4-E8EBAEB7BE52}" type="datetimeFigureOut">
              <a:rPr lang="en-US" smtClean="0"/>
              <a:t>8/15/2024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5770B-DAF6-E548-BE11-82DB39B1D5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15908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4B22-15DF-3147-A4B4-E8EBAEB7BE52}" type="datetimeFigureOut">
              <a:rPr lang="en-US" smtClean="0"/>
              <a:t>8/15/2024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5770B-DAF6-E548-BE11-82DB39B1D5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2121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9" y="1709740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9" y="4589465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4B22-15DF-3147-A4B4-E8EBAEB7BE52}" type="datetimeFigureOut">
              <a:rPr lang="en-US" smtClean="0"/>
              <a:t>8/15/2024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5770B-DAF6-E548-BE11-82DB39B1D5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55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1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1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4B22-15DF-3147-A4B4-E8EBAEB7BE52}" type="datetimeFigureOut">
              <a:rPr lang="en-US" smtClean="0"/>
              <a:t>8/15/2024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5770B-DAF6-E548-BE11-82DB39B1D5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6782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2" y="365127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4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4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4B22-15DF-3147-A4B4-E8EBAEB7BE52}" type="datetimeFigureOut">
              <a:rPr lang="en-US" smtClean="0"/>
              <a:t>8/15/2024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5770B-DAF6-E548-BE11-82DB39B1D5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2649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4B22-15DF-3147-A4B4-E8EBAEB7BE52}" type="datetimeFigureOut">
              <a:rPr lang="en-US" smtClean="0"/>
              <a:t>8/15/2024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5770B-DAF6-E548-BE11-82DB39B1D5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2233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4B22-15DF-3147-A4B4-E8EBAEB7BE52}" type="datetimeFigureOut">
              <a:rPr lang="en-US" smtClean="0"/>
              <a:t>8/15/2024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5770B-DAF6-E548-BE11-82DB39B1D5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8045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9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7"/>
            <a:ext cx="4629151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9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4B22-15DF-3147-A4B4-E8EBAEB7BE52}" type="datetimeFigureOut">
              <a:rPr lang="en-US" smtClean="0"/>
              <a:t>8/15/2024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5770B-DAF6-E548-BE11-82DB39B1D5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9201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9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7"/>
            <a:ext cx="4629151" cy="487362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9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4B22-15DF-3147-A4B4-E8EBAEB7BE52}" type="datetimeFigureOut">
              <a:rPr lang="en-US" smtClean="0"/>
              <a:t>8/15/2024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5770B-DAF6-E548-BE11-82DB39B1D5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8711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1" y="365127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1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49" y="635635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1FA4B22-15DF-3147-A4B4-E8EBAEB7BE52}" type="datetimeFigureOut">
              <a:rPr lang="en-US" smtClean="0"/>
              <a:t>8/15/2024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1" y="6356352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1" y="635635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515770B-DAF6-E548-BE11-82DB39B1D5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95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B12EA53-B2DB-F549-9388-CFC23A1442DA}"/>
              </a:ext>
            </a:extLst>
          </p:cNvPr>
          <p:cNvSpPr txBox="1"/>
          <p:nvPr/>
        </p:nvSpPr>
        <p:spPr>
          <a:xfrm>
            <a:off x="596586" y="5889088"/>
            <a:ext cx="658798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Figure S1: Principal component analysis of bulk soil and soybean rhizosphere communities from three sites.</a:t>
            </a:r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910EBB19-1069-6F20-C856-8899DEB3CDBB}"/>
              </a:ext>
            </a:extLst>
          </p:cNvPr>
          <p:cNvGrpSpPr/>
          <p:nvPr/>
        </p:nvGrpSpPr>
        <p:grpSpPr>
          <a:xfrm>
            <a:off x="1967010" y="394655"/>
            <a:ext cx="6382326" cy="5369745"/>
            <a:chOff x="1967010" y="394655"/>
            <a:chExt cx="6382326" cy="5369745"/>
          </a:xfrm>
        </p:grpSpPr>
        <p:pic>
          <p:nvPicPr>
            <p:cNvPr id="41" name="Picture 40" descr="A graph with numbers and points&#10;&#10;Description automatically generated with medium confidence">
              <a:extLst>
                <a:ext uri="{FF2B5EF4-FFF2-40B4-BE49-F238E27FC236}">
                  <a16:creationId xmlns:a16="http://schemas.microsoft.com/office/drawing/2014/main" id="{803CC53F-F683-9480-B894-3ED51770E42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967010" y="394655"/>
              <a:ext cx="6382326" cy="5369745"/>
            </a:xfrm>
            <a:prstGeom prst="rect">
              <a:avLst/>
            </a:prstGeom>
          </p:spPr>
        </p:pic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ED3BACBE-379B-3FB0-9F17-394DFEEA763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925794" y="2708826"/>
              <a:ext cx="87194" cy="87194"/>
            </a:xfrm>
            <a:prstGeom prst="ellipse">
              <a:avLst/>
            </a:prstGeom>
            <a:solidFill>
              <a:srgbClr val="00FA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63F76C63-79C6-C098-C866-11BA4E552D8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059405" y="2523024"/>
              <a:ext cx="87194" cy="87194"/>
            </a:xfrm>
            <a:prstGeom prst="ellipse">
              <a:avLst/>
            </a:prstGeom>
            <a:solidFill>
              <a:srgbClr val="00FA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0A7FC7B5-69E3-7175-5256-5393C13D132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986337" y="2631583"/>
              <a:ext cx="87194" cy="87194"/>
            </a:xfrm>
            <a:prstGeom prst="ellipse">
              <a:avLst/>
            </a:prstGeom>
            <a:solidFill>
              <a:srgbClr val="00FA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6620EB04-9D82-F1B0-DF1F-D7A7A5DA263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955022" y="2675424"/>
              <a:ext cx="87194" cy="87194"/>
            </a:xfrm>
            <a:prstGeom prst="ellipse">
              <a:avLst/>
            </a:prstGeom>
            <a:solidFill>
              <a:srgbClr val="00FA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AE8FAA66-EAA3-0027-23F0-C32B57FB5DA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538567" y="2377975"/>
              <a:ext cx="87194" cy="87194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87830288-216D-D290-7363-1C7F8529806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694055" y="2282943"/>
              <a:ext cx="87194" cy="87194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47C21E0D-F894-A83D-C27A-A7869D518D8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858981" y="2366450"/>
              <a:ext cx="87194" cy="87194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EB7FBE12-CA10-43F0-EB17-A7ABFA3242E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904910" y="2356012"/>
              <a:ext cx="87194" cy="87194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80F27034-CD00-909A-FD1E-A8BAC0E0564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60001" y="3515957"/>
              <a:ext cx="87194" cy="87194"/>
            </a:xfrm>
            <a:prstGeom prst="ellipse">
              <a:avLst/>
            </a:prstGeom>
            <a:solidFill>
              <a:srgbClr val="FF00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E2FE10F6-796F-EC08-5568-134FDD6F087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364211" y="3534920"/>
              <a:ext cx="87194" cy="87194"/>
            </a:xfrm>
            <a:prstGeom prst="ellipse">
              <a:avLst/>
            </a:prstGeom>
            <a:solidFill>
              <a:srgbClr val="FF00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D94E3C24-9D0C-D555-4812-8B325C9C52A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69526" y="3621956"/>
              <a:ext cx="87194" cy="87194"/>
            </a:xfrm>
            <a:prstGeom prst="ellipse">
              <a:avLst/>
            </a:prstGeom>
            <a:solidFill>
              <a:srgbClr val="0432FF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CF928E99-AF8F-9356-0442-C961E675C2F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55826" y="3655359"/>
              <a:ext cx="87194" cy="87194"/>
            </a:xfrm>
            <a:prstGeom prst="ellipse">
              <a:avLst/>
            </a:prstGeom>
            <a:solidFill>
              <a:srgbClr val="0432FF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3A7EBA5B-272C-28E7-E4A5-B793F83FDF9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505626" y="3704637"/>
              <a:ext cx="87194" cy="87194"/>
            </a:xfrm>
            <a:prstGeom prst="ellipse">
              <a:avLst/>
            </a:prstGeom>
            <a:solidFill>
              <a:srgbClr val="0432FF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040B0918-FA87-81DA-7F78-2ED46A9503C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63351" y="3693830"/>
              <a:ext cx="87194" cy="87194"/>
            </a:xfrm>
            <a:prstGeom prst="ellipse">
              <a:avLst/>
            </a:prstGeom>
            <a:solidFill>
              <a:srgbClr val="0432FF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68F07B9F-8A03-9FEA-B293-EEAC7B012F7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08661" y="3573020"/>
              <a:ext cx="87194" cy="87194"/>
            </a:xfrm>
            <a:prstGeom prst="ellipse">
              <a:avLst/>
            </a:prstGeom>
            <a:solidFill>
              <a:srgbClr val="FF00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45C7147F-48E8-35B5-86F2-7293BF0546D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371958" y="3627454"/>
              <a:ext cx="87194" cy="87194"/>
            </a:xfrm>
            <a:prstGeom prst="ellipse">
              <a:avLst/>
            </a:prstGeom>
            <a:solidFill>
              <a:srgbClr val="FF00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7103C199-1364-F99D-3B59-D60672C184B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792537" y="3858855"/>
              <a:ext cx="87194" cy="87194"/>
            </a:xfrm>
            <a:prstGeom prst="ellipse">
              <a:avLst/>
            </a:prstGeom>
            <a:solidFill>
              <a:srgbClr val="C000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4A683B62-42FF-2888-1CBA-6A3E9F15C3E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727981" y="3825005"/>
              <a:ext cx="87194" cy="87194"/>
            </a:xfrm>
            <a:prstGeom prst="ellipse">
              <a:avLst/>
            </a:prstGeom>
            <a:solidFill>
              <a:srgbClr val="C000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14148CD1-706A-5E40-717E-471A8D5180B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94197" y="3678767"/>
              <a:ext cx="87194" cy="87194"/>
            </a:xfrm>
            <a:prstGeom prst="ellipse">
              <a:avLst/>
            </a:prstGeom>
            <a:solidFill>
              <a:srgbClr val="C000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41307BCE-AC78-2F3A-ADA7-7E6B523DB50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27660" y="3619030"/>
              <a:ext cx="87194" cy="87194"/>
            </a:xfrm>
            <a:prstGeom prst="ellipse">
              <a:avLst/>
            </a:prstGeom>
            <a:solidFill>
              <a:srgbClr val="C000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BACF6945-0607-D996-CDA1-6BD8F69354E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748940" y="3909586"/>
              <a:ext cx="87194" cy="87194"/>
            </a:xfrm>
            <a:prstGeom prst="ellipse">
              <a:avLst/>
            </a:prstGeom>
            <a:solidFill>
              <a:srgbClr val="00206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5CE07E87-EEBC-B7E0-EF5A-8564474E133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756271" y="3889674"/>
              <a:ext cx="87194" cy="87194"/>
            </a:xfrm>
            <a:prstGeom prst="ellipse">
              <a:avLst/>
            </a:prstGeom>
            <a:solidFill>
              <a:srgbClr val="00206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B88B5C3B-5972-C5A0-AD9E-FAF8C788208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705343" y="3861242"/>
              <a:ext cx="87194" cy="87194"/>
            </a:xfrm>
            <a:prstGeom prst="ellipse">
              <a:avLst/>
            </a:prstGeom>
            <a:solidFill>
              <a:srgbClr val="00206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2D1CD4CF-524C-82EF-9BF8-7E85F80B6C4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388989" y="3729475"/>
              <a:ext cx="87194" cy="87194"/>
            </a:xfrm>
            <a:prstGeom prst="ellipse">
              <a:avLst/>
            </a:prstGeom>
            <a:solidFill>
              <a:srgbClr val="00206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92B677EE-A8AB-9D37-D10F-FEB86C7B71C1}"/>
                </a:ext>
              </a:extLst>
            </p:cNvPr>
            <p:cNvSpPr txBox="1"/>
            <p:nvPr/>
          </p:nvSpPr>
          <p:spPr>
            <a:xfrm rot="16200000">
              <a:off x="2522678" y="2942370"/>
              <a:ext cx="1070618" cy="2308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PC2 (27.3%)</a:t>
              </a: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B516BA34-831C-DBB5-8AE7-6DAB934C19D9}"/>
                </a:ext>
              </a:extLst>
            </p:cNvPr>
            <p:cNvSpPr txBox="1"/>
            <p:nvPr/>
          </p:nvSpPr>
          <p:spPr>
            <a:xfrm>
              <a:off x="6113954" y="4802499"/>
              <a:ext cx="1070618" cy="2308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PC3 (8.3%)</a:t>
              </a: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869BB0F8-9799-8D59-F792-3F5E2BE94B0E}"/>
                </a:ext>
              </a:extLst>
            </p:cNvPr>
            <p:cNvSpPr txBox="1"/>
            <p:nvPr/>
          </p:nvSpPr>
          <p:spPr>
            <a:xfrm>
              <a:off x="3337190" y="4794946"/>
              <a:ext cx="1070618" cy="2308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PC1 (42.6%)</a:t>
              </a:r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1F744D22-68CC-6E45-BB64-92FA6B6F3D93}"/>
              </a:ext>
            </a:extLst>
          </p:cNvPr>
          <p:cNvGrpSpPr/>
          <p:nvPr/>
        </p:nvGrpSpPr>
        <p:grpSpPr>
          <a:xfrm>
            <a:off x="1120701" y="2578137"/>
            <a:ext cx="2496368" cy="1086777"/>
            <a:chOff x="733262" y="1514919"/>
            <a:chExt cx="2496368" cy="1086777"/>
          </a:xfrm>
        </p:grpSpPr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77DDBEFD-1DBB-CEE3-4284-A1508356A7B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33262" y="1586738"/>
              <a:ext cx="87194" cy="87194"/>
            </a:xfrm>
            <a:prstGeom prst="ellipse">
              <a:avLst/>
            </a:prstGeom>
            <a:solidFill>
              <a:srgbClr val="FF00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12410CCE-A70D-04C4-D9A6-EE6246B721F4}"/>
                </a:ext>
              </a:extLst>
            </p:cNvPr>
            <p:cNvSpPr txBox="1"/>
            <p:nvPr/>
          </p:nvSpPr>
          <p:spPr>
            <a:xfrm>
              <a:off x="820456" y="1514919"/>
              <a:ext cx="239873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Bulk soil 5 pH 7.6 </a:t>
              </a:r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698393ED-650C-F1BE-CA0E-7D8E911C9E1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35350" y="1757927"/>
              <a:ext cx="87194" cy="87194"/>
            </a:xfrm>
            <a:prstGeom prst="ellipse">
              <a:avLst/>
            </a:prstGeom>
            <a:solidFill>
              <a:srgbClr val="C000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0159537D-4A65-2D21-7D36-72DD1F5A46F7}"/>
                </a:ext>
              </a:extLst>
            </p:cNvPr>
            <p:cNvSpPr txBox="1"/>
            <p:nvPr/>
          </p:nvSpPr>
          <p:spPr>
            <a:xfrm>
              <a:off x="822544" y="1686108"/>
              <a:ext cx="239873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Rhizosphere 5, pH 7.6</a:t>
              </a:r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EC4DE1E2-EAAA-CFCE-C55F-90C96E79B2B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37438" y="1929116"/>
              <a:ext cx="87194" cy="87194"/>
            </a:xfrm>
            <a:prstGeom prst="ellipse">
              <a:avLst/>
            </a:prstGeom>
            <a:solidFill>
              <a:srgbClr val="0432FF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8258E8CD-6589-8179-3214-7BF37AEFA440}"/>
                </a:ext>
              </a:extLst>
            </p:cNvPr>
            <p:cNvSpPr txBox="1"/>
            <p:nvPr/>
          </p:nvSpPr>
          <p:spPr>
            <a:xfrm>
              <a:off x="824632" y="1857297"/>
              <a:ext cx="239873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Bulk soil 6, pH 8.1</a:t>
              </a:r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E67D45B3-679E-D314-C16C-6CEB5C45539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39526" y="2100305"/>
              <a:ext cx="87194" cy="87194"/>
            </a:xfrm>
            <a:prstGeom prst="ellipse">
              <a:avLst/>
            </a:prstGeom>
            <a:solidFill>
              <a:srgbClr val="00206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3BF919A6-321C-0AFB-61CE-938801026DE7}"/>
                </a:ext>
              </a:extLst>
            </p:cNvPr>
            <p:cNvSpPr txBox="1"/>
            <p:nvPr/>
          </p:nvSpPr>
          <p:spPr>
            <a:xfrm>
              <a:off x="826720" y="2028486"/>
              <a:ext cx="239873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Rhizosphere 6, pH 8.1</a:t>
              </a:r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A5ED908C-4FE8-D888-908F-DFD1B237037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41614" y="2271494"/>
              <a:ext cx="87194" cy="87194"/>
            </a:xfrm>
            <a:prstGeom prst="ellipse">
              <a:avLst/>
            </a:prstGeom>
            <a:solidFill>
              <a:srgbClr val="00FA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0ACC1307-ED94-7F2A-7BD1-491222937875}"/>
                </a:ext>
              </a:extLst>
            </p:cNvPr>
            <p:cNvSpPr txBox="1"/>
            <p:nvPr/>
          </p:nvSpPr>
          <p:spPr>
            <a:xfrm>
              <a:off x="828808" y="2199675"/>
              <a:ext cx="239873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Bulk soil 8, pH 5.5</a:t>
              </a:r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62DF4451-AC28-2DB2-A0F5-0E4F6B843D9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43702" y="2442683"/>
              <a:ext cx="87194" cy="87194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66C51637-179E-B565-9572-D3C5103FCE25}"/>
                </a:ext>
              </a:extLst>
            </p:cNvPr>
            <p:cNvSpPr txBox="1"/>
            <p:nvPr/>
          </p:nvSpPr>
          <p:spPr>
            <a:xfrm>
              <a:off x="830896" y="2370864"/>
              <a:ext cx="239873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Rhizosphere 8, pH 5.5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911465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85</TotalTime>
  <Words>61</Words>
  <Application>Microsoft Office PowerPoint</Application>
  <PresentationFormat>Letter Paper (8.5x11 in)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Brozel, Volker</dc:creator>
  <cp:lastModifiedBy>Mrs. HJ Lotter</cp:lastModifiedBy>
  <cp:revision>16</cp:revision>
  <cp:lastPrinted>2024-05-20T20:12:28Z</cp:lastPrinted>
  <dcterms:created xsi:type="dcterms:W3CDTF">2024-01-21T21:36:33Z</dcterms:created>
  <dcterms:modified xsi:type="dcterms:W3CDTF">2024-08-15T05:42:08Z</dcterms:modified>
</cp:coreProperties>
</file>