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5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884C"/>
    <a:srgbClr val="D0A172"/>
    <a:srgbClr val="D1A3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358" autoAdjust="0"/>
  </p:normalViewPr>
  <p:slideViewPr>
    <p:cSldViewPr snapToGrid="0">
      <p:cViewPr varScale="1">
        <p:scale>
          <a:sx n="60" d="100"/>
          <a:sy n="60" d="100"/>
        </p:scale>
        <p:origin x="25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616B8-AF3C-4C6F-BCA6-0A7D3C2650FC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5F6F6-F7C2-4FDA-91E1-6C59B954EA8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1309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1. 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Maximum likelihood tree representing the five known and four novel species of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Lecanosticta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generated from the ITS region. MP bootstrap support (&gt;70%) are indicated first, followed by ML bootstrap values (MP/ML, * = insignificant value). Bold branches indicate BI values</a:t>
            </a:r>
            <a:r>
              <a:rPr lang="en-Z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than 0.95.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Dothistroma 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species were used as the outgroup taxa. All represented type species are indicated in bold and with a “T”. Clades indicated on the left correspond with the clades in Figure 1. Within the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L. jani 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clade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* next to the isolate indicates that the isolate exhibits Type 2 morphology but is groups with Subclade 1 or exhibits Type 1 morphology but groups with Subclade 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5F6F6-F7C2-4FDA-91E1-6C59B954EA88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25053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788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4675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4481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71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039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540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948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3429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9079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3644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6993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1024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Rectangle 382"/>
          <p:cNvSpPr/>
          <p:nvPr/>
        </p:nvSpPr>
        <p:spPr>
          <a:xfrm>
            <a:off x="4324" y="1218"/>
            <a:ext cx="6462000" cy="918966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3000">
                <a:srgbClr val="CCCDCD"/>
              </a:gs>
              <a:gs pos="100000">
                <a:schemeClr val="bg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99" name="Rectangle 398"/>
          <p:cNvSpPr/>
          <p:nvPr/>
        </p:nvSpPr>
        <p:spPr>
          <a:xfrm>
            <a:off x="3924" y="5337250"/>
            <a:ext cx="6460450" cy="40732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4">
                  <a:lumMod val="40000"/>
                  <a:lumOff val="60000"/>
                </a:schemeClr>
              </a:gs>
              <a:gs pos="7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00" name="Rectangle 399"/>
          <p:cNvSpPr/>
          <p:nvPr/>
        </p:nvSpPr>
        <p:spPr>
          <a:xfrm>
            <a:off x="572" y="5117777"/>
            <a:ext cx="6460450" cy="20773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rgbClr val="CC99FF"/>
              </a:gs>
              <a:gs pos="72000">
                <a:srgbClr val="B793FF"/>
              </a:gs>
              <a:gs pos="100000">
                <a:srgbClr val="9966FF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01" name="Rectangle 400"/>
          <p:cNvSpPr/>
          <p:nvPr/>
        </p:nvSpPr>
        <p:spPr>
          <a:xfrm>
            <a:off x="2650" y="2746046"/>
            <a:ext cx="6460450" cy="17765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1">
                  <a:lumMod val="60000"/>
                  <a:lumOff val="40000"/>
                </a:schemeClr>
              </a:gs>
              <a:gs pos="72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02" name="Rectangle 401"/>
          <p:cNvSpPr/>
          <p:nvPr/>
        </p:nvSpPr>
        <p:spPr>
          <a:xfrm>
            <a:off x="6680" y="5751193"/>
            <a:ext cx="6460450" cy="104068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6">
                  <a:lumMod val="75000"/>
                </a:schemeClr>
              </a:gs>
              <a:gs pos="4781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rgbClr val="A1C6E7"/>
              </a:gs>
              <a:gs pos="100000">
                <a:schemeClr val="accent6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cxnSp>
        <p:nvCxnSpPr>
          <p:cNvPr id="384" name="Straight Connector 383"/>
          <p:cNvCxnSpPr/>
          <p:nvPr/>
        </p:nvCxnSpPr>
        <p:spPr>
          <a:xfrm flipH="1">
            <a:off x="1759" y="5739121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traight Connector 384"/>
          <p:cNvCxnSpPr/>
          <p:nvPr/>
        </p:nvCxnSpPr>
        <p:spPr>
          <a:xfrm flipH="1">
            <a:off x="-1385" y="6782476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Connector 385"/>
          <p:cNvCxnSpPr/>
          <p:nvPr/>
        </p:nvCxnSpPr>
        <p:spPr>
          <a:xfrm flipH="1">
            <a:off x="-1214" y="5330514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Connector 386"/>
          <p:cNvCxnSpPr/>
          <p:nvPr/>
        </p:nvCxnSpPr>
        <p:spPr>
          <a:xfrm flipH="1">
            <a:off x="0" y="2732141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 flipH="1">
            <a:off x="-111" y="4510352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flipH="1">
            <a:off x="0" y="4720108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/>
          <p:cNvCxnSpPr/>
          <p:nvPr/>
        </p:nvCxnSpPr>
        <p:spPr>
          <a:xfrm flipH="1">
            <a:off x="1790" y="5113793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TextBox 390"/>
          <p:cNvSpPr txBox="1"/>
          <p:nvPr/>
        </p:nvSpPr>
        <p:spPr>
          <a:xfrm>
            <a:off x="6393642" y="-56669"/>
            <a:ext cx="545342" cy="8202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050" b="1" dirty="0"/>
              <a:t>CLADE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1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2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600" b="1" dirty="0"/>
          </a:p>
          <a:p>
            <a:r>
              <a:rPr lang="en-ZA" sz="1050" b="1" dirty="0"/>
              <a:t>5</a:t>
            </a:r>
          </a:p>
          <a:p>
            <a:endParaRPr lang="en-ZA" sz="700" b="1" dirty="0"/>
          </a:p>
          <a:p>
            <a:r>
              <a:rPr lang="en-ZA" sz="1050" b="1" dirty="0"/>
              <a:t>4</a:t>
            </a:r>
          </a:p>
          <a:p>
            <a:endParaRPr lang="en-ZA" sz="1000" b="1" dirty="0"/>
          </a:p>
          <a:p>
            <a:r>
              <a:rPr lang="en-ZA" sz="1050" b="1" dirty="0"/>
              <a:t>6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3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7</a:t>
            </a:r>
          </a:p>
        </p:txBody>
      </p:sp>
      <p:sp>
        <p:nvSpPr>
          <p:cNvPr id="174" name="Rectangle 5"/>
          <p:cNvSpPr>
            <a:spLocks noChangeArrowheads="1"/>
          </p:cNvSpPr>
          <p:nvPr/>
        </p:nvSpPr>
        <p:spPr bwMode="auto">
          <a:xfrm>
            <a:off x="3381374" y="66343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CMW37123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Freeform 6"/>
          <p:cNvSpPr>
            <a:spLocks/>
          </p:cNvSpPr>
          <p:nvPr/>
        </p:nvSpPr>
        <p:spPr bwMode="auto">
          <a:xfrm>
            <a:off x="3376612" y="94918"/>
            <a:ext cx="0" cy="26988"/>
          </a:xfrm>
          <a:custGeom>
            <a:avLst/>
            <a:gdLst>
              <a:gd name="T0" fmla="*/ 17 h 17"/>
              <a:gd name="T1" fmla="*/ 0 h 17"/>
              <a:gd name="T2" fmla="*/ 0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76" name="Rectangle 7"/>
          <p:cNvSpPr>
            <a:spLocks noChangeArrowheads="1"/>
          </p:cNvSpPr>
          <p:nvPr/>
        </p:nvSpPr>
        <p:spPr bwMode="auto">
          <a:xfrm>
            <a:off x="3381374" y="442581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CMW50527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77" name="Freeform 8"/>
          <p:cNvSpPr>
            <a:spLocks/>
          </p:cNvSpPr>
          <p:nvPr/>
        </p:nvSpPr>
        <p:spPr bwMode="auto">
          <a:xfrm>
            <a:off x="3376612" y="131430"/>
            <a:ext cx="0" cy="26988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78" name="Rectangle 9"/>
          <p:cNvSpPr>
            <a:spLocks noChangeArrowheads="1"/>
          </p:cNvSpPr>
          <p:nvPr/>
        </p:nvSpPr>
        <p:spPr bwMode="auto">
          <a:xfrm>
            <a:off x="3381374" y="379081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CMW49291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79" name="Freeform 10"/>
          <p:cNvSpPr>
            <a:spLocks/>
          </p:cNvSpPr>
          <p:nvPr/>
        </p:nvSpPr>
        <p:spPr bwMode="auto">
          <a:xfrm>
            <a:off x="3376612" y="163180"/>
            <a:ext cx="0" cy="58738"/>
          </a:xfrm>
          <a:custGeom>
            <a:avLst/>
            <a:gdLst>
              <a:gd name="T0" fmla="*/ 0 h 37"/>
              <a:gd name="T1" fmla="*/ 37 h 37"/>
              <a:gd name="T2" fmla="*/ 37 h 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">
                <a:moveTo>
                  <a:pt x="0" y="0"/>
                </a:moveTo>
                <a:lnTo>
                  <a:pt x="0" y="37"/>
                </a:lnTo>
                <a:lnTo>
                  <a:pt x="0" y="3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80" name="Rectangle 11"/>
          <p:cNvSpPr>
            <a:spLocks noChangeArrowheads="1"/>
          </p:cNvSpPr>
          <p:nvPr/>
        </p:nvSpPr>
        <p:spPr bwMode="auto">
          <a:xfrm>
            <a:off x="3381374" y="124445"/>
            <a:ext cx="13811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CMW42646</a:t>
            </a:r>
            <a:r>
              <a:rPr kumimoji="0" lang="en-US" altLang="en-US" sz="7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HON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81" name="Freeform 12"/>
          <p:cNvSpPr>
            <a:spLocks/>
          </p:cNvSpPr>
          <p:nvPr/>
        </p:nvSpPr>
        <p:spPr bwMode="auto">
          <a:xfrm>
            <a:off x="3376612" y="194930"/>
            <a:ext cx="0" cy="90488"/>
          </a:xfrm>
          <a:custGeom>
            <a:avLst/>
            <a:gdLst>
              <a:gd name="T0" fmla="*/ 0 h 57"/>
              <a:gd name="T1" fmla="*/ 57 h 57"/>
              <a:gd name="T2" fmla="*/ 57 h 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">
                <a:moveTo>
                  <a:pt x="0" y="0"/>
                </a:moveTo>
                <a:lnTo>
                  <a:pt x="0" y="57"/>
                </a:lnTo>
                <a:lnTo>
                  <a:pt x="0" y="5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82" name="Rectangle 13"/>
          <p:cNvSpPr>
            <a:spLocks noChangeArrowheads="1"/>
          </p:cNvSpPr>
          <p:nvPr/>
        </p:nvSpPr>
        <p:spPr bwMode="auto">
          <a:xfrm>
            <a:off x="3379787" y="188580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CMW42647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83" name="Freeform 14"/>
          <p:cNvSpPr>
            <a:spLocks/>
          </p:cNvSpPr>
          <p:nvPr/>
        </p:nvSpPr>
        <p:spPr bwMode="auto">
          <a:xfrm>
            <a:off x="3376612" y="225093"/>
            <a:ext cx="0" cy="123825"/>
          </a:xfrm>
          <a:custGeom>
            <a:avLst/>
            <a:gdLst>
              <a:gd name="T0" fmla="*/ 0 h 78"/>
              <a:gd name="T1" fmla="*/ 78 h 78"/>
              <a:gd name="T2" fmla="*/ 78 h 7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8">
                <a:moveTo>
                  <a:pt x="0" y="0"/>
                </a:moveTo>
                <a:lnTo>
                  <a:pt x="0" y="78"/>
                </a:lnTo>
                <a:lnTo>
                  <a:pt x="0" y="78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84" name="Rectangle 15"/>
          <p:cNvSpPr>
            <a:spLocks noChangeArrowheads="1"/>
          </p:cNvSpPr>
          <p:nvPr/>
        </p:nvSpPr>
        <p:spPr bwMode="auto">
          <a:xfrm>
            <a:off x="3381374" y="252080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CMW46501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85" name="Freeform 16"/>
          <p:cNvSpPr>
            <a:spLocks/>
          </p:cNvSpPr>
          <p:nvPr/>
        </p:nvSpPr>
        <p:spPr bwMode="auto">
          <a:xfrm>
            <a:off x="3376612" y="256843"/>
            <a:ext cx="0" cy="153988"/>
          </a:xfrm>
          <a:custGeom>
            <a:avLst/>
            <a:gdLst>
              <a:gd name="T0" fmla="*/ 0 h 97"/>
              <a:gd name="T1" fmla="*/ 97 h 97"/>
              <a:gd name="T2" fmla="*/ 97 h 9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7">
                <a:moveTo>
                  <a:pt x="0" y="0"/>
                </a:moveTo>
                <a:lnTo>
                  <a:pt x="0" y="97"/>
                </a:lnTo>
                <a:lnTo>
                  <a:pt x="0" y="9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86" name="Rectangle 17"/>
          <p:cNvSpPr>
            <a:spLocks noChangeArrowheads="1"/>
          </p:cNvSpPr>
          <p:nvPr/>
        </p:nvSpPr>
        <p:spPr bwMode="auto">
          <a:xfrm>
            <a:off x="3381374" y="315581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CMW46807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7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87" name="Freeform 18"/>
          <p:cNvSpPr>
            <a:spLocks/>
          </p:cNvSpPr>
          <p:nvPr/>
        </p:nvSpPr>
        <p:spPr bwMode="auto">
          <a:xfrm>
            <a:off x="3376612" y="288593"/>
            <a:ext cx="0" cy="185738"/>
          </a:xfrm>
          <a:custGeom>
            <a:avLst/>
            <a:gdLst>
              <a:gd name="T0" fmla="*/ 0 h 117"/>
              <a:gd name="T1" fmla="*/ 117 h 117"/>
              <a:gd name="T2" fmla="*/ 117 h 1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17">
                <a:moveTo>
                  <a:pt x="0" y="0"/>
                </a:moveTo>
                <a:lnTo>
                  <a:pt x="0" y="117"/>
                </a:lnTo>
                <a:lnTo>
                  <a:pt x="0" y="1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88" name="Rectangle 19"/>
          <p:cNvSpPr>
            <a:spLocks noChangeArrowheads="1"/>
          </p:cNvSpPr>
          <p:nvPr/>
        </p:nvSpPr>
        <p:spPr bwMode="auto">
          <a:xfrm>
            <a:off x="3382962" y="569581"/>
            <a:ext cx="12144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IB31.4a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89" name="Freeform 20"/>
          <p:cNvSpPr>
            <a:spLocks/>
          </p:cNvSpPr>
          <p:nvPr/>
        </p:nvSpPr>
        <p:spPr bwMode="auto">
          <a:xfrm>
            <a:off x="3376612" y="320343"/>
            <a:ext cx="0" cy="217488"/>
          </a:xfrm>
          <a:custGeom>
            <a:avLst/>
            <a:gdLst>
              <a:gd name="T0" fmla="*/ 0 h 137"/>
              <a:gd name="T1" fmla="*/ 137 h 137"/>
              <a:gd name="T2" fmla="*/ 137 h 1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7">
                <a:moveTo>
                  <a:pt x="0" y="0"/>
                </a:moveTo>
                <a:lnTo>
                  <a:pt x="0" y="137"/>
                </a:lnTo>
                <a:lnTo>
                  <a:pt x="0" y="13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90" name="Rectangle 21"/>
          <p:cNvSpPr>
            <a:spLocks noChangeArrowheads="1"/>
          </p:cNvSpPr>
          <p:nvPr/>
        </p:nvSpPr>
        <p:spPr bwMode="auto">
          <a:xfrm>
            <a:off x="3381374" y="506081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CMW50530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91" name="Freeform 22"/>
          <p:cNvSpPr>
            <a:spLocks/>
          </p:cNvSpPr>
          <p:nvPr/>
        </p:nvSpPr>
        <p:spPr bwMode="auto">
          <a:xfrm>
            <a:off x="3376612" y="352093"/>
            <a:ext cx="0" cy="249238"/>
          </a:xfrm>
          <a:custGeom>
            <a:avLst/>
            <a:gdLst>
              <a:gd name="T0" fmla="*/ 0 h 157"/>
              <a:gd name="T1" fmla="*/ 157 h 157"/>
              <a:gd name="T2" fmla="*/ 157 h 1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7">
                <a:moveTo>
                  <a:pt x="0" y="0"/>
                </a:moveTo>
                <a:lnTo>
                  <a:pt x="0" y="157"/>
                </a:lnTo>
                <a:lnTo>
                  <a:pt x="0" y="15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92" name="Rectangle 23"/>
          <p:cNvSpPr>
            <a:spLocks noChangeArrowheads="1"/>
          </p:cNvSpPr>
          <p:nvPr/>
        </p:nvSpPr>
        <p:spPr bwMode="auto">
          <a:xfrm>
            <a:off x="3386137" y="1255"/>
            <a:ext cx="14843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1C.N6S2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93" name="Freeform 24"/>
          <p:cNvSpPr>
            <a:spLocks/>
          </p:cNvSpPr>
          <p:nvPr/>
        </p:nvSpPr>
        <p:spPr bwMode="auto">
          <a:xfrm>
            <a:off x="3376612" y="352093"/>
            <a:ext cx="0" cy="280988"/>
          </a:xfrm>
          <a:custGeom>
            <a:avLst/>
            <a:gdLst>
              <a:gd name="T0" fmla="*/ 0 h 177"/>
              <a:gd name="T1" fmla="*/ 177 h 177"/>
              <a:gd name="T2" fmla="*/ 177 h 1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7">
                <a:moveTo>
                  <a:pt x="0" y="0"/>
                </a:moveTo>
                <a:lnTo>
                  <a:pt x="0" y="177"/>
                </a:lnTo>
                <a:lnTo>
                  <a:pt x="0" y="17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94" name="Line 25"/>
          <p:cNvSpPr>
            <a:spLocks noChangeShapeType="1"/>
          </p:cNvSpPr>
          <p:nvPr/>
        </p:nvSpPr>
        <p:spPr bwMode="auto">
          <a:xfrm>
            <a:off x="3376612" y="56818"/>
            <a:ext cx="0" cy="319088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95" name="Freeform 26"/>
          <p:cNvSpPr>
            <a:spLocks/>
          </p:cNvSpPr>
          <p:nvPr/>
        </p:nvSpPr>
        <p:spPr bwMode="auto">
          <a:xfrm>
            <a:off x="3346449" y="379081"/>
            <a:ext cx="30163" cy="201613"/>
          </a:xfrm>
          <a:custGeom>
            <a:avLst/>
            <a:gdLst>
              <a:gd name="T0" fmla="*/ 0 w 19"/>
              <a:gd name="T1" fmla="*/ 127 h 127"/>
              <a:gd name="T2" fmla="*/ 0 w 19"/>
              <a:gd name="T3" fmla="*/ 0 h 127"/>
              <a:gd name="T4" fmla="*/ 19 w 19"/>
              <a:gd name="T5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27">
                <a:moveTo>
                  <a:pt x="0" y="127"/>
                </a:moveTo>
                <a:lnTo>
                  <a:pt x="0" y="0"/>
                </a:lnTo>
                <a:lnTo>
                  <a:pt x="19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96" name="Rectangle 27"/>
          <p:cNvSpPr>
            <a:spLocks noChangeArrowheads="1"/>
          </p:cNvSpPr>
          <p:nvPr/>
        </p:nvSpPr>
        <p:spPr bwMode="auto">
          <a:xfrm>
            <a:off x="3352799" y="2649210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CMW51050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7" name="Freeform 28"/>
          <p:cNvSpPr>
            <a:spLocks/>
          </p:cNvSpPr>
          <p:nvPr/>
        </p:nvSpPr>
        <p:spPr bwMode="auto">
          <a:xfrm>
            <a:off x="3346449" y="728331"/>
            <a:ext cx="0" cy="26988"/>
          </a:xfrm>
          <a:custGeom>
            <a:avLst/>
            <a:gdLst>
              <a:gd name="T0" fmla="*/ 17 h 17"/>
              <a:gd name="T1" fmla="*/ 0 h 17"/>
              <a:gd name="T2" fmla="*/ 0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198" name="Rectangle 29"/>
          <p:cNvSpPr>
            <a:spLocks noChangeArrowheads="1"/>
          </p:cNvSpPr>
          <p:nvPr/>
        </p:nvSpPr>
        <p:spPr bwMode="auto">
          <a:xfrm>
            <a:off x="3351212" y="1445883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CMW46507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99" name="Freeform 30"/>
          <p:cNvSpPr>
            <a:spLocks/>
          </p:cNvSpPr>
          <p:nvPr/>
        </p:nvSpPr>
        <p:spPr bwMode="auto">
          <a:xfrm>
            <a:off x="3346449" y="763256"/>
            <a:ext cx="0" cy="26988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00" name="Rectangle 31"/>
          <p:cNvSpPr>
            <a:spLocks noChangeArrowheads="1"/>
          </p:cNvSpPr>
          <p:nvPr/>
        </p:nvSpPr>
        <p:spPr bwMode="auto">
          <a:xfrm>
            <a:off x="3351212" y="818819"/>
            <a:ext cx="14906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1D.N1S3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01" name="Freeform 32"/>
          <p:cNvSpPr>
            <a:spLocks/>
          </p:cNvSpPr>
          <p:nvPr/>
        </p:nvSpPr>
        <p:spPr bwMode="auto">
          <a:xfrm>
            <a:off x="3346449" y="621969"/>
            <a:ext cx="0" cy="231775"/>
          </a:xfrm>
          <a:custGeom>
            <a:avLst/>
            <a:gdLst>
              <a:gd name="T0" fmla="*/ 0 h 146"/>
              <a:gd name="T1" fmla="*/ 146 h 146"/>
              <a:gd name="T2" fmla="*/ 146 h 14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46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02" name="Rectangle 33"/>
          <p:cNvSpPr>
            <a:spLocks noChangeArrowheads="1"/>
          </p:cNvSpPr>
          <p:nvPr/>
        </p:nvSpPr>
        <p:spPr bwMode="auto">
          <a:xfrm>
            <a:off x="3351212" y="1133144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CMW46502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03" name="Freeform 34"/>
          <p:cNvSpPr>
            <a:spLocks/>
          </p:cNvSpPr>
          <p:nvPr/>
        </p:nvSpPr>
        <p:spPr bwMode="auto">
          <a:xfrm>
            <a:off x="3346449" y="652131"/>
            <a:ext cx="0" cy="265113"/>
          </a:xfrm>
          <a:custGeom>
            <a:avLst/>
            <a:gdLst>
              <a:gd name="T0" fmla="*/ 0 h 167"/>
              <a:gd name="T1" fmla="*/ 167 h 167"/>
              <a:gd name="T2" fmla="*/ 167 h 16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7">
                <a:moveTo>
                  <a:pt x="0" y="0"/>
                </a:moveTo>
                <a:lnTo>
                  <a:pt x="0" y="167"/>
                </a:lnTo>
                <a:lnTo>
                  <a:pt x="0" y="16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04" name="Rectangle 35"/>
          <p:cNvSpPr>
            <a:spLocks noChangeArrowheads="1"/>
          </p:cNvSpPr>
          <p:nvPr/>
        </p:nvSpPr>
        <p:spPr bwMode="auto">
          <a:xfrm>
            <a:off x="3352799" y="2145971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CMW49297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05" name="Freeform 36"/>
          <p:cNvSpPr>
            <a:spLocks/>
          </p:cNvSpPr>
          <p:nvPr/>
        </p:nvSpPr>
        <p:spPr bwMode="auto">
          <a:xfrm>
            <a:off x="3346449" y="683881"/>
            <a:ext cx="0" cy="296863"/>
          </a:xfrm>
          <a:custGeom>
            <a:avLst/>
            <a:gdLst>
              <a:gd name="T0" fmla="*/ 0 h 187"/>
              <a:gd name="T1" fmla="*/ 187 h 187"/>
              <a:gd name="T2" fmla="*/ 187 h 18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7">
                <a:moveTo>
                  <a:pt x="0" y="0"/>
                </a:moveTo>
                <a:lnTo>
                  <a:pt x="0" y="187"/>
                </a:lnTo>
                <a:lnTo>
                  <a:pt x="0" y="18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06" name="Rectangle 37"/>
          <p:cNvSpPr>
            <a:spLocks noChangeArrowheads="1"/>
          </p:cNvSpPr>
          <p:nvPr/>
        </p:nvSpPr>
        <p:spPr bwMode="auto">
          <a:xfrm>
            <a:off x="3351212" y="947407"/>
            <a:ext cx="12636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b="1" dirty="0">
                <a:solidFill>
                  <a:srgbClr val="000000"/>
                </a:solidFill>
                <a:latin typeface="+mn-lt"/>
              </a:rPr>
              <a:t> CMW45424 </a:t>
            </a:r>
            <a:r>
              <a:rPr lang="en-US" altLang="en-US" sz="700" b="1" i="1" dirty="0">
                <a:solidFill>
                  <a:srgbClr val="000000"/>
                </a:solidFill>
                <a:latin typeface="+mn-lt"/>
              </a:rPr>
              <a:t>Pinus</a:t>
            </a:r>
            <a:r>
              <a:rPr lang="en-US" altLang="en-US" sz="700" b="1" dirty="0">
                <a:solidFill>
                  <a:srgbClr val="000000"/>
                </a:solidFill>
                <a:latin typeface="+mn-lt"/>
              </a:rPr>
              <a:t> sp. 2009 MEX T</a:t>
            </a:r>
            <a:endParaRPr lang="en-US" altLang="en-US" sz="700" b="1" dirty="0">
              <a:latin typeface="+mn-lt"/>
            </a:endParaRPr>
          </a:p>
        </p:txBody>
      </p:sp>
      <p:sp>
        <p:nvSpPr>
          <p:cNvPr id="207" name="Freeform 38"/>
          <p:cNvSpPr>
            <a:spLocks/>
          </p:cNvSpPr>
          <p:nvPr/>
        </p:nvSpPr>
        <p:spPr bwMode="auto">
          <a:xfrm>
            <a:off x="3346449" y="715631"/>
            <a:ext cx="0" cy="328613"/>
          </a:xfrm>
          <a:custGeom>
            <a:avLst/>
            <a:gdLst>
              <a:gd name="T0" fmla="*/ 0 h 207"/>
              <a:gd name="T1" fmla="*/ 207 h 207"/>
              <a:gd name="T2" fmla="*/ 207 h 20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7">
                <a:moveTo>
                  <a:pt x="0" y="0"/>
                </a:moveTo>
                <a:lnTo>
                  <a:pt x="0" y="207"/>
                </a:lnTo>
                <a:lnTo>
                  <a:pt x="0" y="20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08" name="Rectangle 39"/>
          <p:cNvSpPr>
            <a:spLocks noChangeArrowheads="1"/>
          </p:cNvSpPr>
          <p:nvPr/>
        </p:nvSpPr>
        <p:spPr bwMode="auto">
          <a:xfrm>
            <a:off x="3351212" y="1071232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CMW46500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9" name="Freeform 40"/>
          <p:cNvSpPr>
            <a:spLocks/>
          </p:cNvSpPr>
          <p:nvPr/>
        </p:nvSpPr>
        <p:spPr bwMode="auto">
          <a:xfrm>
            <a:off x="3346449" y="747381"/>
            <a:ext cx="0" cy="360363"/>
          </a:xfrm>
          <a:custGeom>
            <a:avLst/>
            <a:gdLst>
              <a:gd name="T0" fmla="*/ 0 h 227"/>
              <a:gd name="T1" fmla="*/ 227 h 227"/>
              <a:gd name="T2" fmla="*/ 227 h 22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7">
                <a:moveTo>
                  <a:pt x="0" y="0"/>
                </a:moveTo>
                <a:lnTo>
                  <a:pt x="0" y="227"/>
                </a:lnTo>
                <a:lnTo>
                  <a:pt x="0" y="22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10" name="Rectangle 41"/>
          <p:cNvSpPr>
            <a:spLocks noChangeArrowheads="1"/>
          </p:cNvSpPr>
          <p:nvPr/>
        </p:nvSpPr>
        <p:spPr bwMode="auto">
          <a:xfrm>
            <a:off x="3351212" y="1823708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CMW49292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11" name="Freeform 42"/>
          <p:cNvSpPr>
            <a:spLocks/>
          </p:cNvSpPr>
          <p:nvPr/>
        </p:nvSpPr>
        <p:spPr bwMode="auto">
          <a:xfrm>
            <a:off x="3346449" y="779131"/>
            <a:ext cx="0" cy="392113"/>
          </a:xfrm>
          <a:custGeom>
            <a:avLst/>
            <a:gdLst>
              <a:gd name="T0" fmla="*/ 0 h 247"/>
              <a:gd name="T1" fmla="*/ 247 h 247"/>
              <a:gd name="T2" fmla="*/ 247 h 24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7">
                <a:moveTo>
                  <a:pt x="0" y="0"/>
                </a:moveTo>
                <a:lnTo>
                  <a:pt x="0" y="247"/>
                </a:lnTo>
                <a:lnTo>
                  <a:pt x="0" y="24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12" name="Rectangle 43"/>
          <p:cNvSpPr>
            <a:spLocks noChangeArrowheads="1"/>
          </p:cNvSpPr>
          <p:nvPr/>
        </p:nvSpPr>
        <p:spPr bwMode="auto">
          <a:xfrm>
            <a:off x="3351212" y="1198232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CMW46503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3" name="Freeform 44"/>
          <p:cNvSpPr>
            <a:spLocks/>
          </p:cNvSpPr>
          <p:nvPr/>
        </p:nvSpPr>
        <p:spPr bwMode="auto">
          <a:xfrm>
            <a:off x="3346449" y="810881"/>
            <a:ext cx="0" cy="422276"/>
          </a:xfrm>
          <a:custGeom>
            <a:avLst/>
            <a:gdLst>
              <a:gd name="T0" fmla="*/ 0 h 266"/>
              <a:gd name="T1" fmla="*/ 266 h 266"/>
              <a:gd name="T2" fmla="*/ 266 h 26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66">
                <a:moveTo>
                  <a:pt x="0" y="0"/>
                </a:moveTo>
                <a:lnTo>
                  <a:pt x="0" y="266"/>
                </a:lnTo>
                <a:lnTo>
                  <a:pt x="0" y="26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14" name="Rectangle 45"/>
          <p:cNvSpPr>
            <a:spLocks noChangeArrowheads="1"/>
          </p:cNvSpPr>
          <p:nvPr/>
        </p:nvSpPr>
        <p:spPr bwMode="auto">
          <a:xfrm>
            <a:off x="3352799" y="2207884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CMW49298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5" name="Freeform 46"/>
          <p:cNvSpPr>
            <a:spLocks/>
          </p:cNvSpPr>
          <p:nvPr/>
        </p:nvSpPr>
        <p:spPr bwMode="auto">
          <a:xfrm>
            <a:off x="3346449" y="842631"/>
            <a:ext cx="0" cy="454026"/>
          </a:xfrm>
          <a:custGeom>
            <a:avLst/>
            <a:gdLst>
              <a:gd name="T0" fmla="*/ 0 h 286"/>
              <a:gd name="T1" fmla="*/ 286 h 286"/>
              <a:gd name="T2" fmla="*/ 286 h 28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6">
                <a:moveTo>
                  <a:pt x="0" y="0"/>
                </a:moveTo>
                <a:lnTo>
                  <a:pt x="0" y="286"/>
                </a:lnTo>
                <a:lnTo>
                  <a:pt x="0" y="28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16" name="Rectangle 47"/>
          <p:cNvSpPr>
            <a:spLocks noChangeArrowheads="1"/>
          </p:cNvSpPr>
          <p:nvPr/>
        </p:nvSpPr>
        <p:spPr bwMode="auto">
          <a:xfrm>
            <a:off x="3351212" y="883907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CMW36894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17" name="Freeform 48"/>
          <p:cNvSpPr>
            <a:spLocks/>
          </p:cNvSpPr>
          <p:nvPr/>
        </p:nvSpPr>
        <p:spPr bwMode="auto">
          <a:xfrm>
            <a:off x="3346449" y="874382"/>
            <a:ext cx="0" cy="485776"/>
          </a:xfrm>
          <a:custGeom>
            <a:avLst/>
            <a:gdLst>
              <a:gd name="T0" fmla="*/ 0 h 306"/>
              <a:gd name="T1" fmla="*/ 306 h 306"/>
              <a:gd name="T2" fmla="*/ 306 h 30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6">
                <a:moveTo>
                  <a:pt x="0" y="0"/>
                </a:moveTo>
                <a:lnTo>
                  <a:pt x="0" y="306"/>
                </a:lnTo>
                <a:lnTo>
                  <a:pt x="0" y="30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18" name="Rectangle 49"/>
          <p:cNvSpPr>
            <a:spLocks noChangeArrowheads="1"/>
          </p:cNvSpPr>
          <p:nvPr/>
        </p:nvSpPr>
        <p:spPr bwMode="auto">
          <a:xfrm>
            <a:off x="3352799" y="693406"/>
            <a:ext cx="14843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1C.N1S3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19" name="Freeform 50"/>
          <p:cNvSpPr>
            <a:spLocks/>
          </p:cNvSpPr>
          <p:nvPr/>
        </p:nvSpPr>
        <p:spPr bwMode="auto">
          <a:xfrm>
            <a:off x="3346449" y="906132"/>
            <a:ext cx="0" cy="517526"/>
          </a:xfrm>
          <a:custGeom>
            <a:avLst/>
            <a:gdLst>
              <a:gd name="T0" fmla="*/ 0 h 326"/>
              <a:gd name="T1" fmla="*/ 326 h 326"/>
              <a:gd name="T2" fmla="*/ 326 h 3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26">
                <a:moveTo>
                  <a:pt x="0" y="0"/>
                </a:moveTo>
                <a:lnTo>
                  <a:pt x="0" y="326"/>
                </a:lnTo>
                <a:lnTo>
                  <a:pt x="0" y="32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20" name="Rectangle 51"/>
          <p:cNvSpPr>
            <a:spLocks noChangeArrowheads="1"/>
          </p:cNvSpPr>
          <p:nvPr/>
        </p:nvSpPr>
        <p:spPr bwMode="auto">
          <a:xfrm>
            <a:off x="3354387" y="756906"/>
            <a:ext cx="14843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1C.N5S4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1" name="Freeform 52"/>
          <p:cNvSpPr>
            <a:spLocks/>
          </p:cNvSpPr>
          <p:nvPr/>
        </p:nvSpPr>
        <p:spPr bwMode="auto">
          <a:xfrm>
            <a:off x="3346449" y="937882"/>
            <a:ext cx="0" cy="549276"/>
          </a:xfrm>
          <a:custGeom>
            <a:avLst/>
            <a:gdLst>
              <a:gd name="T0" fmla="*/ 0 h 346"/>
              <a:gd name="T1" fmla="*/ 346 h 346"/>
              <a:gd name="T2" fmla="*/ 346 h 34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46">
                <a:moveTo>
                  <a:pt x="0" y="0"/>
                </a:moveTo>
                <a:lnTo>
                  <a:pt x="0" y="346"/>
                </a:lnTo>
                <a:lnTo>
                  <a:pt x="0" y="34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22" name="Rectangle 53"/>
          <p:cNvSpPr>
            <a:spLocks noChangeArrowheads="1"/>
          </p:cNvSpPr>
          <p:nvPr/>
        </p:nvSpPr>
        <p:spPr bwMode="auto">
          <a:xfrm>
            <a:off x="3351212" y="1009319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CMW46499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3" name="Freeform 54"/>
          <p:cNvSpPr>
            <a:spLocks/>
          </p:cNvSpPr>
          <p:nvPr/>
        </p:nvSpPr>
        <p:spPr bwMode="auto">
          <a:xfrm>
            <a:off x="3346449" y="969632"/>
            <a:ext cx="0" cy="581026"/>
          </a:xfrm>
          <a:custGeom>
            <a:avLst/>
            <a:gdLst>
              <a:gd name="T0" fmla="*/ 0 h 366"/>
              <a:gd name="T1" fmla="*/ 366 h 366"/>
              <a:gd name="T2" fmla="*/ 366 h 36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66">
                <a:moveTo>
                  <a:pt x="0" y="0"/>
                </a:moveTo>
                <a:lnTo>
                  <a:pt x="0" y="366"/>
                </a:lnTo>
                <a:lnTo>
                  <a:pt x="0" y="36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24" name="Rectangle 55"/>
          <p:cNvSpPr>
            <a:spLocks noChangeArrowheads="1"/>
          </p:cNvSpPr>
          <p:nvPr/>
        </p:nvSpPr>
        <p:spPr bwMode="auto">
          <a:xfrm>
            <a:off x="3354387" y="2458709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CMW50529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5" name="Freeform 56"/>
          <p:cNvSpPr>
            <a:spLocks/>
          </p:cNvSpPr>
          <p:nvPr/>
        </p:nvSpPr>
        <p:spPr bwMode="auto">
          <a:xfrm>
            <a:off x="3346449" y="1001382"/>
            <a:ext cx="0" cy="611189"/>
          </a:xfrm>
          <a:custGeom>
            <a:avLst/>
            <a:gdLst>
              <a:gd name="T0" fmla="*/ 0 h 385"/>
              <a:gd name="T1" fmla="*/ 385 h 385"/>
              <a:gd name="T2" fmla="*/ 385 h 38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85">
                <a:moveTo>
                  <a:pt x="0" y="0"/>
                </a:moveTo>
                <a:lnTo>
                  <a:pt x="0" y="385"/>
                </a:lnTo>
                <a:lnTo>
                  <a:pt x="0" y="38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26" name="Rectangle 57"/>
          <p:cNvSpPr>
            <a:spLocks noChangeArrowheads="1"/>
          </p:cNvSpPr>
          <p:nvPr/>
        </p:nvSpPr>
        <p:spPr bwMode="auto">
          <a:xfrm>
            <a:off x="3354387" y="1888796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CMW49293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7" name="Freeform 58"/>
          <p:cNvSpPr>
            <a:spLocks/>
          </p:cNvSpPr>
          <p:nvPr/>
        </p:nvSpPr>
        <p:spPr bwMode="auto">
          <a:xfrm>
            <a:off x="3346449" y="1033132"/>
            <a:ext cx="0" cy="642939"/>
          </a:xfrm>
          <a:custGeom>
            <a:avLst/>
            <a:gdLst>
              <a:gd name="T0" fmla="*/ 0 h 405"/>
              <a:gd name="T1" fmla="*/ 405 h 405"/>
              <a:gd name="T2" fmla="*/ 405 h 40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05">
                <a:moveTo>
                  <a:pt x="0" y="0"/>
                </a:moveTo>
                <a:lnTo>
                  <a:pt x="0" y="405"/>
                </a:lnTo>
                <a:lnTo>
                  <a:pt x="0" y="40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28" name="Rectangle 59"/>
          <p:cNvSpPr>
            <a:spLocks noChangeArrowheads="1"/>
          </p:cNvSpPr>
          <p:nvPr/>
        </p:nvSpPr>
        <p:spPr bwMode="auto">
          <a:xfrm>
            <a:off x="3352799" y="2334884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CMW50526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9" name="Freeform 60"/>
          <p:cNvSpPr>
            <a:spLocks/>
          </p:cNvSpPr>
          <p:nvPr/>
        </p:nvSpPr>
        <p:spPr bwMode="auto">
          <a:xfrm>
            <a:off x="3346449" y="1063294"/>
            <a:ext cx="0" cy="676276"/>
          </a:xfrm>
          <a:custGeom>
            <a:avLst/>
            <a:gdLst>
              <a:gd name="T0" fmla="*/ 0 h 426"/>
              <a:gd name="T1" fmla="*/ 426 h 426"/>
              <a:gd name="T2" fmla="*/ 426 h 4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26">
                <a:moveTo>
                  <a:pt x="0" y="0"/>
                </a:moveTo>
                <a:lnTo>
                  <a:pt x="0" y="426"/>
                </a:lnTo>
                <a:lnTo>
                  <a:pt x="0" y="42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30" name="Rectangle 61"/>
          <p:cNvSpPr>
            <a:spLocks noChangeArrowheads="1"/>
          </p:cNvSpPr>
          <p:nvPr/>
        </p:nvSpPr>
        <p:spPr bwMode="auto">
          <a:xfrm>
            <a:off x="3354387" y="2017384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CMW49295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1" name="Freeform 62"/>
          <p:cNvSpPr>
            <a:spLocks/>
          </p:cNvSpPr>
          <p:nvPr/>
        </p:nvSpPr>
        <p:spPr bwMode="auto">
          <a:xfrm>
            <a:off x="3346449" y="1095044"/>
            <a:ext cx="0" cy="708026"/>
          </a:xfrm>
          <a:custGeom>
            <a:avLst/>
            <a:gdLst>
              <a:gd name="T0" fmla="*/ 0 h 446"/>
              <a:gd name="T1" fmla="*/ 446 h 446"/>
              <a:gd name="T2" fmla="*/ 446 h 44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46">
                <a:moveTo>
                  <a:pt x="0" y="0"/>
                </a:moveTo>
                <a:lnTo>
                  <a:pt x="0" y="446"/>
                </a:lnTo>
                <a:lnTo>
                  <a:pt x="0" y="44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32" name="Rectangle 63"/>
          <p:cNvSpPr>
            <a:spLocks noChangeArrowheads="1"/>
          </p:cNvSpPr>
          <p:nvPr/>
        </p:nvSpPr>
        <p:spPr bwMode="auto">
          <a:xfrm>
            <a:off x="3354387" y="2080884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CMW49296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3" name="Freeform 64"/>
          <p:cNvSpPr>
            <a:spLocks/>
          </p:cNvSpPr>
          <p:nvPr/>
        </p:nvSpPr>
        <p:spPr bwMode="auto">
          <a:xfrm>
            <a:off x="3346449" y="1126794"/>
            <a:ext cx="0" cy="739776"/>
          </a:xfrm>
          <a:custGeom>
            <a:avLst/>
            <a:gdLst>
              <a:gd name="T0" fmla="*/ 0 h 466"/>
              <a:gd name="T1" fmla="*/ 466 h 466"/>
              <a:gd name="T2" fmla="*/ 466 h 46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66">
                <a:moveTo>
                  <a:pt x="0" y="0"/>
                </a:moveTo>
                <a:lnTo>
                  <a:pt x="0" y="466"/>
                </a:lnTo>
                <a:lnTo>
                  <a:pt x="0" y="46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34" name="Rectangle 65"/>
          <p:cNvSpPr>
            <a:spLocks noChangeArrowheads="1"/>
          </p:cNvSpPr>
          <p:nvPr/>
        </p:nvSpPr>
        <p:spPr bwMode="auto">
          <a:xfrm>
            <a:off x="3351212" y="1382382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CMW46506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5" name="Freeform 66"/>
          <p:cNvSpPr>
            <a:spLocks/>
          </p:cNvSpPr>
          <p:nvPr/>
        </p:nvSpPr>
        <p:spPr bwMode="auto">
          <a:xfrm>
            <a:off x="3346449" y="1158545"/>
            <a:ext cx="0" cy="771526"/>
          </a:xfrm>
          <a:custGeom>
            <a:avLst/>
            <a:gdLst>
              <a:gd name="T0" fmla="*/ 0 h 486"/>
              <a:gd name="T1" fmla="*/ 486 h 486"/>
              <a:gd name="T2" fmla="*/ 486 h 48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86">
                <a:moveTo>
                  <a:pt x="0" y="0"/>
                </a:moveTo>
                <a:lnTo>
                  <a:pt x="0" y="486"/>
                </a:lnTo>
                <a:lnTo>
                  <a:pt x="0" y="48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36" name="Rectangle 67"/>
          <p:cNvSpPr>
            <a:spLocks noChangeArrowheads="1"/>
          </p:cNvSpPr>
          <p:nvPr/>
        </p:nvSpPr>
        <p:spPr bwMode="auto">
          <a:xfrm>
            <a:off x="3354387" y="1952296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CMW49294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7" name="Freeform 68"/>
          <p:cNvSpPr>
            <a:spLocks/>
          </p:cNvSpPr>
          <p:nvPr/>
        </p:nvSpPr>
        <p:spPr bwMode="auto">
          <a:xfrm>
            <a:off x="3346449" y="1190295"/>
            <a:ext cx="0" cy="801689"/>
          </a:xfrm>
          <a:custGeom>
            <a:avLst/>
            <a:gdLst>
              <a:gd name="T0" fmla="*/ 0 h 505"/>
              <a:gd name="T1" fmla="*/ 505 h 505"/>
              <a:gd name="T2" fmla="*/ 505 h 50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5">
                <a:moveTo>
                  <a:pt x="0" y="0"/>
                </a:moveTo>
                <a:lnTo>
                  <a:pt x="0" y="505"/>
                </a:lnTo>
                <a:lnTo>
                  <a:pt x="0" y="50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38" name="Rectangle 69"/>
          <p:cNvSpPr>
            <a:spLocks noChangeArrowheads="1"/>
          </p:cNvSpPr>
          <p:nvPr/>
        </p:nvSpPr>
        <p:spPr bwMode="auto">
          <a:xfrm>
            <a:off x="3351212" y="1322057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CMW46505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9" name="Freeform 70"/>
          <p:cNvSpPr>
            <a:spLocks/>
          </p:cNvSpPr>
          <p:nvPr/>
        </p:nvSpPr>
        <p:spPr bwMode="auto">
          <a:xfrm>
            <a:off x="3346449" y="1222045"/>
            <a:ext cx="0" cy="833439"/>
          </a:xfrm>
          <a:custGeom>
            <a:avLst/>
            <a:gdLst>
              <a:gd name="T0" fmla="*/ 0 h 525"/>
              <a:gd name="T1" fmla="*/ 525 h 525"/>
              <a:gd name="T2" fmla="*/ 525 h 5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5">
                <a:moveTo>
                  <a:pt x="0" y="0"/>
                </a:moveTo>
                <a:lnTo>
                  <a:pt x="0" y="525"/>
                </a:lnTo>
                <a:lnTo>
                  <a:pt x="0" y="52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40" name="Rectangle 71"/>
          <p:cNvSpPr>
            <a:spLocks noChangeArrowheads="1"/>
          </p:cNvSpPr>
          <p:nvPr/>
        </p:nvSpPr>
        <p:spPr bwMode="auto">
          <a:xfrm>
            <a:off x="3352799" y="2271384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CMW50523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1" name="Freeform 72"/>
          <p:cNvSpPr>
            <a:spLocks/>
          </p:cNvSpPr>
          <p:nvPr/>
        </p:nvSpPr>
        <p:spPr bwMode="auto">
          <a:xfrm>
            <a:off x="3346449" y="1253795"/>
            <a:ext cx="0" cy="865189"/>
          </a:xfrm>
          <a:custGeom>
            <a:avLst/>
            <a:gdLst>
              <a:gd name="T0" fmla="*/ 0 h 545"/>
              <a:gd name="T1" fmla="*/ 545 h 545"/>
              <a:gd name="T2" fmla="*/ 545 h 54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45">
                <a:moveTo>
                  <a:pt x="0" y="0"/>
                </a:moveTo>
                <a:lnTo>
                  <a:pt x="0" y="545"/>
                </a:lnTo>
                <a:lnTo>
                  <a:pt x="0" y="54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42" name="Rectangle 73"/>
          <p:cNvSpPr>
            <a:spLocks noChangeArrowheads="1"/>
          </p:cNvSpPr>
          <p:nvPr/>
        </p:nvSpPr>
        <p:spPr bwMode="auto">
          <a:xfrm>
            <a:off x="3351212" y="1258557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CMW46504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3" name="Freeform 74"/>
          <p:cNvSpPr>
            <a:spLocks/>
          </p:cNvSpPr>
          <p:nvPr/>
        </p:nvSpPr>
        <p:spPr bwMode="auto">
          <a:xfrm>
            <a:off x="3346449" y="1285545"/>
            <a:ext cx="0" cy="896939"/>
          </a:xfrm>
          <a:custGeom>
            <a:avLst/>
            <a:gdLst>
              <a:gd name="T0" fmla="*/ 0 h 565"/>
              <a:gd name="T1" fmla="*/ 565 h 565"/>
              <a:gd name="T2" fmla="*/ 565 h 56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65">
                <a:moveTo>
                  <a:pt x="0" y="0"/>
                </a:moveTo>
                <a:lnTo>
                  <a:pt x="0" y="565"/>
                </a:lnTo>
                <a:lnTo>
                  <a:pt x="0" y="56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44" name="Rectangle 75"/>
          <p:cNvSpPr>
            <a:spLocks noChangeArrowheads="1"/>
          </p:cNvSpPr>
          <p:nvPr/>
        </p:nvSpPr>
        <p:spPr bwMode="auto">
          <a:xfrm>
            <a:off x="3352799" y="631494"/>
            <a:ext cx="14874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1A.N5S2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pseudostrobus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2011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45" name="Freeform 76"/>
          <p:cNvSpPr>
            <a:spLocks/>
          </p:cNvSpPr>
          <p:nvPr/>
        </p:nvSpPr>
        <p:spPr bwMode="auto">
          <a:xfrm>
            <a:off x="3346449" y="1317295"/>
            <a:ext cx="0" cy="928689"/>
          </a:xfrm>
          <a:custGeom>
            <a:avLst/>
            <a:gdLst>
              <a:gd name="T0" fmla="*/ 0 h 585"/>
              <a:gd name="T1" fmla="*/ 585 h 585"/>
              <a:gd name="T2" fmla="*/ 585 h 58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85">
                <a:moveTo>
                  <a:pt x="0" y="0"/>
                </a:moveTo>
                <a:lnTo>
                  <a:pt x="0" y="585"/>
                </a:lnTo>
                <a:lnTo>
                  <a:pt x="0" y="58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46" name="Rectangle 77"/>
          <p:cNvSpPr>
            <a:spLocks noChangeArrowheads="1"/>
          </p:cNvSpPr>
          <p:nvPr/>
        </p:nvSpPr>
        <p:spPr bwMode="auto">
          <a:xfrm>
            <a:off x="3351212" y="1507795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CMW46508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7" name="Freeform 78"/>
          <p:cNvSpPr>
            <a:spLocks/>
          </p:cNvSpPr>
          <p:nvPr/>
        </p:nvSpPr>
        <p:spPr bwMode="auto">
          <a:xfrm>
            <a:off x="3346449" y="1349045"/>
            <a:ext cx="0" cy="960439"/>
          </a:xfrm>
          <a:custGeom>
            <a:avLst/>
            <a:gdLst>
              <a:gd name="T0" fmla="*/ 0 h 605"/>
              <a:gd name="T1" fmla="*/ 605 h 605"/>
              <a:gd name="T2" fmla="*/ 605 h 60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05">
                <a:moveTo>
                  <a:pt x="0" y="0"/>
                </a:moveTo>
                <a:lnTo>
                  <a:pt x="0" y="605"/>
                </a:lnTo>
                <a:lnTo>
                  <a:pt x="0" y="60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48" name="Rectangle 79"/>
          <p:cNvSpPr>
            <a:spLocks noChangeArrowheads="1"/>
          </p:cNvSpPr>
          <p:nvPr/>
        </p:nvSpPr>
        <p:spPr bwMode="auto">
          <a:xfrm>
            <a:off x="3352799" y="2396797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CMW50528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9" name="Freeform 80"/>
          <p:cNvSpPr>
            <a:spLocks/>
          </p:cNvSpPr>
          <p:nvPr/>
        </p:nvSpPr>
        <p:spPr bwMode="auto">
          <a:xfrm>
            <a:off x="3346449" y="1380795"/>
            <a:ext cx="0" cy="992189"/>
          </a:xfrm>
          <a:custGeom>
            <a:avLst/>
            <a:gdLst>
              <a:gd name="T0" fmla="*/ 0 h 625"/>
              <a:gd name="T1" fmla="*/ 625 h 625"/>
              <a:gd name="T2" fmla="*/ 625 h 6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25">
                <a:moveTo>
                  <a:pt x="0" y="0"/>
                </a:moveTo>
                <a:lnTo>
                  <a:pt x="0" y="625"/>
                </a:lnTo>
                <a:lnTo>
                  <a:pt x="0" y="62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50" name="Rectangle 81"/>
          <p:cNvSpPr>
            <a:spLocks noChangeArrowheads="1"/>
          </p:cNvSpPr>
          <p:nvPr/>
        </p:nvSpPr>
        <p:spPr bwMode="auto">
          <a:xfrm>
            <a:off x="3351212" y="1571295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CMW46509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1" name="Freeform 82"/>
          <p:cNvSpPr>
            <a:spLocks/>
          </p:cNvSpPr>
          <p:nvPr/>
        </p:nvSpPr>
        <p:spPr bwMode="auto">
          <a:xfrm>
            <a:off x="3346449" y="1412545"/>
            <a:ext cx="0" cy="1022352"/>
          </a:xfrm>
          <a:custGeom>
            <a:avLst/>
            <a:gdLst>
              <a:gd name="T0" fmla="*/ 0 h 644"/>
              <a:gd name="T1" fmla="*/ 644 h 644"/>
              <a:gd name="T2" fmla="*/ 644 h 64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44">
                <a:moveTo>
                  <a:pt x="0" y="0"/>
                </a:moveTo>
                <a:lnTo>
                  <a:pt x="0" y="644"/>
                </a:lnTo>
                <a:lnTo>
                  <a:pt x="0" y="644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52" name="Rectangle 83"/>
          <p:cNvSpPr>
            <a:spLocks noChangeArrowheads="1"/>
          </p:cNvSpPr>
          <p:nvPr/>
        </p:nvSpPr>
        <p:spPr bwMode="auto">
          <a:xfrm>
            <a:off x="3354387" y="2585710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CMW50532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3" name="Freeform 84"/>
          <p:cNvSpPr>
            <a:spLocks/>
          </p:cNvSpPr>
          <p:nvPr/>
        </p:nvSpPr>
        <p:spPr bwMode="auto">
          <a:xfrm>
            <a:off x="3346449" y="1444295"/>
            <a:ext cx="0" cy="1054102"/>
          </a:xfrm>
          <a:custGeom>
            <a:avLst/>
            <a:gdLst>
              <a:gd name="T0" fmla="*/ 0 h 664"/>
              <a:gd name="T1" fmla="*/ 664 h 664"/>
              <a:gd name="T2" fmla="*/ 664 h 6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64">
                <a:moveTo>
                  <a:pt x="0" y="0"/>
                </a:moveTo>
                <a:lnTo>
                  <a:pt x="0" y="664"/>
                </a:lnTo>
                <a:lnTo>
                  <a:pt x="0" y="664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54" name="Rectangle 85"/>
          <p:cNvSpPr>
            <a:spLocks noChangeArrowheads="1"/>
          </p:cNvSpPr>
          <p:nvPr/>
        </p:nvSpPr>
        <p:spPr bwMode="auto">
          <a:xfrm>
            <a:off x="3354387" y="2522209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CMW50531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5" name="Freeform 86"/>
          <p:cNvSpPr>
            <a:spLocks/>
          </p:cNvSpPr>
          <p:nvPr/>
        </p:nvSpPr>
        <p:spPr bwMode="auto">
          <a:xfrm>
            <a:off x="3346449" y="1474458"/>
            <a:ext cx="0" cy="1087439"/>
          </a:xfrm>
          <a:custGeom>
            <a:avLst/>
            <a:gdLst>
              <a:gd name="T0" fmla="*/ 0 h 685"/>
              <a:gd name="T1" fmla="*/ 685 h 685"/>
              <a:gd name="T2" fmla="*/ 685 h 68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85">
                <a:moveTo>
                  <a:pt x="0" y="0"/>
                </a:moveTo>
                <a:lnTo>
                  <a:pt x="0" y="685"/>
                </a:lnTo>
                <a:lnTo>
                  <a:pt x="0" y="68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56" name="Rectangle 87"/>
          <p:cNvSpPr>
            <a:spLocks noChangeArrowheads="1"/>
          </p:cNvSpPr>
          <p:nvPr/>
        </p:nvSpPr>
        <p:spPr bwMode="auto">
          <a:xfrm>
            <a:off x="3351212" y="1635430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CMW46510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7" name="Freeform 88"/>
          <p:cNvSpPr>
            <a:spLocks/>
          </p:cNvSpPr>
          <p:nvPr/>
        </p:nvSpPr>
        <p:spPr bwMode="auto">
          <a:xfrm>
            <a:off x="3346449" y="1506208"/>
            <a:ext cx="0" cy="1119189"/>
          </a:xfrm>
          <a:custGeom>
            <a:avLst/>
            <a:gdLst>
              <a:gd name="T0" fmla="*/ 0 h 705"/>
              <a:gd name="T1" fmla="*/ 705 h 705"/>
              <a:gd name="T2" fmla="*/ 705 h 70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05">
                <a:moveTo>
                  <a:pt x="0" y="0"/>
                </a:moveTo>
                <a:lnTo>
                  <a:pt x="0" y="705"/>
                </a:lnTo>
                <a:lnTo>
                  <a:pt x="0" y="70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58" name="Rectangle 89"/>
          <p:cNvSpPr>
            <a:spLocks noChangeArrowheads="1"/>
          </p:cNvSpPr>
          <p:nvPr/>
        </p:nvSpPr>
        <p:spPr bwMode="auto">
          <a:xfrm>
            <a:off x="3351212" y="1699454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CMW46511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9" name="Freeform 90"/>
          <p:cNvSpPr>
            <a:spLocks/>
          </p:cNvSpPr>
          <p:nvPr/>
        </p:nvSpPr>
        <p:spPr bwMode="auto">
          <a:xfrm>
            <a:off x="3346449" y="1537958"/>
            <a:ext cx="0" cy="1150940"/>
          </a:xfrm>
          <a:custGeom>
            <a:avLst/>
            <a:gdLst>
              <a:gd name="T0" fmla="*/ 0 h 725"/>
              <a:gd name="T1" fmla="*/ 725 h 725"/>
              <a:gd name="T2" fmla="*/ 725 h 7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25">
                <a:moveTo>
                  <a:pt x="0" y="0"/>
                </a:moveTo>
                <a:lnTo>
                  <a:pt x="0" y="725"/>
                </a:lnTo>
                <a:lnTo>
                  <a:pt x="0" y="72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60" name="Rectangle 91"/>
          <p:cNvSpPr>
            <a:spLocks noChangeArrowheads="1"/>
          </p:cNvSpPr>
          <p:nvPr/>
        </p:nvSpPr>
        <p:spPr bwMode="auto">
          <a:xfrm>
            <a:off x="3351212" y="1761796"/>
            <a:ext cx="16097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CMW46512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pseudostrobus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1" name="Freeform 92"/>
          <p:cNvSpPr>
            <a:spLocks/>
          </p:cNvSpPr>
          <p:nvPr/>
        </p:nvSpPr>
        <p:spPr bwMode="auto">
          <a:xfrm flipH="1">
            <a:off x="3300412" y="1569708"/>
            <a:ext cx="46038" cy="1127127"/>
          </a:xfrm>
          <a:custGeom>
            <a:avLst/>
            <a:gdLst>
              <a:gd name="T0" fmla="*/ 0 h 745"/>
              <a:gd name="T1" fmla="*/ 745 h 745"/>
              <a:gd name="T2" fmla="*/ 745 h 74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45">
                <a:moveTo>
                  <a:pt x="0" y="0"/>
                </a:moveTo>
                <a:lnTo>
                  <a:pt x="0" y="745"/>
                </a:lnTo>
                <a:lnTo>
                  <a:pt x="0" y="74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62" name="Line 93"/>
          <p:cNvSpPr>
            <a:spLocks noChangeShapeType="1"/>
          </p:cNvSpPr>
          <p:nvPr/>
        </p:nvSpPr>
        <p:spPr bwMode="auto">
          <a:xfrm>
            <a:off x="3346449" y="379081"/>
            <a:ext cx="0" cy="1182690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63" name="Freeform 94"/>
          <p:cNvSpPr>
            <a:spLocks/>
          </p:cNvSpPr>
          <p:nvPr/>
        </p:nvSpPr>
        <p:spPr bwMode="auto">
          <a:xfrm>
            <a:off x="3049587" y="1566533"/>
            <a:ext cx="296863" cy="912814"/>
          </a:xfrm>
          <a:custGeom>
            <a:avLst/>
            <a:gdLst>
              <a:gd name="T0" fmla="*/ 0 w 187"/>
              <a:gd name="T1" fmla="*/ 575 h 575"/>
              <a:gd name="T2" fmla="*/ 0 w 187"/>
              <a:gd name="T3" fmla="*/ 0 h 575"/>
              <a:gd name="T4" fmla="*/ 187 w 187"/>
              <a:gd name="T5" fmla="*/ 0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7" h="575">
                <a:moveTo>
                  <a:pt x="0" y="575"/>
                </a:moveTo>
                <a:lnTo>
                  <a:pt x="0" y="0"/>
                </a:lnTo>
                <a:lnTo>
                  <a:pt x="187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64" name="Rectangle 95"/>
          <p:cNvSpPr>
            <a:spLocks noChangeArrowheads="1"/>
          </p:cNvSpPr>
          <p:nvPr/>
        </p:nvSpPr>
        <p:spPr bwMode="auto">
          <a:xfrm>
            <a:off x="3125787" y="3049260"/>
            <a:ext cx="15573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267.52.N2S1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2012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5" name="Freeform 96"/>
          <p:cNvSpPr>
            <a:spLocks/>
          </p:cNvSpPr>
          <p:nvPr/>
        </p:nvSpPr>
        <p:spPr bwMode="auto">
          <a:xfrm>
            <a:off x="3119437" y="2814310"/>
            <a:ext cx="0" cy="581026"/>
          </a:xfrm>
          <a:custGeom>
            <a:avLst/>
            <a:gdLst>
              <a:gd name="T0" fmla="*/ 366 h 366"/>
              <a:gd name="T1" fmla="*/ 0 h 366"/>
              <a:gd name="T2" fmla="*/ 0 h 36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66">
                <a:moveTo>
                  <a:pt x="0" y="36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66" name="Rectangle 97"/>
          <p:cNvSpPr>
            <a:spLocks noChangeArrowheads="1"/>
          </p:cNvSpPr>
          <p:nvPr/>
        </p:nvSpPr>
        <p:spPr bwMode="auto">
          <a:xfrm>
            <a:off x="3125787" y="2987348"/>
            <a:ext cx="15573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267.52.N1S1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2012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7" name="Freeform 98"/>
          <p:cNvSpPr>
            <a:spLocks/>
          </p:cNvSpPr>
          <p:nvPr/>
        </p:nvSpPr>
        <p:spPr bwMode="auto">
          <a:xfrm>
            <a:off x="3119437" y="2877810"/>
            <a:ext cx="0" cy="549276"/>
          </a:xfrm>
          <a:custGeom>
            <a:avLst/>
            <a:gdLst>
              <a:gd name="T0" fmla="*/ 346 h 346"/>
              <a:gd name="T1" fmla="*/ 0 h 346"/>
              <a:gd name="T2" fmla="*/ 0 h 34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46">
                <a:moveTo>
                  <a:pt x="0" y="34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68" name="Rectangle 99"/>
          <p:cNvSpPr>
            <a:spLocks noChangeArrowheads="1"/>
          </p:cNvSpPr>
          <p:nvPr/>
        </p:nvSpPr>
        <p:spPr bwMode="auto">
          <a:xfrm>
            <a:off x="3124199" y="3249286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CMW38959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69" name="Freeform 100"/>
          <p:cNvSpPr>
            <a:spLocks/>
          </p:cNvSpPr>
          <p:nvPr/>
        </p:nvSpPr>
        <p:spPr bwMode="auto">
          <a:xfrm>
            <a:off x="3119437" y="2941310"/>
            <a:ext cx="0" cy="517526"/>
          </a:xfrm>
          <a:custGeom>
            <a:avLst/>
            <a:gdLst>
              <a:gd name="T0" fmla="*/ 326 h 326"/>
              <a:gd name="T1" fmla="*/ 0 h 326"/>
              <a:gd name="T2" fmla="*/ 0 h 3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26">
                <a:moveTo>
                  <a:pt x="0" y="32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70" name="Rectangle 101"/>
          <p:cNvSpPr>
            <a:spLocks noChangeArrowheads="1"/>
          </p:cNvSpPr>
          <p:nvPr/>
        </p:nvSpPr>
        <p:spPr bwMode="auto">
          <a:xfrm>
            <a:off x="3124199" y="3376286"/>
            <a:ext cx="15287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CMW51058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7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71" name="Freeform 102"/>
          <p:cNvSpPr>
            <a:spLocks/>
          </p:cNvSpPr>
          <p:nvPr/>
        </p:nvSpPr>
        <p:spPr bwMode="auto">
          <a:xfrm>
            <a:off x="3119437" y="3004810"/>
            <a:ext cx="0" cy="485776"/>
          </a:xfrm>
          <a:custGeom>
            <a:avLst/>
            <a:gdLst>
              <a:gd name="T0" fmla="*/ 306 h 306"/>
              <a:gd name="T1" fmla="*/ 0 h 306"/>
              <a:gd name="T2" fmla="*/ 0 h 30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6">
                <a:moveTo>
                  <a:pt x="0" y="30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72" name="Rectangle 103"/>
          <p:cNvSpPr>
            <a:spLocks noChangeArrowheads="1"/>
          </p:cNvSpPr>
          <p:nvPr/>
        </p:nvSpPr>
        <p:spPr bwMode="auto">
          <a:xfrm>
            <a:off x="3124199" y="3312786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CMW38968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73" name="Freeform 104"/>
          <p:cNvSpPr>
            <a:spLocks/>
          </p:cNvSpPr>
          <p:nvPr/>
        </p:nvSpPr>
        <p:spPr bwMode="auto">
          <a:xfrm>
            <a:off x="3119437" y="3068310"/>
            <a:ext cx="0" cy="454026"/>
          </a:xfrm>
          <a:custGeom>
            <a:avLst/>
            <a:gdLst>
              <a:gd name="T0" fmla="*/ 286 h 286"/>
              <a:gd name="T1" fmla="*/ 0 h 286"/>
              <a:gd name="T2" fmla="*/ 0 h 28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6">
                <a:moveTo>
                  <a:pt x="0" y="28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74" name="Rectangle 105"/>
          <p:cNvSpPr>
            <a:spLocks noChangeArrowheads="1"/>
          </p:cNvSpPr>
          <p:nvPr/>
        </p:nvSpPr>
        <p:spPr bwMode="auto">
          <a:xfrm>
            <a:off x="3128962" y="2736522"/>
            <a:ext cx="14716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267.44.N1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275" name="Freeform 106"/>
          <p:cNvSpPr>
            <a:spLocks/>
          </p:cNvSpPr>
          <p:nvPr/>
        </p:nvSpPr>
        <p:spPr bwMode="auto">
          <a:xfrm>
            <a:off x="3119437" y="3131810"/>
            <a:ext cx="0" cy="422276"/>
          </a:xfrm>
          <a:custGeom>
            <a:avLst/>
            <a:gdLst>
              <a:gd name="T0" fmla="*/ 266 h 266"/>
              <a:gd name="T1" fmla="*/ 0 h 266"/>
              <a:gd name="T2" fmla="*/ 0 h 26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66">
                <a:moveTo>
                  <a:pt x="0" y="26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76" name="Rectangle 107"/>
          <p:cNvSpPr>
            <a:spLocks noChangeArrowheads="1"/>
          </p:cNvSpPr>
          <p:nvPr/>
        </p:nvSpPr>
        <p:spPr bwMode="auto">
          <a:xfrm>
            <a:off x="3128962" y="2800022"/>
            <a:ext cx="14716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267.47.N1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277" name="Freeform 108"/>
          <p:cNvSpPr>
            <a:spLocks/>
          </p:cNvSpPr>
          <p:nvPr/>
        </p:nvSpPr>
        <p:spPr bwMode="auto">
          <a:xfrm>
            <a:off x="3119437" y="3195311"/>
            <a:ext cx="0" cy="26988"/>
          </a:xfrm>
          <a:custGeom>
            <a:avLst/>
            <a:gdLst>
              <a:gd name="T0" fmla="*/ 17 h 17"/>
              <a:gd name="T1" fmla="*/ 0 h 17"/>
              <a:gd name="T2" fmla="*/ 0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78" name="Rectangle 109"/>
          <p:cNvSpPr>
            <a:spLocks noChangeArrowheads="1"/>
          </p:cNvSpPr>
          <p:nvPr/>
        </p:nvSpPr>
        <p:spPr bwMode="auto">
          <a:xfrm>
            <a:off x="3128962" y="2865110"/>
            <a:ext cx="14716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267.47.N2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279" name="Freeform 110"/>
          <p:cNvSpPr>
            <a:spLocks/>
          </p:cNvSpPr>
          <p:nvPr/>
        </p:nvSpPr>
        <p:spPr bwMode="auto">
          <a:xfrm>
            <a:off x="3119437" y="3230236"/>
            <a:ext cx="0" cy="26988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80" name="Rectangle 111"/>
          <p:cNvSpPr>
            <a:spLocks noChangeArrowheads="1"/>
          </p:cNvSpPr>
          <p:nvPr/>
        </p:nvSpPr>
        <p:spPr bwMode="auto">
          <a:xfrm>
            <a:off x="3125787" y="2927023"/>
            <a:ext cx="15573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267.51.N2S1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2012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1" name="Freeform 112"/>
          <p:cNvSpPr>
            <a:spLocks/>
          </p:cNvSpPr>
          <p:nvPr/>
        </p:nvSpPr>
        <p:spPr bwMode="auto">
          <a:xfrm>
            <a:off x="3119437" y="3261986"/>
            <a:ext cx="0" cy="58738"/>
          </a:xfrm>
          <a:custGeom>
            <a:avLst/>
            <a:gdLst>
              <a:gd name="T0" fmla="*/ 0 h 37"/>
              <a:gd name="T1" fmla="*/ 37 h 37"/>
              <a:gd name="T2" fmla="*/ 37 h 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">
                <a:moveTo>
                  <a:pt x="0" y="0"/>
                </a:moveTo>
                <a:lnTo>
                  <a:pt x="0" y="37"/>
                </a:lnTo>
                <a:lnTo>
                  <a:pt x="0" y="3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82" name="Rectangle 113"/>
          <p:cNvSpPr>
            <a:spLocks noChangeArrowheads="1"/>
          </p:cNvSpPr>
          <p:nvPr/>
        </p:nvSpPr>
        <p:spPr bwMode="auto">
          <a:xfrm>
            <a:off x="3124199" y="3114348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CMW38950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283" name="Freeform 114"/>
          <p:cNvSpPr>
            <a:spLocks/>
          </p:cNvSpPr>
          <p:nvPr/>
        </p:nvSpPr>
        <p:spPr bwMode="auto">
          <a:xfrm>
            <a:off x="3119437" y="3293736"/>
            <a:ext cx="0" cy="90488"/>
          </a:xfrm>
          <a:custGeom>
            <a:avLst/>
            <a:gdLst>
              <a:gd name="T0" fmla="*/ 0 h 57"/>
              <a:gd name="T1" fmla="*/ 57 h 57"/>
              <a:gd name="T2" fmla="*/ 57 h 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">
                <a:moveTo>
                  <a:pt x="0" y="0"/>
                </a:moveTo>
                <a:lnTo>
                  <a:pt x="0" y="57"/>
                </a:lnTo>
                <a:lnTo>
                  <a:pt x="0" y="5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84" name="Rectangle 115"/>
          <p:cNvSpPr>
            <a:spLocks noChangeArrowheads="1"/>
          </p:cNvSpPr>
          <p:nvPr/>
        </p:nvSpPr>
        <p:spPr bwMode="auto">
          <a:xfrm>
            <a:off x="3124199" y="3182611"/>
            <a:ext cx="146514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b="1" dirty="0">
                <a:solidFill>
                  <a:srgbClr val="000000"/>
                </a:solidFill>
                <a:latin typeface="+mn-lt"/>
              </a:rPr>
              <a:t> CMW38958 </a:t>
            </a:r>
            <a:r>
              <a:rPr lang="en-US" altLang="en-US" sz="700" b="1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b="1" dirty="0">
                <a:solidFill>
                  <a:srgbClr val="000000"/>
                </a:solidFill>
                <a:latin typeface="+mn-lt"/>
              </a:rPr>
              <a:t>2012 GUA T</a:t>
            </a:r>
            <a:endParaRPr lang="en-US" altLang="en-US" sz="700" b="1" dirty="0">
              <a:latin typeface="+mn-lt"/>
            </a:endParaRPr>
          </a:p>
        </p:txBody>
      </p:sp>
      <p:sp>
        <p:nvSpPr>
          <p:cNvPr id="285" name="Freeform 116"/>
          <p:cNvSpPr>
            <a:spLocks/>
          </p:cNvSpPr>
          <p:nvPr/>
        </p:nvSpPr>
        <p:spPr bwMode="auto">
          <a:xfrm>
            <a:off x="3119437" y="3447724"/>
            <a:ext cx="0" cy="265113"/>
          </a:xfrm>
          <a:custGeom>
            <a:avLst/>
            <a:gdLst>
              <a:gd name="T0" fmla="*/ 167 h 167"/>
              <a:gd name="T1" fmla="*/ 0 h 167"/>
              <a:gd name="T2" fmla="*/ 0 h 16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7">
                <a:moveTo>
                  <a:pt x="0" y="16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86" name="Rectangle 117"/>
          <p:cNvSpPr>
            <a:spLocks noChangeArrowheads="1"/>
          </p:cNvSpPr>
          <p:nvPr/>
        </p:nvSpPr>
        <p:spPr bwMode="auto">
          <a:xfrm>
            <a:off x="3211512" y="3901978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CMW48831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287" name="Freeform 118"/>
          <p:cNvSpPr>
            <a:spLocks/>
          </p:cNvSpPr>
          <p:nvPr/>
        </p:nvSpPr>
        <p:spPr bwMode="auto">
          <a:xfrm>
            <a:off x="3207543" y="3493761"/>
            <a:ext cx="46038" cy="487363"/>
          </a:xfrm>
          <a:custGeom>
            <a:avLst/>
            <a:gdLst>
              <a:gd name="T0" fmla="*/ 296 h 296"/>
              <a:gd name="T1" fmla="*/ 0 h 296"/>
              <a:gd name="T2" fmla="*/ 0 h 29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96">
                <a:moveTo>
                  <a:pt x="0" y="29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88" name="Rectangle 119"/>
          <p:cNvSpPr>
            <a:spLocks noChangeArrowheads="1"/>
          </p:cNvSpPr>
          <p:nvPr/>
        </p:nvSpPr>
        <p:spPr bwMode="auto">
          <a:xfrm>
            <a:off x="3213099" y="4097241"/>
            <a:ext cx="160140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CMW51059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 ∆</a:t>
            </a:r>
            <a:endParaRPr lang="en-US" altLang="en-US" sz="7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89" name="Freeform 120"/>
          <p:cNvSpPr>
            <a:spLocks/>
          </p:cNvSpPr>
          <p:nvPr/>
        </p:nvSpPr>
        <p:spPr bwMode="auto">
          <a:xfrm>
            <a:off x="3206749" y="3574724"/>
            <a:ext cx="0" cy="438151"/>
          </a:xfrm>
          <a:custGeom>
            <a:avLst/>
            <a:gdLst>
              <a:gd name="T0" fmla="*/ 276 h 276"/>
              <a:gd name="T1" fmla="*/ 0 h 276"/>
              <a:gd name="T2" fmla="*/ 0 h 27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6">
                <a:moveTo>
                  <a:pt x="0" y="27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90" name="Rectangle 121"/>
          <p:cNvSpPr>
            <a:spLocks noChangeArrowheads="1"/>
          </p:cNvSpPr>
          <p:nvPr/>
        </p:nvSpPr>
        <p:spPr bwMode="auto">
          <a:xfrm>
            <a:off x="3209924" y="3504194"/>
            <a:ext cx="152766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CMW36810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maximinoi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 ∆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91" name="Freeform 122"/>
          <p:cNvSpPr>
            <a:spLocks/>
          </p:cNvSpPr>
          <p:nvPr/>
        </p:nvSpPr>
        <p:spPr bwMode="auto">
          <a:xfrm>
            <a:off x="3206749" y="3636636"/>
            <a:ext cx="0" cy="407988"/>
          </a:xfrm>
          <a:custGeom>
            <a:avLst/>
            <a:gdLst>
              <a:gd name="T0" fmla="*/ 257 h 257"/>
              <a:gd name="T1" fmla="*/ 0 h 257"/>
              <a:gd name="T2" fmla="*/ 0 h 2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7">
                <a:moveTo>
                  <a:pt x="0" y="25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92" name="Rectangle 123"/>
          <p:cNvSpPr>
            <a:spLocks noChangeArrowheads="1"/>
          </p:cNvSpPr>
          <p:nvPr/>
        </p:nvSpPr>
        <p:spPr bwMode="auto">
          <a:xfrm>
            <a:off x="3213099" y="4162328"/>
            <a:ext cx="133667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CMW51143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NIC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93" name="Freeform 124"/>
          <p:cNvSpPr>
            <a:spLocks/>
          </p:cNvSpPr>
          <p:nvPr/>
        </p:nvSpPr>
        <p:spPr bwMode="auto">
          <a:xfrm>
            <a:off x="3206749" y="3700136"/>
            <a:ext cx="0" cy="376238"/>
          </a:xfrm>
          <a:custGeom>
            <a:avLst/>
            <a:gdLst>
              <a:gd name="T0" fmla="*/ 237 h 237"/>
              <a:gd name="T1" fmla="*/ 0 h 237"/>
              <a:gd name="T2" fmla="*/ 0 h 2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7">
                <a:moveTo>
                  <a:pt x="0" y="23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94" name="Rectangle 125"/>
          <p:cNvSpPr>
            <a:spLocks noChangeArrowheads="1"/>
          </p:cNvSpPr>
          <p:nvPr/>
        </p:nvSpPr>
        <p:spPr bwMode="auto">
          <a:xfrm>
            <a:off x="3214687" y="4288195"/>
            <a:ext cx="12176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IB30.2b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95" name="Freeform 126"/>
          <p:cNvSpPr>
            <a:spLocks/>
          </p:cNvSpPr>
          <p:nvPr/>
        </p:nvSpPr>
        <p:spPr bwMode="auto">
          <a:xfrm>
            <a:off x="3206749" y="3763637"/>
            <a:ext cx="0" cy="344488"/>
          </a:xfrm>
          <a:custGeom>
            <a:avLst/>
            <a:gdLst>
              <a:gd name="T0" fmla="*/ 217 h 217"/>
              <a:gd name="T1" fmla="*/ 0 h 217"/>
              <a:gd name="T2" fmla="*/ 0 h 2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7">
                <a:moveTo>
                  <a:pt x="0" y="2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96" name="Rectangle 127"/>
          <p:cNvSpPr>
            <a:spLocks noChangeArrowheads="1"/>
          </p:cNvSpPr>
          <p:nvPr/>
        </p:nvSpPr>
        <p:spPr bwMode="auto">
          <a:xfrm>
            <a:off x="3209924" y="3699232"/>
            <a:ext cx="14557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CMW45389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maximinoi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7" name="Freeform 128"/>
          <p:cNvSpPr>
            <a:spLocks/>
          </p:cNvSpPr>
          <p:nvPr/>
        </p:nvSpPr>
        <p:spPr bwMode="auto">
          <a:xfrm>
            <a:off x="3206749" y="3827137"/>
            <a:ext cx="0" cy="312738"/>
          </a:xfrm>
          <a:custGeom>
            <a:avLst/>
            <a:gdLst>
              <a:gd name="T0" fmla="*/ 197 h 197"/>
              <a:gd name="T1" fmla="*/ 0 h 197"/>
              <a:gd name="T2" fmla="*/ 0 h 19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7">
                <a:moveTo>
                  <a:pt x="0" y="19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98" name="Rectangle 129"/>
          <p:cNvSpPr>
            <a:spLocks noChangeArrowheads="1"/>
          </p:cNvSpPr>
          <p:nvPr/>
        </p:nvSpPr>
        <p:spPr bwMode="auto">
          <a:xfrm>
            <a:off x="3208337" y="3443415"/>
            <a:ext cx="152766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CMW36808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maximinoi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GUA ∆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99" name="Freeform 130"/>
          <p:cNvSpPr>
            <a:spLocks/>
          </p:cNvSpPr>
          <p:nvPr/>
        </p:nvSpPr>
        <p:spPr bwMode="auto">
          <a:xfrm>
            <a:off x="3206749" y="3890637"/>
            <a:ext cx="0" cy="279400"/>
          </a:xfrm>
          <a:custGeom>
            <a:avLst/>
            <a:gdLst>
              <a:gd name="T0" fmla="*/ 176 h 176"/>
              <a:gd name="T1" fmla="*/ 0 h 176"/>
              <a:gd name="T2" fmla="*/ 0 h 17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6">
                <a:moveTo>
                  <a:pt x="0" y="17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00" name="Rectangle 131"/>
          <p:cNvSpPr>
            <a:spLocks noChangeArrowheads="1"/>
          </p:cNvSpPr>
          <p:nvPr/>
        </p:nvSpPr>
        <p:spPr bwMode="auto">
          <a:xfrm>
            <a:off x="3208337" y="3633690"/>
            <a:ext cx="14557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CMW45388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maximinoi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01" name="Freeform 132"/>
          <p:cNvSpPr>
            <a:spLocks/>
          </p:cNvSpPr>
          <p:nvPr/>
        </p:nvSpPr>
        <p:spPr bwMode="auto">
          <a:xfrm>
            <a:off x="3206749" y="3954137"/>
            <a:ext cx="0" cy="247650"/>
          </a:xfrm>
          <a:custGeom>
            <a:avLst/>
            <a:gdLst>
              <a:gd name="T0" fmla="*/ 156 h 156"/>
              <a:gd name="T1" fmla="*/ 0 h 156"/>
              <a:gd name="T2" fmla="*/ 0 h 15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6">
                <a:moveTo>
                  <a:pt x="0" y="15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02" name="Rectangle 133"/>
          <p:cNvSpPr>
            <a:spLocks noChangeArrowheads="1"/>
          </p:cNvSpPr>
          <p:nvPr/>
        </p:nvSpPr>
        <p:spPr bwMode="auto">
          <a:xfrm>
            <a:off x="3213099" y="3968199"/>
            <a:ext cx="14557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CMW49401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maximinoi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3" name="Freeform 134"/>
          <p:cNvSpPr>
            <a:spLocks/>
          </p:cNvSpPr>
          <p:nvPr/>
        </p:nvSpPr>
        <p:spPr bwMode="auto">
          <a:xfrm>
            <a:off x="3206749" y="4017637"/>
            <a:ext cx="0" cy="215900"/>
          </a:xfrm>
          <a:custGeom>
            <a:avLst/>
            <a:gdLst>
              <a:gd name="T0" fmla="*/ 136 h 136"/>
              <a:gd name="T1" fmla="*/ 0 h 136"/>
              <a:gd name="T2" fmla="*/ 0 h 13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6">
                <a:moveTo>
                  <a:pt x="0" y="13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04" name="Rectangle 135"/>
          <p:cNvSpPr>
            <a:spLocks noChangeArrowheads="1"/>
          </p:cNvSpPr>
          <p:nvPr/>
        </p:nvSpPr>
        <p:spPr bwMode="auto">
          <a:xfrm>
            <a:off x="3214687" y="4032153"/>
            <a:ext cx="14557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CMW51051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maximinoi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5" name="Freeform 136"/>
          <p:cNvSpPr>
            <a:spLocks/>
          </p:cNvSpPr>
          <p:nvPr/>
        </p:nvSpPr>
        <p:spPr bwMode="auto">
          <a:xfrm>
            <a:off x="3206749" y="4079550"/>
            <a:ext cx="0" cy="185738"/>
          </a:xfrm>
          <a:custGeom>
            <a:avLst/>
            <a:gdLst>
              <a:gd name="T0" fmla="*/ 117 h 117"/>
              <a:gd name="T1" fmla="*/ 0 h 117"/>
              <a:gd name="T2" fmla="*/ 0 h 1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17">
                <a:moveTo>
                  <a:pt x="0" y="1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06" name="Rectangle 137"/>
          <p:cNvSpPr>
            <a:spLocks noChangeArrowheads="1"/>
          </p:cNvSpPr>
          <p:nvPr/>
        </p:nvSpPr>
        <p:spPr bwMode="auto">
          <a:xfrm>
            <a:off x="3209924" y="3835303"/>
            <a:ext cx="133667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CMW48830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NIC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07" name="Freeform 138"/>
          <p:cNvSpPr>
            <a:spLocks/>
          </p:cNvSpPr>
          <p:nvPr/>
        </p:nvSpPr>
        <p:spPr bwMode="auto">
          <a:xfrm>
            <a:off x="3206749" y="4143050"/>
            <a:ext cx="0" cy="153988"/>
          </a:xfrm>
          <a:custGeom>
            <a:avLst/>
            <a:gdLst>
              <a:gd name="T0" fmla="*/ 97 h 97"/>
              <a:gd name="T1" fmla="*/ 0 h 97"/>
              <a:gd name="T2" fmla="*/ 0 h 9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7">
                <a:moveTo>
                  <a:pt x="0" y="9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08" name="Rectangle 139"/>
          <p:cNvSpPr>
            <a:spLocks noChangeArrowheads="1"/>
          </p:cNvSpPr>
          <p:nvPr/>
        </p:nvSpPr>
        <p:spPr bwMode="auto">
          <a:xfrm>
            <a:off x="3214687" y="4353283"/>
            <a:ext cx="120967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IB35.3c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9" name="Freeform 140"/>
          <p:cNvSpPr>
            <a:spLocks/>
          </p:cNvSpPr>
          <p:nvPr/>
        </p:nvSpPr>
        <p:spPr bwMode="auto">
          <a:xfrm>
            <a:off x="3206749" y="4206550"/>
            <a:ext cx="0" cy="122238"/>
          </a:xfrm>
          <a:custGeom>
            <a:avLst/>
            <a:gdLst>
              <a:gd name="T0" fmla="*/ 77 h 77"/>
              <a:gd name="T1" fmla="*/ 0 h 77"/>
              <a:gd name="T2" fmla="*/ 0 h 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7">
                <a:moveTo>
                  <a:pt x="0" y="7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10" name="Rectangle 141"/>
          <p:cNvSpPr>
            <a:spLocks noChangeArrowheads="1"/>
          </p:cNvSpPr>
          <p:nvPr/>
        </p:nvSpPr>
        <p:spPr bwMode="auto">
          <a:xfrm>
            <a:off x="3208337" y="3765907"/>
            <a:ext cx="14557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CMW47109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maximinoi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1" name="Freeform 142"/>
          <p:cNvSpPr>
            <a:spLocks/>
          </p:cNvSpPr>
          <p:nvPr/>
        </p:nvSpPr>
        <p:spPr bwMode="auto">
          <a:xfrm>
            <a:off x="3206749" y="4270050"/>
            <a:ext cx="0" cy="90488"/>
          </a:xfrm>
          <a:custGeom>
            <a:avLst/>
            <a:gdLst>
              <a:gd name="T0" fmla="*/ 57 h 57"/>
              <a:gd name="T1" fmla="*/ 0 h 57"/>
              <a:gd name="T2" fmla="*/ 0 h 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">
                <a:moveTo>
                  <a:pt x="0" y="5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12" name="Rectangle 143"/>
          <p:cNvSpPr>
            <a:spLocks noChangeArrowheads="1"/>
          </p:cNvSpPr>
          <p:nvPr/>
        </p:nvSpPr>
        <p:spPr bwMode="auto">
          <a:xfrm>
            <a:off x="3213099" y="4416783"/>
            <a:ext cx="11160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N3.2c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NIC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13" name="Freeform 144"/>
          <p:cNvSpPr>
            <a:spLocks/>
          </p:cNvSpPr>
          <p:nvPr/>
        </p:nvSpPr>
        <p:spPr bwMode="auto">
          <a:xfrm>
            <a:off x="3206749" y="4333550"/>
            <a:ext cx="0" cy="58738"/>
          </a:xfrm>
          <a:custGeom>
            <a:avLst/>
            <a:gdLst>
              <a:gd name="T0" fmla="*/ 37 h 37"/>
              <a:gd name="T1" fmla="*/ 0 h 37"/>
              <a:gd name="T2" fmla="*/ 0 h 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">
                <a:moveTo>
                  <a:pt x="0" y="3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14" name="Rectangle 145"/>
          <p:cNvSpPr>
            <a:spLocks noChangeArrowheads="1"/>
          </p:cNvSpPr>
          <p:nvPr/>
        </p:nvSpPr>
        <p:spPr bwMode="auto">
          <a:xfrm>
            <a:off x="3214687" y="4226463"/>
            <a:ext cx="12811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IB13.2f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maximinoi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15" name="Freeform 146"/>
          <p:cNvSpPr>
            <a:spLocks/>
          </p:cNvSpPr>
          <p:nvPr/>
        </p:nvSpPr>
        <p:spPr bwMode="auto">
          <a:xfrm>
            <a:off x="3206749" y="4397050"/>
            <a:ext cx="0" cy="26988"/>
          </a:xfrm>
          <a:custGeom>
            <a:avLst/>
            <a:gdLst>
              <a:gd name="T0" fmla="*/ 17 h 17"/>
              <a:gd name="T1" fmla="*/ 0 h 17"/>
              <a:gd name="T2" fmla="*/ 0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16" name="Rectangle 147"/>
          <p:cNvSpPr>
            <a:spLocks noChangeArrowheads="1"/>
          </p:cNvSpPr>
          <p:nvPr/>
        </p:nvSpPr>
        <p:spPr bwMode="auto">
          <a:xfrm>
            <a:off x="3208337" y="3566561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CMW37128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7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17" name="Freeform 148"/>
          <p:cNvSpPr>
            <a:spLocks/>
          </p:cNvSpPr>
          <p:nvPr/>
        </p:nvSpPr>
        <p:spPr bwMode="auto">
          <a:xfrm>
            <a:off x="3206749" y="4431975"/>
            <a:ext cx="0" cy="26988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18" name="Line 149"/>
          <p:cNvSpPr>
            <a:spLocks noChangeShapeType="1"/>
          </p:cNvSpPr>
          <p:nvPr/>
        </p:nvSpPr>
        <p:spPr bwMode="auto">
          <a:xfrm>
            <a:off x="3206749" y="3989062"/>
            <a:ext cx="0" cy="469901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19" name="Freeform 150"/>
          <p:cNvSpPr>
            <a:spLocks/>
          </p:cNvSpPr>
          <p:nvPr/>
        </p:nvSpPr>
        <p:spPr bwMode="auto">
          <a:xfrm>
            <a:off x="3119437" y="3720774"/>
            <a:ext cx="87313" cy="265113"/>
          </a:xfrm>
          <a:custGeom>
            <a:avLst/>
            <a:gdLst>
              <a:gd name="T0" fmla="*/ 0 w 55"/>
              <a:gd name="T1" fmla="*/ 0 h 167"/>
              <a:gd name="T2" fmla="*/ 0 w 55"/>
              <a:gd name="T3" fmla="*/ 167 h 167"/>
              <a:gd name="T4" fmla="*/ 55 w 55"/>
              <a:gd name="T5" fmla="*/ 16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" h="167">
                <a:moveTo>
                  <a:pt x="0" y="0"/>
                </a:moveTo>
                <a:lnTo>
                  <a:pt x="0" y="167"/>
                </a:lnTo>
                <a:lnTo>
                  <a:pt x="55" y="16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20" name="Line 151"/>
          <p:cNvSpPr>
            <a:spLocks noChangeShapeType="1"/>
          </p:cNvSpPr>
          <p:nvPr/>
        </p:nvSpPr>
        <p:spPr bwMode="auto">
          <a:xfrm>
            <a:off x="3119437" y="3404861"/>
            <a:ext cx="0" cy="581026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21" name="Freeform 152"/>
          <p:cNvSpPr>
            <a:spLocks/>
          </p:cNvSpPr>
          <p:nvPr/>
        </p:nvSpPr>
        <p:spPr bwMode="auto">
          <a:xfrm>
            <a:off x="3049587" y="2487284"/>
            <a:ext cx="69850" cy="912814"/>
          </a:xfrm>
          <a:custGeom>
            <a:avLst/>
            <a:gdLst>
              <a:gd name="T0" fmla="*/ 0 w 44"/>
              <a:gd name="T1" fmla="*/ 0 h 575"/>
              <a:gd name="T2" fmla="*/ 0 w 44"/>
              <a:gd name="T3" fmla="*/ 575 h 575"/>
              <a:gd name="T4" fmla="*/ 44 w 44"/>
              <a:gd name="T5" fmla="*/ 575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575">
                <a:moveTo>
                  <a:pt x="0" y="0"/>
                </a:moveTo>
                <a:lnTo>
                  <a:pt x="0" y="575"/>
                </a:lnTo>
                <a:lnTo>
                  <a:pt x="44" y="57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22" name="Freeform 153"/>
          <p:cNvSpPr>
            <a:spLocks/>
          </p:cNvSpPr>
          <p:nvPr/>
        </p:nvSpPr>
        <p:spPr bwMode="auto">
          <a:xfrm>
            <a:off x="2949574" y="2482522"/>
            <a:ext cx="100013" cy="1016002"/>
          </a:xfrm>
          <a:custGeom>
            <a:avLst/>
            <a:gdLst>
              <a:gd name="T0" fmla="*/ 0 w 63"/>
              <a:gd name="T1" fmla="*/ 640 h 640"/>
              <a:gd name="T2" fmla="*/ 0 w 63"/>
              <a:gd name="T3" fmla="*/ 0 h 640"/>
              <a:gd name="T4" fmla="*/ 63 w 63"/>
              <a:gd name="T5" fmla="*/ 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" h="640">
                <a:moveTo>
                  <a:pt x="0" y="640"/>
                </a:moveTo>
                <a:lnTo>
                  <a:pt x="0" y="0"/>
                </a:lnTo>
                <a:lnTo>
                  <a:pt x="63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23" name="Rectangle 154"/>
          <p:cNvSpPr>
            <a:spLocks noChangeArrowheads="1"/>
          </p:cNvSpPr>
          <p:nvPr/>
        </p:nvSpPr>
        <p:spPr bwMode="auto">
          <a:xfrm>
            <a:off x="3036887" y="4501143"/>
            <a:ext cx="176971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b="1" dirty="0">
                <a:solidFill>
                  <a:srgbClr val="000000"/>
                </a:solidFill>
                <a:latin typeface="+mn-lt"/>
              </a:rPr>
              <a:t>CMW42645 </a:t>
            </a:r>
            <a:r>
              <a:rPr lang="en-US" altLang="en-US" sz="700" b="1" i="1" dirty="0">
                <a:solidFill>
                  <a:srgbClr val="000000"/>
                </a:solidFill>
                <a:latin typeface="+mn-lt"/>
              </a:rPr>
              <a:t>L. gloeospora Pinus</a:t>
            </a:r>
            <a:r>
              <a:rPr lang="en-US" altLang="en-US" sz="700" b="1" dirty="0">
                <a:solidFill>
                  <a:srgbClr val="000000"/>
                </a:solidFill>
                <a:latin typeface="+mn-lt"/>
              </a:rPr>
              <a:t> sp. 1983 MEX T</a:t>
            </a:r>
            <a:endParaRPr kumimoji="0" lang="en-US" altLang="en-US" sz="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24" name="Freeform 155"/>
          <p:cNvSpPr>
            <a:spLocks/>
          </p:cNvSpPr>
          <p:nvPr/>
        </p:nvSpPr>
        <p:spPr bwMode="auto">
          <a:xfrm>
            <a:off x="2949574" y="3506460"/>
            <a:ext cx="82550" cy="1043553"/>
          </a:xfrm>
          <a:custGeom>
            <a:avLst/>
            <a:gdLst>
              <a:gd name="T0" fmla="*/ 0 w 52"/>
              <a:gd name="T1" fmla="*/ 0 h 640"/>
              <a:gd name="T2" fmla="*/ 0 w 52"/>
              <a:gd name="T3" fmla="*/ 640 h 640"/>
              <a:gd name="T4" fmla="*/ 52 w 52"/>
              <a:gd name="T5" fmla="*/ 64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640">
                <a:moveTo>
                  <a:pt x="0" y="0"/>
                </a:moveTo>
                <a:lnTo>
                  <a:pt x="0" y="640"/>
                </a:lnTo>
                <a:lnTo>
                  <a:pt x="52" y="64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25" name="Freeform 156"/>
          <p:cNvSpPr>
            <a:spLocks/>
          </p:cNvSpPr>
          <p:nvPr/>
        </p:nvSpPr>
        <p:spPr bwMode="auto">
          <a:xfrm>
            <a:off x="2873374" y="3501699"/>
            <a:ext cx="76200" cy="828676"/>
          </a:xfrm>
          <a:custGeom>
            <a:avLst/>
            <a:gdLst>
              <a:gd name="T0" fmla="*/ 0 w 48"/>
              <a:gd name="T1" fmla="*/ 522 h 522"/>
              <a:gd name="T2" fmla="*/ 0 w 48"/>
              <a:gd name="T3" fmla="*/ 0 h 522"/>
              <a:gd name="T4" fmla="*/ 48 w 48"/>
              <a:gd name="T5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522">
                <a:moveTo>
                  <a:pt x="0" y="522"/>
                </a:moveTo>
                <a:lnTo>
                  <a:pt x="0" y="0"/>
                </a:lnTo>
                <a:lnTo>
                  <a:pt x="48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26" name="Rectangle 157"/>
          <p:cNvSpPr>
            <a:spLocks noChangeArrowheads="1"/>
          </p:cNvSpPr>
          <p:nvPr/>
        </p:nvSpPr>
        <p:spPr bwMode="auto">
          <a:xfrm>
            <a:off x="3160712" y="4562715"/>
            <a:ext cx="1768113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b="1" dirty="0">
                <a:solidFill>
                  <a:srgbClr val="000000"/>
                </a:solidFill>
                <a:latin typeface="+mn-lt"/>
              </a:rPr>
              <a:t> CMW45429 </a:t>
            </a:r>
            <a:r>
              <a:rPr lang="en-US" altLang="en-US" sz="700" b="1" i="1" dirty="0">
                <a:solidFill>
                  <a:srgbClr val="000000"/>
                </a:solidFill>
                <a:latin typeface="+mn-lt"/>
              </a:rPr>
              <a:t>L. longispora Pinus</a:t>
            </a:r>
            <a:r>
              <a:rPr lang="en-US" altLang="en-US" sz="700" b="1" dirty="0">
                <a:solidFill>
                  <a:srgbClr val="000000"/>
                </a:solidFill>
                <a:latin typeface="+mn-lt"/>
              </a:rPr>
              <a:t> sp. 2009 MEX T</a:t>
            </a:r>
            <a:endParaRPr lang="en-US" altLang="en-US" sz="700" b="1" dirty="0">
              <a:latin typeface="+mn-lt"/>
            </a:endParaRPr>
          </a:p>
        </p:txBody>
      </p:sp>
      <p:sp>
        <p:nvSpPr>
          <p:cNvPr id="327" name="Freeform 158"/>
          <p:cNvSpPr>
            <a:spLocks/>
          </p:cNvSpPr>
          <p:nvPr/>
        </p:nvSpPr>
        <p:spPr bwMode="auto">
          <a:xfrm>
            <a:off x="3155949" y="4613173"/>
            <a:ext cx="0" cy="26988"/>
          </a:xfrm>
          <a:custGeom>
            <a:avLst/>
            <a:gdLst>
              <a:gd name="T0" fmla="*/ 17 h 17"/>
              <a:gd name="T1" fmla="*/ 0 h 17"/>
              <a:gd name="T2" fmla="*/ 0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28" name="Rectangle 159"/>
          <p:cNvSpPr>
            <a:spLocks noChangeArrowheads="1"/>
          </p:cNvSpPr>
          <p:nvPr/>
        </p:nvSpPr>
        <p:spPr bwMode="auto">
          <a:xfrm>
            <a:off x="3160712" y="4625876"/>
            <a:ext cx="16684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CMW45430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L. longispora Pinus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sp. 2009 MEX</a:t>
            </a:r>
            <a:endParaRPr lang="en-US" altLang="en-US" sz="700" dirty="0">
              <a:latin typeface="+mn-lt"/>
            </a:endParaRPr>
          </a:p>
        </p:txBody>
      </p:sp>
      <p:sp>
        <p:nvSpPr>
          <p:cNvPr id="329" name="Freeform 160"/>
          <p:cNvSpPr>
            <a:spLocks/>
          </p:cNvSpPr>
          <p:nvPr/>
        </p:nvSpPr>
        <p:spPr bwMode="auto">
          <a:xfrm>
            <a:off x="3155949" y="4646965"/>
            <a:ext cx="0" cy="26988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30" name="Freeform 161"/>
          <p:cNvSpPr>
            <a:spLocks/>
          </p:cNvSpPr>
          <p:nvPr/>
        </p:nvSpPr>
        <p:spPr bwMode="auto">
          <a:xfrm>
            <a:off x="2998787" y="4642202"/>
            <a:ext cx="157163" cy="544513"/>
          </a:xfrm>
          <a:custGeom>
            <a:avLst/>
            <a:gdLst>
              <a:gd name="T0" fmla="*/ 0 w 99"/>
              <a:gd name="T1" fmla="*/ 343 h 343"/>
              <a:gd name="T2" fmla="*/ 0 w 99"/>
              <a:gd name="T3" fmla="*/ 0 h 343"/>
              <a:gd name="T4" fmla="*/ 99 w 99"/>
              <a:gd name="T5" fmla="*/ 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" h="343">
                <a:moveTo>
                  <a:pt x="0" y="343"/>
                </a:moveTo>
                <a:lnTo>
                  <a:pt x="0" y="0"/>
                </a:lnTo>
                <a:lnTo>
                  <a:pt x="99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31" name="Rectangle 162"/>
          <p:cNvSpPr>
            <a:spLocks noChangeArrowheads="1"/>
          </p:cNvSpPr>
          <p:nvPr/>
        </p:nvSpPr>
        <p:spPr bwMode="auto">
          <a:xfrm>
            <a:off x="3158766" y="4836668"/>
            <a:ext cx="141705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CMW45427 </a:t>
            </a:r>
            <a:r>
              <a:rPr lang="en-US" altLang="en-US" sz="7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strobus </a:t>
            </a:r>
            <a:r>
              <a:rPr lang="en-US" altLang="en-US" sz="7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</a:t>
            </a:r>
            <a:r>
              <a:rPr lang="en-US" altLang="en-US" sz="7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7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USA T</a:t>
            </a:r>
            <a:endParaRPr lang="en-US" altLang="en-US" sz="7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2" name="Freeform 163"/>
          <p:cNvSpPr>
            <a:spLocks/>
          </p:cNvSpPr>
          <p:nvPr/>
        </p:nvSpPr>
        <p:spPr bwMode="auto">
          <a:xfrm>
            <a:off x="3160712" y="4903463"/>
            <a:ext cx="0" cy="26988"/>
          </a:xfrm>
          <a:custGeom>
            <a:avLst/>
            <a:gdLst>
              <a:gd name="T0" fmla="*/ 17 h 17"/>
              <a:gd name="T1" fmla="*/ 0 h 17"/>
              <a:gd name="T2" fmla="*/ 0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33" name="Rectangle 164"/>
          <p:cNvSpPr>
            <a:spLocks noChangeArrowheads="1"/>
          </p:cNvSpPr>
          <p:nvPr/>
        </p:nvSpPr>
        <p:spPr bwMode="auto">
          <a:xfrm>
            <a:off x="3159211" y="4774790"/>
            <a:ext cx="122237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CMW45426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mugo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2009 LIT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4" name="Freeform 165"/>
          <p:cNvSpPr>
            <a:spLocks/>
          </p:cNvSpPr>
          <p:nvPr/>
        </p:nvSpPr>
        <p:spPr bwMode="auto">
          <a:xfrm>
            <a:off x="3160712" y="4938388"/>
            <a:ext cx="0" cy="28575"/>
          </a:xfrm>
          <a:custGeom>
            <a:avLst/>
            <a:gdLst>
              <a:gd name="T0" fmla="*/ 0 h 18"/>
              <a:gd name="T1" fmla="*/ 18 h 18"/>
              <a:gd name="T2" fmla="*/ 18 h 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">
                <a:moveTo>
                  <a:pt x="0" y="0"/>
                </a:moveTo>
                <a:lnTo>
                  <a:pt x="0" y="18"/>
                </a:lnTo>
                <a:lnTo>
                  <a:pt x="0" y="18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35" name="Rectangle 166"/>
          <p:cNvSpPr>
            <a:spLocks noChangeArrowheads="1"/>
          </p:cNvSpPr>
          <p:nvPr/>
        </p:nvSpPr>
        <p:spPr bwMode="auto">
          <a:xfrm>
            <a:off x="3158331" y="4713403"/>
            <a:ext cx="127317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CMW9985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radiata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1995 FRA</a:t>
            </a:r>
            <a:endParaRPr lang="en-US" altLang="en-US" sz="7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6" name="Freeform 167"/>
          <p:cNvSpPr>
            <a:spLocks/>
          </p:cNvSpPr>
          <p:nvPr/>
        </p:nvSpPr>
        <p:spPr bwMode="auto">
          <a:xfrm>
            <a:off x="3160712" y="4970138"/>
            <a:ext cx="0" cy="58738"/>
          </a:xfrm>
          <a:custGeom>
            <a:avLst/>
            <a:gdLst>
              <a:gd name="T0" fmla="*/ 0 h 37"/>
              <a:gd name="T1" fmla="*/ 37 h 37"/>
              <a:gd name="T2" fmla="*/ 37 h 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">
                <a:moveTo>
                  <a:pt x="0" y="0"/>
                </a:moveTo>
                <a:lnTo>
                  <a:pt x="0" y="37"/>
                </a:lnTo>
                <a:lnTo>
                  <a:pt x="0" y="3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37" name="Rectangle 168"/>
          <p:cNvSpPr>
            <a:spLocks noChangeArrowheads="1"/>
          </p:cNvSpPr>
          <p:nvPr/>
        </p:nvSpPr>
        <p:spPr bwMode="auto">
          <a:xfrm>
            <a:off x="3159349" y="4960580"/>
            <a:ext cx="122237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CMW50541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mugo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2015 LIT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8" name="Freeform 169"/>
          <p:cNvSpPr>
            <a:spLocks/>
          </p:cNvSpPr>
          <p:nvPr/>
        </p:nvSpPr>
        <p:spPr bwMode="auto">
          <a:xfrm>
            <a:off x="3160712" y="5001888"/>
            <a:ext cx="0" cy="90488"/>
          </a:xfrm>
          <a:custGeom>
            <a:avLst/>
            <a:gdLst>
              <a:gd name="T0" fmla="*/ 0 h 57"/>
              <a:gd name="T1" fmla="*/ 57 h 57"/>
              <a:gd name="T2" fmla="*/ 57 h 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">
                <a:moveTo>
                  <a:pt x="0" y="0"/>
                </a:moveTo>
                <a:lnTo>
                  <a:pt x="0" y="57"/>
                </a:lnTo>
                <a:lnTo>
                  <a:pt x="0" y="5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39" name="Rectangle 170"/>
          <p:cNvSpPr>
            <a:spLocks noChangeArrowheads="1"/>
          </p:cNvSpPr>
          <p:nvPr/>
        </p:nvSpPr>
        <p:spPr bwMode="auto">
          <a:xfrm>
            <a:off x="3159349" y="5022493"/>
            <a:ext cx="122237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CMW50542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mugo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2015 LIT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" name="Freeform 171"/>
          <p:cNvSpPr>
            <a:spLocks/>
          </p:cNvSpPr>
          <p:nvPr/>
        </p:nvSpPr>
        <p:spPr bwMode="auto">
          <a:xfrm>
            <a:off x="3160712" y="4952684"/>
            <a:ext cx="0" cy="122238"/>
          </a:xfrm>
          <a:custGeom>
            <a:avLst/>
            <a:gdLst>
              <a:gd name="T0" fmla="*/ 0 h 77"/>
              <a:gd name="T1" fmla="*/ 77 h 77"/>
              <a:gd name="T2" fmla="*/ 77 h 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7">
                <a:moveTo>
                  <a:pt x="0" y="0"/>
                </a:moveTo>
                <a:lnTo>
                  <a:pt x="0" y="77"/>
                </a:lnTo>
                <a:lnTo>
                  <a:pt x="0" y="7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41" name="Rectangle 172"/>
          <p:cNvSpPr>
            <a:spLocks noChangeArrowheads="1"/>
          </p:cNvSpPr>
          <p:nvPr/>
        </p:nvSpPr>
        <p:spPr bwMode="auto">
          <a:xfrm>
            <a:off x="3158267" y="4897764"/>
            <a:ext cx="13716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CMW45428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palustris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1933 USA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2" name="Freeform 173"/>
          <p:cNvSpPr>
            <a:spLocks/>
          </p:cNvSpPr>
          <p:nvPr/>
        </p:nvSpPr>
        <p:spPr bwMode="auto">
          <a:xfrm>
            <a:off x="3160712" y="4929672"/>
            <a:ext cx="0" cy="153988"/>
          </a:xfrm>
          <a:custGeom>
            <a:avLst/>
            <a:gdLst>
              <a:gd name="T0" fmla="*/ 0 h 97"/>
              <a:gd name="T1" fmla="*/ 97 h 97"/>
              <a:gd name="T2" fmla="*/ 97 h 9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7">
                <a:moveTo>
                  <a:pt x="0" y="0"/>
                </a:moveTo>
                <a:lnTo>
                  <a:pt x="0" y="97"/>
                </a:lnTo>
                <a:lnTo>
                  <a:pt x="0" y="9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43" name="Line 174"/>
          <p:cNvSpPr>
            <a:spLocks noChangeShapeType="1"/>
          </p:cNvSpPr>
          <p:nvPr/>
        </p:nvSpPr>
        <p:spPr bwMode="auto">
          <a:xfrm>
            <a:off x="3160712" y="4765365"/>
            <a:ext cx="0" cy="153988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44" name="Freeform 175"/>
          <p:cNvSpPr>
            <a:spLocks/>
          </p:cNvSpPr>
          <p:nvPr/>
        </p:nvSpPr>
        <p:spPr bwMode="auto">
          <a:xfrm>
            <a:off x="3092449" y="4924909"/>
            <a:ext cx="68263" cy="841376"/>
          </a:xfrm>
          <a:custGeom>
            <a:avLst/>
            <a:gdLst>
              <a:gd name="T0" fmla="*/ 0 w 43"/>
              <a:gd name="T1" fmla="*/ 530 h 530"/>
              <a:gd name="T2" fmla="*/ 0 w 43"/>
              <a:gd name="T3" fmla="*/ 0 h 530"/>
              <a:gd name="T4" fmla="*/ 43 w 43"/>
              <a:gd name="T5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530">
                <a:moveTo>
                  <a:pt x="0" y="530"/>
                </a:moveTo>
                <a:lnTo>
                  <a:pt x="0" y="0"/>
                </a:lnTo>
                <a:lnTo>
                  <a:pt x="43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45" name="Rectangle 176"/>
          <p:cNvSpPr>
            <a:spLocks noChangeArrowheads="1"/>
          </p:cNvSpPr>
          <p:nvPr/>
        </p:nvSpPr>
        <p:spPr bwMode="auto">
          <a:xfrm>
            <a:off x="3210958" y="5111694"/>
            <a:ext cx="15287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CMW46812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6" name="Freeform 177"/>
          <p:cNvSpPr>
            <a:spLocks/>
          </p:cNvSpPr>
          <p:nvPr/>
        </p:nvSpPr>
        <p:spPr bwMode="auto">
          <a:xfrm>
            <a:off x="3167062" y="5175731"/>
            <a:ext cx="36513" cy="26988"/>
          </a:xfrm>
          <a:custGeom>
            <a:avLst/>
            <a:gdLst>
              <a:gd name="T0" fmla="*/ 0 w 23"/>
              <a:gd name="T1" fmla="*/ 17 h 17"/>
              <a:gd name="T2" fmla="*/ 0 w 23"/>
              <a:gd name="T3" fmla="*/ 0 h 17"/>
              <a:gd name="T4" fmla="*/ 23 w 23"/>
              <a:gd name="T5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17">
                <a:moveTo>
                  <a:pt x="0" y="17"/>
                </a:moveTo>
                <a:lnTo>
                  <a:pt x="0" y="0"/>
                </a:lnTo>
                <a:lnTo>
                  <a:pt x="23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47" name="Rectangle 178"/>
          <p:cNvSpPr>
            <a:spLocks noChangeArrowheads="1"/>
          </p:cNvSpPr>
          <p:nvPr/>
        </p:nvSpPr>
        <p:spPr bwMode="auto">
          <a:xfrm>
            <a:off x="3164921" y="5174137"/>
            <a:ext cx="15287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CMW49403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9" name="Rectangle 180"/>
          <p:cNvSpPr>
            <a:spLocks noChangeArrowheads="1"/>
          </p:cNvSpPr>
          <p:nvPr/>
        </p:nvSpPr>
        <p:spPr bwMode="auto">
          <a:xfrm>
            <a:off x="3164921" y="5235256"/>
            <a:ext cx="162544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CMW46805 </a:t>
            </a:r>
            <a:r>
              <a:rPr lang="en-US" altLang="en-US" sz="7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tecunumanii </a:t>
            </a:r>
            <a:r>
              <a:rPr lang="en-US" altLang="en-US" sz="7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 T</a:t>
            </a:r>
            <a:endParaRPr lang="en-US" altLang="en-US" sz="7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0" name="Freeform 181"/>
          <p:cNvSpPr>
            <a:spLocks/>
          </p:cNvSpPr>
          <p:nvPr/>
        </p:nvSpPr>
        <p:spPr bwMode="auto">
          <a:xfrm>
            <a:off x="3167062" y="5242407"/>
            <a:ext cx="0" cy="60325"/>
          </a:xfrm>
          <a:custGeom>
            <a:avLst/>
            <a:gdLst>
              <a:gd name="T0" fmla="*/ 0 h 38"/>
              <a:gd name="T1" fmla="*/ 38 h 38"/>
              <a:gd name="T2" fmla="*/ 38 h 3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8">
                <a:moveTo>
                  <a:pt x="0" y="0"/>
                </a:moveTo>
                <a:lnTo>
                  <a:pt x="0" y="38"/>
                </a:lnTo>
                <a:lnTo>
                  <a:pt x="0" y="38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51" name="Line 182"/>
          <p:cNvSpPr>
            <a:spLocks noChangeShapeType="1"/>
          </p:cNvSpPr>
          <p:nvPr/>
        </p:nvSpPr>
        <p:spPr bwMode="auto">
          <a:xfrm>
            <a:off x="3167062" y="5175731"/>
            <a:ext cx="0" cy="58738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52" name="Freeform 183"/>
          <p:cNvSpPr>
            <a:spLocks/>
          </p:cNvSpPr>
          <p:nvPr/>
        </p:nvSpPr>
        <p:spPr bwMode="auto">
          <a:xfrm>
            <a:off x="3092449" y="5239232"/>
            <a:ext cx="74613" cy="698501"/>
          </a:xfrm>
          <a:custGeom>
            <a:avLst/>
            <a:gdLst>
              <a:gd name="T0" fmla="*/ 0 w 47"/>
              <a:gd name="T1" fmla="*/ 440 h 440"/>
              <a:gd name="T2" fmla="*/ 0 w 47"/>
              <a:gd name="T3" fmla="*/ 0 h 440"/>
              <a:gd name="T4" fmla="*/ 47 w 47"/>
              <a:gd name="T5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440">
                <a:moveTo>
                  <a:pt x="0" y="440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53" name="Rectangle 184"/>
          <p:cNvSpPr>
            <a:spLocks noChangeArrowheads="1"/>
          </p:cNvSpPr>
          <p:nvPr/>
        </p:nvSpPr>
        <p:spPr bwMode="auto">
          <a:xfrm>
            <a:off x="3198812" y="5327338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CMW37125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5" name="Rectangle 186"/>
          <p:cNvSpPr>
            <a:spLocks noChangeArrowheads="1"/>
          </p:cNvSpPr>
          <p:nvPr/>
        </p:nvSpPr>
        <p:spPr bwMode="auto">
          <a:xfrm>
            <a:off x="3198812" y="5390838"/>
            <a:ext cx="148919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CMW42205 </a:t>
            </a:r>
            <a:r>
              <a:rPr lang="en-US" altLang="en-US" sz="7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</a:t>
            </a:r>
            <a:r>
              <a:rPr lang="en-US" altLang="en-US" sz="700" b="1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caribaea</a:t>
            </a:r>
            <a:r>
              <a:rPr lang="en-US" altLang="en-US" sz="7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7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1980 HON T</a:t>
            </a:r>
            <a:endParaRPr lang="en-US" altLang="en-US" sz="7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6" name="Freeform 187"/>
          <p:cNvSpPr>
            <a:spLocks/>
          </p:cNvSpPr>
          <p:nvPr/>
        </p:nvSpPr>
        <p:spPr bwMode="auto">
          <a:xfrm>
            <a:off x="3198811" y="5508302"/>
            <a:ext cx="0" cy="26988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57" name="Rectangle 188"/>
          <p:cNvSpPr>
            <a:spLocks noChangeArrowheads="1"/>
          </p:cNvSpPr>
          <p:nvPr/>
        </p:nvSpPr>
        <p:spPr bwMode="auto">
          <a:xfrm>
            <a:off x="3198812" y="5452751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CMW45390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8" name="Freeform 189"/>
          <p:cNvSpPr>
            <a:spLocks/>
          </p:cNvSpPr>
          <p:nvPr/>
        </p:nvSpPr>
        <p:spPr bwMode="auto">
          <a:xfrm>
            <a:off x="3198811" y="5540052"/>
            <a:ext cx="0" cy="58738"/>
          </a:xfrm>
          <a:custGeom>
            <a:avLst/>
            <a:gdLst>
              <a:gd name="T0" fmla="*/ 0 h 37"/>
              <a:gd name="T1" fmla="*/ 37 h 37"/>
              <a:gd name="T2" fmla="*/ 37 h 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">
                <a:moveTo>
                  <a:pt x="0" y="0"/>
                </a:moveTo>
                <a:lnTo>
                  <a:pt x="0" y="37"/>
                </a:lnTo>
                <a:lnTo>
                  <a:pt x="0" y="3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59" name="Rectangle 190"/>
          <p:cNvSpPr>
            <a:spLocks noChangeArrowheads="1"/>
          </p:cNvSpPr>
          <p:nvPr/>
        </p:nvSpPr>
        <p:spPr bwMode="auto">
          <a:xfrm>
            <a:off x="3198812" y="5516251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CMW37129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0" name="Freeform 191"/>
          <p:cNvSpPr>
            <a:spLocks/>
          </p:cNvSpPr>
          <p:nvPr/>
        </p:nvSpPr>
        <p:spPr bwMode="auto">
          <a:xfrm>
            <a:off x="3198811" y="5571802"/>
            <a:ext cx="0" cy="90488"/>
          </a:xfrm>
          <a:custGeom>
            <a:avLst/>
            <a:gdLst>
              <a:gd name="T0" fmla="*/ 0 h 57"/>
              <a:gd name="T1" fmla="*/ 57 h 57"/>
              <a:gd name="T2" fmla="*/ 57 h 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">
                <a:moveTo>
                  <a:pt x="0" y="0"/>
                </a:moveTo>
                <a:lnTo>
                  <a:pt x="0" y="57"/>
                </a:lnTo>
                <a:lnTo>
                  <a:pt x="0" y="5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61" name="Rectangle 192"/>
          <p:cNvSpPr>
            <a:spLocks noChangeArrowheads="1"/>
          </p:cNvSpPr>
          <p:nvPr/>
        </p:nvSpPr>
        <p:spPr bwMode="auto">
          <a:xfrm>
            <a:off x="3198812" y="5579751"/>
            <a:ext cx="14557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CMW36809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maximinoi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3" name="Rectangle 194"/>
          <p:cNvSpPr>
            <a:spLocks noChangeArrowheads="1"/>
          </p:cNvSpPr>
          <p:nvPr/>
        </p:nvSpPr>
        <p:spPr bwMode="auto">
          <a:xfrm>
            <a:off x="3198812" y="5643251"/>
            <a:ext cx="11795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CMW45425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sp. 2009 MEX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5" name="Line 196"/>
          <p:cNvSpPr>
            <a:spLocks noChangeShapeType="1"/>
          </p:cNvSpPr>
          <p:nvPr/>
        </p:nvSpPr>
        <p:spPr bwMode="auto">
          <a:xfrm>
            <a:off x="3198811" y="5364644"/>
            <a:ext cx="0" cy="153988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66" name="Line 197"/>
          <p:cNvSpPr>
            <a:spLocks noChangeShapeType="1"/>
          </p:cNvSpPr>
          <p:nvPr/>
        </p:nvSpPr>
        <p:spPr bwMode="auto">
          <a:xfrm>
            <a:off x="3198811" y="5563872"/>
            <a:ext cx="0" cy="153988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67" name="Freeform 198"/>
          <p:cNvSpPr>
            <a:spLocks/>
          </p:cNvSpPr>
          <p:nvPr/>
        </p:nvSpPr>
        <p:spPr bwMode="auto">
          <a:xfrm>
            <a:off x="3153093" y="5540838"/>
            <a:ext cx="45719" cy="1208892"/>
          </a:xfrm>
          <a:custGeom>
            <a:avLst/>
            <a:gdLst>
              <a:gd name="T0" fmla="*/ 0 w 21"/>
              <a:gd name="T1" fmla="*/ 705 h 705"/>
              <a:gd name="T2" fmla="*/ 0 w 21"/>
              <a:gd name="T3" fmla="*/ 0 h 705"/>
              <a:gd name="T4" fmla="*/ 21 w 21"/>
              <a:gd name="T5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705">
                <a:moveTo>
                  <a:pt x="0" y="705"/>
                </a:moveTo>
                <a:lnTo>
                  <a:pt x="0" y="0"/>
                </a:lnTo>
                <a:lnTo>
                  <a:pt x="21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68" name="Rectangle 199"/>
          <p:cNvSpPr>
            <a:spLocks noChangeArrowheads="1"/>
          </p:cNvSpPr>
          <p:nvPr/>
        </p:nvSpPr>
        <p:spPr bwMode="auto">
          <a:xfrm>
            <a:off x="3278187" y="5732942"/>
            <a:ext cx="137318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CMW38975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2012</a:t>
            </a:r>
            <a:r>
              <a:rPr kumimoji="0" lang="en-US" altLang="en-US" sz="700" b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69" name="Freeform 200"/>
          <p:cNvSpPr>
            <a:spLocks/>
          </p:cNvSpPr>
          <p:nvPr/>
        </p:nvSpPr>
        <p:spPr bwMode="auto">
          <a:xfrm>
            <a:off x="3235324" y="5786915"/>
            <a:ext cx="39688" cy="217488"/>
          </a:xfrm>
          <a:custGeom>
            <a:avLst/>
            <a:gdLst>
              <a:gd name="T0" fmla="*/ 0 w 25"/>
              <a:gd name="T1" fmla="*/ 137 h 137"/>
              <a:gd name="T2" fmla="*/ 0 w 25"/>
              <a:gd name="T3" fmla="*/ 0 h 137"/>
              <a:gd name="T4" fmla="*/ 25 w 25"/>
              <a:gd name="T5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" h="137">
                <a:moveTo>
                  <a:pt x="0" y="137"/>
                </a:moveTo>
                <a:lnTo>
                  <a:pt x="0" y="0"/>
                </a:lnTo>
                <a:lnTo>
                  <a:pt x="25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70" name="Rectangle 201"/>
          <p:cNvSpPr>
            <a:spLocks noChangeArrowheads="1"/>
          </p:cNvSpPr>
          <p:nvPr/>
        </p:nvSpPr>
        <p:spPr bwMode="auto">
          <a:xfrm>
            <a:off x="3311009" y="6502459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CMW38976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71" name="Freeform 202"/>
          <p:cNvSpPr>
            <a:spLocks/>
          </p:cNvSpPr>
          <p:nvPr/>
        </p:nvSpPr>
        <p:spPr bwMode="auto">
          <a:xfrm>
            <a:off x="3308349" y="5914703"/>
            <a:ext cx="0" cy="28575"/>
          </a:xfrm>
          <a:custGeom>
            <a:avLst/>
            <a:gdLst>
              <a:gd name="T0" fmla="*/ 18 h 18"/>
              <a:gd name="T1" fmla="*/ 0 h 18"/>
              <a:gd name="T2" fmla="*/ 0 h 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">
                <a:moveTo>
                  <a:pt x="0" y="1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372" name="Rectangle 203"/>
          <p:cNvSpPr>
            <a:spLocks noChangeArrowheads="1"/>
          </p:cNvSpPr>
          <p:nvPr/>
        </p:nvSpPr>
        <p:spPr bwMode="auto">
          <a:xfrm>
            <a:off x="3309219" y="6267276"/>
            <a:ext cx="162544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b="1" dirty="0">
                <a:solidFill>
                  <a:srgbClr val="000000"/>
                </a:solidFill>
                <a:latin typeface="+mn-lt"/>
              </a:rPr>
              <a:t> CMW37136 </a:t>
            </a:r>
            <a:r>
              <a:rPr lang="en-US" altLang="en-US" sz="700" b="1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700" b="1" dirty="0">
                <a:solidFill>
                  <a:srgbClr val="000000"/>
                </a:solidFill>
                <a:latin typeface="+mn-lt"/>
              </a:rPr>
              <a:t>2010 GUA T</a:t>
            </a:r>
            <a:endParaRPr lang="en-US" altLang="en-US" sz="700" b="1" dirty="0">
              <a:latin typeface="+mn-lt"/>
            </a:endParaRPr>
          </a:p>
        </p:txBody>
      </p:sp>
      <p:sp>
        <p:nvSpPr>
          <p:cNvPr id="373" name="Freeform 204"/>
          <p:cNvSpPr>
            <a:spLocks/>
          </p:cNvSpPr>
          <p:nvPr/>
        </p:nvSpPr>
        <p:spPr bwMode="auto">
          <a:xfrm>
            <a:off x="3308349" y="5951215"/>
            <a:ext cx="0" cy="26988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26" name="Rectangle 206"/>
          <p:cNvSpPr>
            <a:spLocks noChangeArrowheads="1"/>
          </p:cNvSpPr>
          <p:nvPr/>
        </p:nvSpPr>
        <p:spPr bwMode="auto">
          <a:xfrm>
            <a:off x="3310114" y="6325237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CMW38947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27" name="Freeform 207"/>
          <p:cNvSpPr>
            <a:spLocks/>
          </p:cNvSpPr>
          <p:nvPr/>
        </p:nvSpPr>
        <p:spPr bwMode="auto">
          <a:xfrm>
            <a:off x="3308350" y="5982944"/>
            <a:ext cx="0" cy="58738"/>
          </a:xfrm>
          <a:custGeom>
            <a:avLst/>
            <a:gdLst>
              <a:gd name="T0" fmla="*/ 0 h 37"/>
              <a:gd name="T1" fmla="*/ 37 h 37"/>
              <a:gd name="T2" fmla="*/ 37 h 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">
                <a:moveTo>
                  <a:pt x="0" y="0"/>
                </a:moveTo>
                <a:lnTo>
                  <a:pt x="0" y="37"/>
                </a:lnTo>
                <a:lnTo>
                  <a:pt x="0" y="3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28" name="Rectangle 208"/>
          <p:cNvSpPr>
            <a:spLocks noChangeArrowheads="1"/>
          </p:cNvSpPr>
          <p:nvPr/>
        </p:nvSpPr>
        <p:spPr bwMode="auto">
          <a:xfrm>
            <a:off x="3313113" y="6085336"/>
            <a:ext cx="152926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CMW37132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29" name="Freeform 209"/>
          <p:cNvSpPr>
            <a:spLocks/>
          </p:cNvSpPr>
          <p:nvPr/>
        </p:nvSpPr>
        <p:spPr bwMode="auto">
          <a:xfrm>
            <a:off x="3308350" y="6014694"/>
            <a:ext cx="0" cy="90488"/>
          </a:xfrm>
          <a:custGeom>
            <a:avLst/>
            <a:gdLst>
              <a:gd name="T0" fmla="*/ 0 h 57"/>
              <a:gd name="T1" fmla="*/ 57 h 57"/>
              <a:gd name="T2" fmla="*/ 57 h 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">
                <a:moveTo>
                  <a:pt x="0" y="0"/>
                </a:moveTo>
                <a:lnTo>
                  <a:pt x="0" y="57"/>
                </a:lnTo>
                <a:lnTo>
                  <a:pt x="0" y="5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30" name="Rectangle 210"/>
          <p:cNvSpPr>
            <a:spLocks noChangeArrowheads="1"/>
          </p:cNvSpPr>
          <p:nvPr/>
        </p:nvSpPr>
        <p:spPr bwMode="auto">
          <a:xfrm>
            <a:off x="3313113" y="6146455"/>
            <a:ext cx="152926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CMW37133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31" name="Freeform 211"/>
          <p:cNvSpPr>
            <a:spLocks/>
          </p:cNvSpPr>
          <p:nvPr/>
        </p:nvSpPr>
        <p:spPr bwMode="auto">
          <a:xfrm>
            <a:off x="3308350" y="6046444"/>
            <a:ext cx="0" cy="122238"/>
          </a:xfrm>
          <a:custGeom>
            <a:avLst/>
            <a:gdLst>
              <a:gd name="T0" fmla="*/ 0 h 77"/>
              <a:gd name="T1" fmla="*/ 77 h 77"/>
              <a:gd name="T2" fmla="*/ 77 h 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7">
                <a:moveTo>
                  <a:pt x="0" y="0"/>
                </a:moveTo>
                <a:lnTo>
                  <a:pt x="0" y="77"/>
                </a:lnTo>
                <a:lnTo>
                  <a:pt x="0" y="7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32" name="Rectangle 212"/>
          <p:cNvSpPr>
            <a:spLocks noChangeArrowheads="1"/>
          </p:cNvSpPr>
          <p:nvPr/>
        </p:nvSpPr>
        <p:spPr bwMode="auto">
          <a:xfrm>
            <a:off x="3311526" y="6027417"/>
            <a:ext cx="131606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267.30.N4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2012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3" name="Freeform 213"/>
          <p:cNvSpPr>
            <a:spLocks/>
          </p:cNvSpPr>
          <p:nvPr/>
        </p:nvSpPr>
        <p:spPr bwMode="auto">
          <a:xfrm>
            <a:off x="3308350" y="6078194"/>
            <a:ext cx="0" cy="153988"/>
          </a:xfrm>
          <a:custGeom>
            <a:avLst/>
            <a:gdLst>
              <a:gd name="T0" fmla="*/ 0 h 97"/>
              <a:gd name="T1" fmla="*/ 97 h 97"/>
              <a:gd name="T2" fmla="*/ 97 h 9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7">
                <a:moveTo>
                  <a:pt x="0" y="0"/>
                </a:moveTo>
                <a:lnTo>
                  <a:pt x="0" y="97"/>
                </a:lnTo>
                <a:lnTo>
                  <a:pt x="0" y="9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34" name="Rectangle 214"/>
          <p:cNvSpPr>
            <a:spLocks noChangeArrowheads="1"/>
          </p:cNvSpPr>
          <p:nvPr/>
        </p:nvSpPr>
        <p:spPr bwMode="auto">
          <a:xfrm>
            <a:off x="3308349" y="6628087"/>
            <a:ext cx="152926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CMW46813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35" name="Freeform 215"/>
          <p:cNvSpPr>
            <a:spLocks/>
          </p:cNvSpPr>
          <p:nvPr/>
        </p:nvSpPr>
        <p:spPr bwMode="auto">
          <a:xfrm>
            <a:off x="3308350" y="6108357"/>
            <a:ext cx="0" cy="185738"/>
          </a:xfrm>
          <a:custGeom>
            <a:avLst/>
            <a:gdLst>
              <a:gd name="T0" fmla="*/ 0 h 117"/>
              <a:gd name="T1" fmla="*/ 117 h 117"/>
              <a:gd name="T2" fmla="*/ 117 h 1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17">
                <a:moveTo>
                  <a:pt x="0" y="0"/>
                </a:moveTo>
                <a:lnTo>
                  <a:pt x="0" y="117"/>
                </a:lnTo>
                <a:lnTo>
                  <a:pt x="0" y="1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36" name="Rectangle 216"/>
          <p:cNvSpPr>
            <a:spLocks noChangeArrowheads="1"/>
          </p:cNvSpPr>
          <p:nvPr/>
        </p:nvSpPr>
        <p:spPr bwMode="auto">
          <a:xfrm>
            <a:off x="3311009" y="6386984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CMW38974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37" name="Freeform 217"/>
          <p:cNvSpPr>
            <a:spLocks/>
          </p:cNvSpPr>
          <p:nvPr/>
        </p:nvSpPr>
        <p:spPr bwMode="auto">
          <a:xfrm>
            <a:off x="3308350" y="6140107"/>
            <a:ext cx="0" cy="217488"/>
          </a:xfrm>
          <a:custGeom>
            <a:avLst/>
            <a:gdLst>
              <a:gd name="T0" fmla="*/ 0 h 137"/>
              <a:gd name="T1" fmla="*/ 137 h 137"/>
              <a:gd name="T2" fmla="*/ 137 h 1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7">
                <a:moveTo>
                  <a:pt x="0" y="0"/>
                </a:moveTo>
                <a:lnTo>
                  <a:pt x="0" y="137"/>
                </a:lnTo>
                <a:lnTo>
                  <a:pt x="0" y="13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38" name="Rectangle 218"/>
          <p:cNvSpPr>
            <a:spLocks noChangeArrowheads="1"/>
          </p:cNvSpPr>
          <p:nvPr/>
        </p:nvSpPr>
        <p:spPr bwMode="auto">
          <a:xfrm>
            <a:off x="3310730" y="6565922"/>
            <a:ext cx="1381789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CMW46810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2010 HON</a:t>
            </a:r>
            <a:endParaRPr lang="en-US" altLang="en-US" sz="700" dirty="0">
              <a:latin typeface="+mn-lt"/>
            </a:endParaRPr>
          </a:p>
        </p:txBody>
      </p:sp>
      <p:sp>
        <p:nvSpPr>
          <p:cNvPr id="39" name="Freeform 219"/>
          <p:cNvSpPr>
            <a:spLocks/>
          </p:cNvSpPr>
          <p:nvPr/>
        </p:nvSpPr>
        <p:spPr bwMode="auto">
          <a:xfrm>
            <a:off x="3308350" y="6171857"/>
            <a:ext cx="0" cy="249238"/>
          </a:xfrm>
          <a:custGeom>
            <a:avLst/>
            <a:gdLst>
              <a:gd name="T0" fmla="*/ 0 h 157"/>
              <a:gd name="T1" fmla="*/ 157 h 157"/>
              <a:gd name="T2" fmla="*/ 157 h 1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7">
                <a:moveTo>
                  <a:pt x="0" y="0"/>
                </a:moveTo>
                <a:lnTo>
                  <a:pt x="0" y="157"/>
                </a:lnTo>
                <a:lnTo>
                  <a:pt x="0" y="15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0" name="Rectangle 220"/>
          <p:cNvSpPr>
            <a:spLocks noChangeArrowheads="1"/>
          </p:cNvSpPr>
          <p:nvPr/>
        </p:nvSpPr>
        <p:spPr bwMode="auto">
          <a:xfrm>
            <a:off x="3309862" y="6685917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CMW51053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2012 GUA</a:t>
            </a:r>
            <a:endParaRPr lang="en-US" alt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Freeform 221"/>
          <p:cNvSpPr>
            <a:spLocks/>
          </p:cNvSpPr>
          <p:nvPr/>
        </p:nvSpPr>
        <p:spPr bwMode="auto">
          <a:xfrm>
            <a:off x="3308350" y="6203607"/>
            <a:ext cx="0" cy="280988"/>
          </a:xfrm>
          <a:custGeom>
            <a:avLst/>
            <a:gdLst>
              <a:gd name="T0" fmla="*/ 0 h 177"/>
              <a:gd name="T1" fmla="*/ 177 h 177"/>
              <a:gd name="T2" fmla="*/ 177 h 1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7">
                <a:moveTo>
                  <a:pt x="0" y="0"/>
                </a:moveTo>
                <a:lnTo>
                  <a:pt x="0" y="177"/>
                </a:lnTo>
                <a:lnTo>
                  <a:pt x="0" y="17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2" name="Rectangle 222"/>
          <p:cNvSpPr>
            <a:spLocks noChangeArrowheads="1"/>
          </p:cNvSpPr>
          <p:nvPr/>
        </p:nvSpPr>
        <p:spPr bwMode="auto">
          <a:xfrm>
            <a:off x="3315359" y="5792362"/>
            <a:ext cx="140904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267.8A.N2S1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2012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3" name="Freeform 223"/>
          <p:cNvSpPr>
            <a:spLocks/>
          </p:cNvSpPr>
          <p:nvPr/>
        </p:nvSpPr>
        <p:spPr bwMode="auto">
          <a:xfrm>
            <a:off x="3308350" y="6235357"/>
            <a:ext cx="0" cy="312738"/>
          </a:xfrm>
          <a:custGeom>
            <a:avLst/>
            <a:gdLst>
              <a:gd name="T0" fmla="*/ 0 h 197"/>
              <a:gd name="T1" fmla="*/ 197 h 197"/>
              <a:gd name="T2" fmla="*/ 197 h 19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7">
                <a:moveTo>
                  <a:pt x="0" y="0"/>
                </a:moveTo>
                <a:lnTo>
                  <a:pt x="0" y="197"/>
                </a:lnTo>
                <a:lnTo>
                  <a:pt x="0" y="19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4" name="Rectangle 224"/>
          <p:cNvSpPr>
            <a:spLocks noChangeArrowheads="1"/>
          </p:cNvSpPr>
          <p:nvPr/>
        </p:nvSpPr>
        <p:spPr bwMode="auto">
          <a:xfrm>
            <a:off x="3312609" y="6206149"/>
            <a:ext cx="152926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CMW37134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45" name="Freeform 225"/>
          <p:cNvSpPr>
            <a:spLocks/>
          </p:cNvSpPr>
          <p:nvPr/>
        </p:nvSpPr>
        <p:spPr bwMode="auto">
          <a:xfrm>
            <a:off x="3308350" y="6395681"/>
            <a:ext cx="0" cy="344488"/>
          </a:xfrm>
          <a:custGeom>
            <a:avLst/>
            <a:gdLst>
              <a:gd name="T0" fmla="*/ 0 h 217"/>
              <a:gd name="T1" fmla="*/ 217 h 217"/>
              <a:gd name="T2" fmla="*/ 217 h 2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7">
                <a:moveTo>
                  <a:pt x="0" y="0"/>
                </a:moveTo>
                <a:lnTo>
                  <a:pt x="0" y="217"/>
                </a:lnTo>
                <a:lnTo>
                  <a:pt x="0" y="2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6" name="Rectangle 226"/>
          <p:cNvSpPr>
            <a:spLocks noChangeArrowheads="1"/>
          </p:cNvSpPr>
          <p:nvPr/>
        </p:nvSpPr>
        <p:spPr bwMode="auto">
          <a:xfrm>
            <a:off x="3312902" y="5910322"/>
            <a:ext cx="146995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267.30.MD.N1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2012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7" name="Freeform 227"/>
          <p:cNvSpPr>
            <a:spLocks/>
          </p:cNvSpPr>
          <p:nvPr/>
        </p:nvSpPr>
        <p:spPr bwMode="auto">
          <a:xfrm>
            <a:off x="3308350" y="6215522"/>
            <a:ext cx="0" cy="374650"/>
          </a:xfrm>
          <a:custGeom>
            <a:avLst/>
            <a:gdLst>
              <a:gd name="T0" fmla="*/ 0 h 236"/>
              <a:gd name="T1" fmla="*/ 236 h 236"/>
              <a:gd name="T2" fmla="*/ 236 h 23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6">
                <a:moveTo>
                  <a:pt x="0" y="0"/>
                </a:moveTo>
                <a:lnTo>
                  <a:pt x="0" y="236"/>
                </a:lnTo>
                <a:lnTo>
                  <a:pt x="0" y="23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8" name="Line 228"/>
          <p:cNvSpPr>
            <a:spLocks noChangeShapeType="1"/>
          </p:cNvSpPr>
          <p:nvPr/>
        </p:nvSpPr>
        <p:spPr bwMode="auto">
          <a:xfrm>
            <a:off x="3308350" y="5845633"/>
            <a:ext cx="0" cy="376238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9" name="Freeform 229"/>
          <p:cNvSpPr>
            <a:spLocks/>
          </p:cNvSpPr>
          <p:nvPr/>
        </p:nvSpPr>
        <p:spPr bwMode="auto">
          <a:xfrm>
            <a:off x="3235325" y="5994859"/>
            <a:ext cx="73025" cy="215900"/>
          </a:xfrm>
          <a:custGeom>
            <a:avLst/>
            <a:gdLst>
              <a:gd name="T0" fmla="*/ 0 w 46"/>
              <a:gd name="T1" fmla="*/ 0 h 136"/>
              <a:gd name="T2" fmla="*/ 0 w 46"/>
              <a:gd name="T3" fmla="*/ 136 h 136"/>
              <a:gd name="T4" fmla="*/ 46 w 46"/>
              <a:gd name="T5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136">
                <a:moveTo>
                  <a:pt x="0" y="0"/>
                </a:moveTo>
                <a:lnTo>
                  <a:pt x="0" y="136"/>
                </a:lnTo>
                <a:lnTo>
                  <a:pt x="46" y="136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50" name="Freeform 230"/>
          <p:cNvSpPr>
            <a:spLocks/>
          </p:cNvSpPr>
          <p:nvPr/>
        </p:nvSpPr>
        <p:spPr bwMode="auto">
          <a:xfrm>
            <a:off x="3153570" y="5990097"/>
            <a:ext cx="74613" cy="896938"/>
          </a:xfrm>
          <a:custGeom>
            <a:avLst/>
            <a:gdLst>
              <a:gd name="T0" fmla="*/ 0 w 47"/>
              <a:gd name="T1" fmla="*/ 565 h 565"/>
              <a:gd name="T2" fmla="*/ 0 w 47"/>
              <a:gd name="T3" fmla="*/ 0 h 565"/>
              <a:gd name="T4" fmla="*/ 47 w 47"/>
              <a:gd name="T5" fmla="*/ 0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565">
                <a:moveTo>
                  <a:pt x="0" y="565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51" name="Rectangle 231"/>
          <p:cNvSpPr>
            <a:spLocks noChangeArrowheads="1"/>
          </p:cNvSpPr>
          <p:nvPr/>
        </p:nvSpPr>
        <p:spPr bwMode="auto">
          <a:xfrm>
            <a:off x="3334528" y="8654533"/>
            <a:ext cx="12166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IB32.2e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2" name="Freeform 232"/>
          <p:cNvSpPr>
            <a:spLocks/>
          </p:cNvSpPr>
          <p:nvPr/>
        </p:nvSpPr>
        <p:spPr bwMode="auto">
          <a:xfrm>
            <a:off x="3333750" y="6902573"/>
            <a:ext cx="0" cy="1135063"/>
          </a:xfrm>
          <a:custGeom>
            <a:avLst/>
            <a:gdLst>
              <a:gd name="T0" fmla="*/ 715 h 715"/>
              <a:gd name="T1" fmla="*/ 0 h 715"/>
              <a:gd name="T2" fmla="*/ 0 h 71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15">
                <a:moveTo>
                  <a:pt x="0" y="71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53" name="Rectangle 233"/>
          <p:cNvSpPr>
            <a:spLocks noChangeArrowheads="1"/>
          </p:cNvSpPr>
          <p:nvPr/>
        </p:nvSpPr>
        <p:spPr bwMode="auto">
          <a:xfrm>
            <a:off x="3332669" y="8404136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CMW51052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Freeform 234"/>
          <p:cNvSpPr>
            <a:spLocks/>
          </p:cNvSpPr>
          <p:nvPr/>
        </p:nvSpPr>
        <p:spPr bwMode="auto">
          <a:xfrm>
            <a:off x="3333750" y="6913051"/>
            <a:ext cx="0" cy="1103313"/>
          </a:xfrm>
          <a:custGeom>
            <a:avLst/>
            <a:gdLst>
              <a:gd name="T0" fmla="*/ 695 h 695"/>
              <a:gd name="T1" fmla="*/ 0 h 695"/>
              <a:gd name="T2" fmla="*/ 0 h 69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95">
                <a:moveTo>
                  <a:pt x="0" y="69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55" name="Rectangle 235"/>
          <p:cNvSpPr>
            <a:spLocks noChangeArrowheads="1"/>
          </p:cNvSpPr>
          <p:nvPr/>
        </p:nvSpPr>
        <p:spPr bwMode="auto">
          <a:xfrm>
            <a:off x="3373438" y="6906704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CMW37126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7" name="Rectangle 237"/>
          <p:cNvSpPr>
            <a:spLocks noChangeArrowheads="1"/>
          </p:cNvSpPr>
          <p:nvPr/>
        </p:nvSpPr>
        <p:spPr bwMode="auto">
          <a:xfrm>
            <a:off x="3373694" y="6777505"/>
            <a:ext cx="1455527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CMW36811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maximinoi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9" name="Rectangle 239"/>
          <p:cNvSpPr>
            <a:spLocks noChangeArrowheads="1"/>
          </p:cNvSpPr>
          <p:nvPr/>
        </p:nvSpPr>
        <p:spPr bwMode="auto">
          <a:xfrm>
            <a:off x="3373694" y="6841005"/>
            <a:ext cx="1455527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CMW36812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maximinoi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0" name="Freeform 240"/>
          <p:cNvSpPr>
            <a:spLocks/>
          </p:cNvSpPr>
          <p:nvPr/>
        </p:nvSpPr>
        <p:spPr bwMode="auto">
          <a:xfrm>
            <a:off x="3368675" y="6907509"/>
            <a:ext cx="0" cy="60325"/>
          </a:xfrm>
          <a:custGeom>
            <a:avLst/>
            <a:gdLst>
              <a:gd name="T0" fmla="*/ 0 h 38"/>
              <a:gd name="T1" fmla="*/ 38 h 38"/>
              <a:gd name="T2" fmla="*/ 38 h 3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8">
                <a:moveTo>
                  <a:pt x="0" y="0"/>
                </a:moveTo>
                <a:lnTo>
                  <a:pt x="0" y="38"/>
                </a:lnTo>
                <a:lnTo>
                  <a:pt x="0" y="38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61" name="Line 241"/>
          <p:cNvSpPr>
            <a:spLocks noChangeShapeType="1"/>
          </p:cNvSpPr>
          <p:nvPr/>
        </p:nvSpPr>
        <p:spPr bwMode="auto">
          <a:xfrm>
            <a:off x="3368675" y="6840834"/>
            <a:ext cx="0" cy="58738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62" name="Freeform 242"/>
          <p:cNvSpPr>
            <a:spLocks/>
          </p:cNvSpPr>
          <p:nvPr/>
        </p:nvSpPr>
        <p:spPr bwMode="auto">
          <a:xfrm>
            <a:off x="3333750" y="6904334"/>
            <a:ext cx="34925" cy="1039813"/>
          </a:xfrm>
          <a:custGeom>
            <a:avLst/>
            <a:gdLst>
              <a:gd name="T0" fmla="*/ 0 w 22"/>
              <a:gd name="T1" fmla="*/ 655 h 655"/>
              <a:gd name="T2" fmla="*/ 0 w 22"/>
              <a:gd name="T3" fmla="*/ 0 h 655"/>
              <a:gd name="T4" fmla="*/ 22 w 22"/>
              <a:gd name="T5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655">
                <a:moveTo>
                  <a:pt x="0" y="655"/>
                </a:moveTo>
                <a:lnTo>
                  <a:pt x="0" y="0"/>
                </a:lnTo>
                <a:lnTo>
                  <a:pt x="22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63" name="Rectangle 243"/>
          <p:cNvSpPr>
            <a:spLocks noChangeArrowheads="1"/>
          </p:cNvSpPr>
          <p:nvPr/>
        </p:nvSpPr>
        <p:spPr bwMode="auto">
          <a:xfrm>
            <a:off x="3333457" y="7913792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CMW45393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4" name="Freeform 244"/>
          <p:cNvSpPr>
            <a:spLocks/>
          </p:cNvSpPr>
          <p:nvPr/>
        </p:nvSpPr>
        <p:spPr bwMode="auto">
          <a:xfrm>
            <a:off x="3333750" y="7167051"/>
            <a:ext cx="0" cy="974725"/>
          </a:xfrm>
          <a:custGeom>
            <a:avLst/>
            <a:gdLst>
              <a:gd name="T0" fmla="*/ 614 h 614"/>
              <a:gd name="T1" fmla="*/ 0 h 614"/>
              <a:gd name="T2" fmla="*/ 0 h 61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14">
                <a:moveTo>
                  <a:pt x="0" y="61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65" name="Rectangle 245"/>
          <p:cNvSpPr>
            <a:spLocks noChangeArrowheads="1"/>
          </p:cNvSpPr>
          <p:nvPr/>
        </p:nvSpPr>
        <p:spPr bwMode="auto">
          <a:xfrm>
            <a:off x="3333126" y="8159256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CMW46819</a:t>
            </a:r>
            <a:r>
              <a:rPr kumimoji="0" lang="en-US" altLang="en-US" sz="7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6" name="Freeform 246"/>
          <p:cNvSpPr>
            <a:spLocks/>
          </p:cNvSpPr>
          <p:nvPr/>
        </p:nvSpPr>
        <p:spPr bwMode="auto">
          <a:xfrm>
            <a:off x="3333750" y="7228963"/>
            <a:ext cx="0" cy="944563"/>
          </a:xfrm>
          <a:custGeom>
            <a:avLst/>
            <a:gdLst>
              <a:gd name="T0" fmla="*/ 595 h 595"/>
              <a:gd name="T1" fmla="*/ 0 h 595"/>
              <a:gd name="T2" fmla="*/ 0 h 59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95">
                <a:moveTo>
                  <a:pt x="0" y="59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67" name="Rectangle 247"/>
          <p:cNvSpPr>
            <a:spLocks noChangeArrowheads="1"/>
          </p:cNvSpPr>
          <p:nvPr/>
        </p:nvSpPr>
        <p:spPr bwMode="auto">
          <a:xfrm>
            <a:off x="3332162" y="8097436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CMW46817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8" name="Freeform 248"/>
          <p:cNvSpPr>
            <a:spLocks/>
          </p:cNvSpPr>
          <p:nvPr/>
        </p:nvSpPr>
        <p:spPr bwMode="auto">
          <a:xfrm>
            <a:off x="3333750" y="7292463"/>
            <a:ext cx="0" cy="912813"/>
          </a:xfrm>
          <a:custGeom>
            <a:avLst/>
            <a:gdLst>
              <a:gd name="T0" fmla="*/ 575 h 575"/>
              <a:gd name="T1" fmla="*/ 0 h 575"/>
              <a:gd name="T2" fmla="*/ 0 h 57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5">
                <a:moveTo>
                  <a:pt x="0" y="57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69" name="Rectangle 249"/>
          <p:cNvSpPr>
            <a:spLocks noChangeArrowheads="1"/>
          </p:cNvSpPr>
          <p:nvPr/>
        </p:nvSpPr>
        <p:spPr bwMode="auto">
          <a:xfrm>
            <a:off x="3332669" y="8341570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CMW49402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Freeform 250"/>
          <p:cNvSpPr>
            <a:spLocks/>
          </p:cNvSpPr>
          <p:nvPr/>
        </p:nvSpPr>
        <p:spPr bwMode="auto">
          <a:xfrm>
            <a:off x="3333750" y="7355963"/>
            <a:ext cx="0" cy="881063"/>
          </a:xfrm>
          <a:custGeom>
            <a:avLst/>
            <a:gdLst>
              <a:gd name="T0" fmla="*/ 555 h 555"/>
              <a:gd name="T1" fmla="*/ 0 h 555"/>
              <a:gd name="T2" fmla="*/ 0 h 55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55">
                <a:moveTo>
                  <a:pt x="0" y="55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71" name="Rectangle 251"/>
          <p:cNvSpPr>
            <a:spLocks noChangeArrowheads="1"/>
          </p:cNvSpPr>
          <p:nvPr/>
        </p:nvSpPr>
        <p:spPr bwMode="auto">
          <a:xfrm>
            <a:off x="3332335" y="7788810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CMW45391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2" name="Freeform 252"/>
          <p:cNvSpPr>
            <a:spLocks/>
          </p:cNvSpPr>
          <p:nvPr/>
        </p:nvSpPr>
        <p:spPr bwMode="auto">
          <a:xfrm>
            <a:off x="3333750" y="7419463"/>
            <a:ext cx="0" cy="849313"/>
          </a:xfrm>
          <a:custGeom>
            <a:avLst/>
            <a:gdLst>
              <a:gd name="T0" fmla="*/ 535 h 535"/>
              <a:gd name="T1" fmla="*/ 0 h 535"/>
              <a:gd name="T2" fmla="*/ 0 h 53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35">
                <a:moveTo>
                  <a:pt x="0" y="53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73" name="Rectangle 253"/>
          <p:cNvSpPr>
            <a:spLocks noChangeArrowheads="1"/>
          </p:cNvSpPr>
          <p:nvPr/>
        </p:nvSpPr>
        <p:spPr bwMode="auto">
          <a:xfrm>
            <a:off x="3334314" y="8281762"/>
            <a:ext cx="133690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CMW49400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2010 NIC</a:t>
            </a:r>
            <a:endParaRPr lang="en-US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Freeform 254"/>
          <p:cNvSpPr>
            <a:spLocks/>
          </p:cNvSpPr>
          <p:nvPr/>
        </p:nvSpPr>
        <p:spPr bwMode="auto">
          <a:xfrm>
            <a:off x="3333750" y="7482963"/>
            <a:ext cx="0" cy="817563"/>
          </a:xfrm>
          <a:custGeom>
            <a:avLst/>
            <a:gdLst>
              <a:gd name="T0" fmla="*/ 515 h 515"/>
              <a:gd name="T1" fmla="*/ 0 h 515"/>
              <a:gd name="T2" fmla="*/ 0 h 51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15">
                <a:moveTo>
                  <a:pt x="0" y="51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75" name="Rectangle 255"/>
          <p:cNvSpPr>
            <a:spLocks noChangeArrowheads="1"/>
          </p:cNvSpPr>
          <p:nvPr/>
        </p:nvSpPr>
        <p:spPr bwMode="auto">
          <a:xfrm>
            <a:off x="3332162" y="8038699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CMW46811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Freeform 256"/>
          <p:cNvSpPr>
            <a:spLocks/>
          </p:cNvSpPr>
          <p:nvPr/>
        </p:nvSpPr>
        <p:spPr bwMode="auto">
          <a:xfrm>
            <a:off x="3333750" y="7546463"/>
            <a:ext cx="0" cy="785813"/>
          </a:xfrm>
          <a:custGeom>
            <a:avLst/>
            <a:gdLst>
              <a:gd name="T0" fmla="*/ 495 h 495"/>
              <a:gd name="T1" fmla="*/ 0 h 495"/>
              <a:gd name="T2" fmla="*/ 0 h 49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95">
                <a:moveTo>
                  <a:pt x="0" y="49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77" name="Rectangle 257"/>
          <p:cNvSpPr>
            <a:spLocks noChangeArrowheads="1"/>
          </p:cNvSpPr>
          <p:nvPr/>
        </p:nvSpPr>
        <p:spPr bwMode="auto">
          <a:xfrm>
            <a:off x="3334091" y="7474343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CMW43893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Freeform 258"/>
          <p:cNvSpPr>
            <a:spLocks/>
          </p:cNvSpPr>
          <p:nvPr/>
        </p:nvSpPr>
        <p:spPr bwMode="auto">
          <a:xfrm>
            <a:off x="3333750" y="7608376"/>
            <a:ext cx="0" cy="755650"/>
          </a:xfrm>
          <a:custGeom>
            <a:avLst/>
            <a:gdLst>
              <a:gd name="T0" fmla="*/ 476 h 476"/>
              <a:gd name="T1" fmla="*/ 0 h 476"/>
              <a:gd name="T2" fmla="*/ 0 h 47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76">
                <a:moveTo>
                  <a:pt x="0" y="47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79" name="Rectangle 259"/>
          <p:cNvSpPr>
            <a:spLocks noChangeArrowheads="1"/>
          </p:cNvSpPr>
          <p:nvPr/>
        </p:nvSpPr>
        <p:spPr bwMode="auto">
          <a:xfrm>
            <a:off x="3337924" y="8967531"/>
            <a:ext cx="145392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IMI281596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tecunumanii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1981 NIC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0" name="Freeform 260"/>
          <p:cNvSpPr>
            <a:spLocks/>
          </p:cNvSpPr>
          <p:nvPr/>
        </p:nvSpPr>
        <p:spPr bwMode="auto">
          <a:xfrm>
            <a:off x="3333750" y="7671876"/>
            <a:ext cx="0" cy="723900"/>
          </a:xfrm>
          <a:custGeom>
            <a:avLst/>
            <a:gdLst>
              <a:gd name="T0" fmla="*/ 456 h 456"/>
              <a:gd name="T1" fmla="*/ 0 h 456"/>
              <a:gd name="T2" fmla="*/ 0 h 45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6">
                <a:moveTo>
                  <a:pt x="0" y="45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81" name="Rectangle 261"/>
          <p:cNvSpPr>
            <a:spLocks noChangeArrowheads="1"/>
          </p:cNvSpPr>
          <p:nvPr/>
        </p:nvSpPr>
        <p:spPr bwMode="auto">
          <a:xfrm>
            <a:off x="3333127" y="7412317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CMW43892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Freeform 262"/>
          <p:cNvSpPr>
            <a:spLocks/>
          </p:cNvSpPr>
          <p:nvPr/>
        </p:nvSpPr>
        <p:spPr bwMode="auto">
          <a:xfrm>
            <a:off x="3333750" y="7735376"/>
            <a:ext cx="0" cy="692150"/>
          </a:xfrm>
          <a:custGeom>
            <a:avLst/>
            <a:gdLst>
              <a:gd name="T0" fmla="*/ 436 h 436"/>
              <a:gd name="T1" fmla="*/ 0 h 436"/>
              <a:gd name="T2" fmla="*/ 0 h 43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36">
                <a:moveTo>
                  <a:pt x="0" y="43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83" name="Rectangle 263"/>
          <p:cNvSpPr>
            <a:spLocks noChangeArrowheads="1"/>
          </p:cNvSpPr>
          <p:nvPr/>
        </p:nvSpPr>
        <p:spPr bwMode="auto">
          <a:xfrm>
            <a:off x="3333933" y="7222656"/>
            <a:ext cx="146514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CMW42206 </a:t>
            </a:r>
            <a:r>
              <a:rPr lang="en-US" altLang="en-US" sz="7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1983 GUA T</a:t>
            </a:r>
            <a:endParaRPr lang="en-US" alt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Freeform 264"/>
          <p:cNvSpPr>
            <a:spLocks/>
          </p:cNvSpPr>
          <p:nvPr/>
        </p:nvSpPr>
        <p:spPr bwMode="auto">
          <a:xfrm>
            <a:off x="3333750" y="7798876"/>
            <a:ext cx="0" cy="660400"/>
          </a:xfrm>
          <a:custGeom>
            <a:avLst/>
            <a:gdLst>
              <a:gd name="T0" fmla="*/ 416 h 416"/>
              <a:gd name="T1" fmla="*/ 0 h 416"/>
              <a:gd name="T2" fmla="*/ 0 h 41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16">
                <a:moveTo>
                  <a:pt x="0" y="41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85" name="Rectangle 265"/>
          <p:cNvSpPr>
            <a:spLocks noChangeArrowheads="1"/>
          </p:cNvSpPr>
          <p:nvPr/>
        </p:nvSpPr>
        <p:spPr bwMode="auto">
          <a:xfrm>
            <a:off x="3331370" y="7852054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CMW45392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6" name="Freeform 266"/>
          <p:cNvSpPr>
            <a:spLocks/>
          </p:cNvSpPr>
          <p:nvPr/>
        </p:nvSpPr>
        <p:spPr bwMode="auto">
          <a:xfrm>
            <a:off x="3333750" y="7862376"/>
            <a:ext cx="0" cy="628650"/>
          </a:xfrm>
          <a:custGeom>
            <a:avLst/>
            <a:gdLst>
              <a:gd name="T0" fmla="*/ 396 h 396"/>
              <a:gd name="T1" fmla="*/ 0 h 396"/>
              <a:gd name="T2" fmla="*/ 0 h 39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96">
                <a:moveTo>
                  <a:pt x="0" y="39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87" name="Rectangle 267"/>
          <p:cNvSpPr>
            <a:spLocks noChangeArrowheads="1"/>
          </p:cNvSpPr>
          <p:nvPr/>
        </p:nvSpPr>
        <p:spPr bwMode="auto">
          <a:xfrm>
            <a:off x="3332553" y="7977311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CMW45394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8" name="Freeform 268"/>
          <p:cNvSpPr>
            <a:spLocks/>
          </p:cNvSpPr>
          <p:nvPr/>
        </p:nvSpPr>
        <p:spPr bwMode="auto">
          <a:xfrm>
            <a:off x="3333750" y="7925876"/>
            <a:ext cx="0" cy="596900"/>
          </a:xfrm>
          <a:custGeom>
            <a:avLst/>
            <a:gdLst>
              <a:gd name="T0" fmla="*/ 376 h 376"/>
              <a:gd name="T1" fmla="*/ 0 h 376"/>
              <a:gd name="T2" fmla="*/ 0 h 37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6">
                <a:moveTo>
                  <a:pt x="0" y="37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89" name="Rectangle 269"/>
          <p:cNvSpPr>
            <a:spLocks noChangeArrowheads="1"/>
          </p:cNvSpPr>
          <p:nvPr/>
        </p:nvSpPr>
        <p:spPr bwMode="auto">
          <a:xfrm>
            <a:off x="3336891" y="8904793"/>
            <a:ext cx="134331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IMI275573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1980 HON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0" name="Freeform 270"/>
          <p:cNvSpPr>
            <a:spLocks/>
          </p:cNvSpPr>
          <p:nvPr/>
        </p:nvSpPr>
        <p:spPr bwMode="auto">
          <a:xfrm>
            <a:off x="3333750" y="7987788"/>
            <a:ext cx="0" cy="565150"/>
          </a:xfrm>
          <a:custGeom>
            <a:avLst/>
            <a:gdLst>
              <a:gd name="T0" fmla="*/ 356 h 356"/>
              <a:gd name="T1" fmla="*/ 0 h 356"/>
              <a:gd name="T2" fmla="*/ 0 h 35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56">
                <a:moveTo>
                  <a:pt x="0" y="35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91" name="Rectangle 271"/>
          <p:cNvSpPr>
            <a:spLocks noChangeArrowheads="1"/>
          </p:cNvSpPr>
          <p:nvPr/>
        </p:nvSpPr>
        <p:spPr bwMode="auto">
          <a:xfrm>
            <a:off x="3333749" y="7030983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CMW37122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2" name="Freeform 272"/>
          <p:cNvSpPr>
            <a:spLocks/>
          </p:cNvSpPr>
          <p:nvPr/>
        </p:nvSpPr>
        <p:spPr bwMode="auto">
          <a:xfrm>
            <a:off x="3333750" y="8051288"/>
            <a:ext cx="0" cy="533400"/>
          </a:xfrm>
          <a:custGeom>
            <a:avLst/>
            <a:gdLst>
              <a:gd name="T0" fmla="*/ 336 h 336"/>
              <a:gd name="T1" fmla="*/ 0 h 336"/>
              <a:gd name="T2" fmla="*/ 0 h 33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36">
                <a:moveTo>
                  <a:pt x="0" y="33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93" name="Rectangle 273"/>
          <p:cNvSpPr>
            <a:spLocks noChangeArrowheads="1"/>
          </p:cNvSpPr>
          <p:nvPr/>
        </p:nvSpPr>
        <p:spPr bwMode="auto">
          <a:xfrm>
            <a:off x="3333538" y="7664448"/>
            <a:ext cx="133690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CMW45386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NIC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4" name="Freeform 274"/>
          <p:cNvSpPr>
            <a:spLocks/>
          </p:cNvSpPr>
          <p:nvPr/>
        </p:nvSpPr>
        <p:spPr bwMode="auto">
          <a:xfrm>
            <a:off x="3333750" y="8114788"/>
            <a:ext cx="0" cy="501650"/>
          </a:xfrm>
          <a:custGeom>
            <a:avLst/>
            <a:gdLst>
              <a:gd name="T0" fmla="*/ 316 h 316"/>
              <a:gd name="T1" fmla="*/ 0 h 316"/>
              <a:gd name="T2" fmla="*/ 0 h 31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16">
                <a:moveTo>
                  <a:pt x="0" y="31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95" name="Rectangle 275"/>
          <p:cNvSpPr>
            <a:spLocks noChangeArrowheads="1"/>
          </p:cNvSpPr>
          <p:nvPr/>
        </p:nvSpPr>
        <p:spPr bwMode="auto">
          <a:xfrm>
            <a:off x="3333538" y="7727948"/>
            <a:ext cx="133690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CMW45387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700" dirty="0">
              <a:latin typeface="+mn-lt"/>
            </a:endParaRPr>
          </a:p>
        </p:txBody>
      </p:sp>
      <p:sp>
        <p:nvSpPr>
          <p:cNvPr id="96" name="Freeform 276"/>
          <p:cNvSpPr>
            <a:spLocks/>
          </p:cNvSpPr>
          <p:nvPr/>
        </p:nvSpPr>
        <p:spPr bwMode="auto">
          <a:xfrm>
            <a:off x="3333750" y="8178288"/>
            <a:ext cx="0" cy="469900"/>
          </a:xfrm>
          <a:custGeom>
            <a:avLst/>
            <a:gdLst>
              <a:gd name="T0" fmla="*/ 296 h 296"/>
              <a:gd name="T1" fmla="*/ 0 h 296"/>
              <a:gd name="T2" fmla="*/ 0 h 29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96">
                <a:moveTo>
                  <a:pt x="0" y="29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97" name="Rectangle 277"/>
          <p:cNvSpPr>
            <a:spLocks noChangeArrowheads="1"/>
          </p:cNvSpPr>
          <p:nvPr/>
        </p:nvSpPr>
        <p:spPr bwMode="auto">
          <a:xfrm>
            <a:off x="3334295" y="7602710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CMW43895 </a:t>
            </a:r>
            <a:r>
              <a:rPr lang="en-US" altLang="en-US" sz="7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 GUA</a:t>
            </a:r>
            <a:endParaRPr lang="en-US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" name="Freeform 278"/>
          <p:cNvSpPr>
            <a:spLocks/>
          </p:cNvSpPr>
          <p:nvPr/>
        </p:nvSpPr>
        <p:spPr bwMode="auto">
          <a:xfrm>
            <a:off x="3333750" y="8241788"/>
            <a:ext cx="0" cy="438150"/>
          </a:xfrm>
          <a:custGeom>
            <a:avLst/>
            <a:gdLst>
              <a:gd name="T0" fmla="*/ 276 h 276"/>
              <a:gd name="T1" fmla="*/ 0 h 276"/>
              <a:gd name="T2" fmla="*/ 0 h 27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6">
                <a:moveTo>
                  <a:pt x="0" y="27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99" name="Rectangle 279"/>
          <p:cNvSpPr>
            <a:spLocks noChangeArrowheads="1"/>
          </p:cNvSpPr>
          <p:nvPr/>
        </p:nvSpPr>
        <p:spPr bwMode="auto">
          <a:xfrm>
            <a:off x="3333402" y="8715531"/>
            <a:ext cx="12166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IB35.2e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0" name="Freeform 280"/>
          <p:cNvSpPr>
            <a:spLocks/>
          </p:cNvSpPr>
          <p:nvPr/>
        </p:nvSpPr>
        <p:spPr bwMode="auto">
          <a:xfrm>
            <a:off x="3333750" y="8305288"/>
            <a:ext cx="0" cy="406400"/>
          </a:xfrm>
          <a:custGeom>
            <a:avLst/>
            <a:gdLst>
              <a:gd name="T0" fmla="*/ 256 h 256"/>
              <a:gd name="T1" fmla="*/ 0 h 256"/>
              <a:gd name="T2" fmla="*/ 0 h 25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6">
                <a:moveTo>
                  <a:pt x="0" y="25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01" name="Rectangle 281"/>
          <p:cNvSpPr>
            <a:spLocks noChangeArrowheads="1"/>
          </p:cNvSpPr>
          <p:nvPr/>
        </p:nvSpPr>
        <p:spPr bwMode="auto">
          <a:xfrm>
            <a:off x="3335335" y="7538180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CMW43894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2" name="Freeform 282"/>
          <p:cNvSpPr>
            <a:spLocks/>
          </p:cNvSpPr>
          <p:nvPr/>
        </p:nvSpPr>
        <p:spPr bwMode="auto">
          <a:xfrm>
            <a:off x="3333750" y="8368788"/>
            <a:ext cx="0" cy="374650"/>
          </a:xfrm>
          <a:custGeom>
            <a:avLst/>
            <a:gdLst>
              <a:gd name="T0" fmla="*/ 236 h 236"/>
              <a:gd name="T1" fmla="*/ 0 h 236"/>
              <a:gd name="T2" fmla="*/ 0 h 23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6">
                <a:moveTo>
                  <a:pt x="0" y="23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03" name="Rectangle 283"/>
          <p:cNvSpPr>
            <a:spLocks noChangeArrowheads="1"/>
          </p:cNvSpPr>
          <p:nvPr/>
        </p:nvSpPr>
        <p:spPr bwMode="auto">
          <a:xfrm>
            <a:off x="3333749" y="6969299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CMW37121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4" name="Freeform 284"/>
          <p:cNvSpPr>
            <a:spLocks/>
          </p:cNvSpPr>
          <p:nvPr/>
        </p:nvSpPr>
        <p:spPr bwMode="auto">
          <a:xfrm>
            <a:off x="3333750" y="8430701"/>
            <a:ext cx="0" cy="344488"/>
          </a:xfrm>
          <a:custGeom>
            <a:avLst/>
            <a:gdLst>
              <a:gd name="T0" fmla="*/ 217 h 217"/>
              <a:gd name="T1" fmla="*/ 0 h 217"/>
              <a:gd name="T2" fmla="*/ 0 h 2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7">
                <a:moveTo>
                  <a:pt x="0" y="2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05" name="Rectangle 285"/>
          <p:cNvSpPr>
            <a:spLocks noChangeArrowheads="1"/>
          </p:cNvSpPr>
          <p:nvPr/>
        </p:nvSpPr>
        <p:spPr bwMode="auto">
          <a:xfrm>
            <a:off x="3333749" y="7096864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CMW37124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106" name="Freeform 286"/>
          <p:cNvSpPr>
            <a:spLocks/>
          </p:cNvSpPr>
          <p:nvPr/>
        </p:nvSpPr>
        <p:spPr bwMode="auto">
          <a:xfrm>
            <a:off x="3333750" y="8494201"/>
            <a:ext cx="0" cy="312738"/>
          </a:xfrm>
          <a:custGeom>
            <a:avLst/>
            <a:gdLst>
              <a:gd name="T0" fmla="*/ 197 h 197"/>
              <a:gd name="T1" fmla="*/ 0 h 197"/>
              <a:gd name="T2" fmla="*/ 0 h 19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7">
                <a:moveTo>
                  <a:pt x="0" y="19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07" name="Rectangle 287"/>
          <p:cNvSpPr>
            <a:spLocks noChangeArrowheads="1"/>
          </p:cNvSpPr>
          <p:nvPr/>
        </p:nvSpPr>
        <p:spPr bwMode="auto">
          <a:xfrm>
            <a:off x="3333749" y="7352061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CMW43891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8" name="Freeform 288"/>
          <p:cNvSpPr>
            <a:spLocks/>
          </p:cNvSpPr>
          <p:nvPr/>
        </p:nvSpPr>
        <p:spPr bwMode="auto">
          <a:xfrm>
            <a:off x="3333750" y="8557701"/>
            <a:ext cx="0" cy="280988"/>
          </a:xfrm>
          <a:custGeom>
            <a:avLst/>
            <a:gdLst>
              <a:gd name="T0" fmla="*/ 177 h 177"/>
              <a:gd name="T1" fmla="*/ 0 h 177"/>
              <a:gd name="T2" fmla="*/ 0 h 1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7">
                <a:moveTo>
                  <a:pt x="0" y="17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09" name="Rectangle 289"/>
          <p:cNvSpPr>
            <a:spLocks noChangeArrowheads="1"/>
          </p:cNvSpPr>
          <p:nvPr/>
        </p:nvSpPr>
        <p:spPr bwMode="auto">
          <a:xfrm>
            <a:off x="3334196" y="8778246"/>
            <a:ext cx="119263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IB35.2j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0" name="Freeform 290"/>
          <p:cNvSpPr>
            <a:spLocks/>
          </p:cNvSpPr>
          <p:nvPr/>
        </p:nvSpPr>
        <p:spPr bwMode="auto">
          <a:xfrm>
            <a:off x="3333750" y="8621201"/>
            <a:ext cx="0" cy="249238"/>
          </a:xfrm>
          <a:custGeom>
            <a:avLst/>
            <a:gdLst>
              <a:gd name="T0" fmla="*/ 157 h 157"/>
              <a:gd name="T1" fmla="*/ 0 h 157"/>
              <a:gd name="T2" fmla="*/ 0 h 1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7">
                <a:moveTo>
                  <a:pt x="0" y="15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11" name="Rectangle 291"/>
          <p:cNvSpPr>
            <a:spLocks noChangeArrowheads="1"/>
          </p:cNvSpPr>
          <p:nvPr/>
        </p:nvSpPr>
        <p:spPr bwMode="auto">
          <a:xfrm>
            <a:off x="3334949" y="8529781"/>
            <a:ext cx="121828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IB30.2d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2" name="Freeform 292"/>
          <p:cNvSpPr>
            <a:spLocks/>
          </p:cNvSpPr>
          <p:nvPr/>
        </p:nvSpPr>
        <p:spPr bwMode="auto">
          <a:xfrm>
            <a:off x="3333750" y="8684701"/>
            <a:ext cx="0" cy="217488"/>
          </a:xfrm>
          <a:custGeom>
            <a:avLst/>
            <a:gdLst>
              <a:gd name="T0" fmla="*/ 137 h 137"/>
              <a:gd name="T1" fmla="*/ 0 h 137"/>
              <a:gd name="T2" fmla="*/ 0 h 1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7">
                <a:moveTo>
                  <a:pt x="0" y="13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13" name="Rectangle 293"/>
          <p:cNvSpPr>
            <a:spLocks noChangeArrowheads="1"/>
          </p:cNvSpPr>
          <p:nvPr/>
        </p:nvSpPr>
        <p:spPr bwMode="auto">
          <a:xfrm>
            <a:off x="3333749" y="7289295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CMW43890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4" name="Freeform 294"/>
          <p:cNvSpPr>
            <a:spLocks/>
          </p:cNvSpPr>
          <p:nvPr/>
        </p:nvSpPr>
        <p:spPr bwMode="auto">
          <a:xfrm>
            <a:off x="3333750" y="8748201"/>
            <a:ext cx="0" cy="184150"/>
          </a:xfrm>
          <a:custGeom>
            <a:avLst/>
            <a:gdLst>
              <a:gd name="T0" fmla="*/ 116 h 116"/>
              <a:gd name="T1" fmla="*/ 0 h 116"/>
              <a:gd name="T2" fmla="*/ 0 h 11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16">
                <a:moveTo>
                  <a:pt x="0" y="11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15" name="Rectangle 295"/>
          <p:cNvSpPr>
            <a:spLocks noChangeArrowheads="1"/>
          </p:cNvSpPr>
          <p:nvPr/>
        </p:nvSpPr>
        <p:spPr bwMode="auto">
          <a:xfrm>
            <a:off x="3333749" y="7159975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CMW37127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6" name="Freeform 296"/>
          <p:cNvSpPr>
            <a:spLocks/>
          </p:cNvSpPr>
          <p:nvPr/>
        </p:nvSpPr>
        <p:spPr bwMode="auto">
          <a:xfrm>
            <a:off x="3333750" y="8810113"/>
            <a:ext cx="0" cy="153988"/>
          </a:xfrm>
          <a:custGeom>
            <a:avLst/>
            <a:gdLst>
              <a:gd name="T0" fmla="*/ 97 h 97"/>
              <a:gd name="T1" fmla="*/ 0 h 97"/>
              <a:gd name="T2" fmla="*/ 0 h 9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7">
                <a:moveTo>
                  <a:pt x="0" y="9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17" name="Rectangle 297"/>
          <p:cNvSpPr>
            <a:spLocks noChangeArrowheads="1"/>
          </p:cNvSpPr>
          <p:nvPr/>
        </p:nvSpPr>
        <p:spPr bwMode="auto">
          <a:xfrm>
            <a:off x="3335800" y="8841069"/>
            <a:ext cx="121507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IB35.9a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8" name="Freeform 298"/>
          <p:cNvSpPr>
            <a:spLocks/>
          </p:cNvSpPr>
          <p:nvPr/>
        </p:nvSpPr>
        <p:spPr bwMode="auto">
          <a:xfrm>
            <a:off x="3333750" y="8873613"/>
            <a:ext cx="0" cy="122238"/>
          </a:xfrm>
          <a:custGeom>
            <a:avLst/>
            <a:gdLst>
              <a:gd name="T0" fmla="*/ 77 h 77"/>
              <a:gd name="T1" fmla="*/ 0 h 77"/>
              <a:gd name="T2" fmla="*/ 0 h 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7">
                <a:moveTo>
                  <a:pt x="0" y="7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19" name="Rectangle 299"/>
          <p:cNvSpPr>
            <a:spLocks noChangeArrowheads="1"/>
          </p:cNvSpPr>
          <p:nvPr/>
        </p:nvSpPr>
        <p:spPr bwMode="auto">
          <a:xfrm>
            <a:off x="3334934" y="8220016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CMW47108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0" name="Freeform 300"/>
          <p:cNvSpPr>
            <a:spLocks/>
          </p:cNvSpPr>
          <p:nvPr/>
        </p:nvSpPr>
        <p:spPr bwMode="auto">
          <a:xfrm>
            <a:off x="3333750" y="8937113"/>
            <a:ext cx="0" cy="90488"/>
          </a:xfrm>
          <a:custGeom>
            <a:avLst/>
            <a:gdLst>
              <a:gd name="T0" fmla="*/ 57 h 57"/>
              <a:gd name="T1" fmla="*/ 0 h 57"/>
              <a:gd name="T2" fmla="*/ 0 h 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">
                <a:moveTo>
                  <a:pt x="0" y="5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21" name="Rectangle 301"/>
          <p:cNvSpPr>
            <a:spLocks noChangeArrowheads="1"/>
          </p:cNvSpPr>
          <p:nvPr/>
        </p:nvSpPr>
        <p:spPr bwMode="auto">
          <a:xfrm>
            <a:off x="3427413" y="9094046"/>
            <a:ext cx="136095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IMI281563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</a:t>
            </a:r>
            <a:r>
              <a:rPr kumimoji="0" lang="en-US" altLang="en-US" sz="7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caribaea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1982 HON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2" name="Freeform 302"/>
          <p:cNvSpPr>
            <a:spLocks/>
          </p:cNvSpPr>
          <p:nvPr/>
        </p:nvSpPr>
        <p:spPr bwMode="auto">
          <a:xfrm flipV="1">
            <a:off x="3334294" y="9098243"/>
            <a:ext cx="106363" cy="58738"/>
          </a:xfrm>
          <a:custGeom>
            <a:avLst/>
            <a:gdLst>
              <a:gd name="T0" fmla="*/ 0 w 67"/>
              <a:gd name="T1" fmla="*/ 37 h 37"/>
              <a:gd name="T2" fmla="*/ 0 w 67"/>
              <a:gd name="T3" fmla="*/ 0 h 37"/>
              <a:gd name="T4" fmla="*/ 67 w 67"/>
              <a:gd name="T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" h="37">
                <a:moveTo>
                  <a:pt x="0" y="37"/>
                </a:moveTo>
                <a:lnTo>
                  <a:pt x="0" y="0"/>
                </a:lnTo>
                <a:lnTo>
                  <a:pt x="67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23" name="Rectangle 303"/>
          <p:cNvSpPr>
            <a:spLocks noChangeArrowheads="1"/>
          </p:cNvSpPr>
          <p:nvPr/>
        </p:nvSpPr>
        <p:spPr bwMode="auto">
          <a:xfrm>
            <a:off x="3338513" y="9029982"/>
            <a:ext cx="111569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N3.1c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2010 NIC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4" name="Freeform 304"/>
          <p:cNvSpPr>
            <a:spLocks/>
          </p:cNvSpPr>
          <p:nvPr/>
        </p:nvSpPr>
        <p:spPr bwMode="auto">
          <a:xfrm>
            <a:off x="3333750" y="9064113"/>
            <a:ext cx="0" cy="26988"/>
          </a:xfrm>
          <a:custGeom>
            <a:avLst/>
            <a:gdLst>
              <a:gd name="T0" fmla="*/ 17 h 17"/>
              <a:gd name="T1" fmla="*/ 0 h 17"/>
              <a:gd name="T2" fmla="*/ 0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25" name="Rectangle 305"/>
          <p:cNvSpPr>
            <a:spLocks noChangeArrowheads="1"/>
          </p:cNvSpPr>
          <p:nvPr/>
        </p:nvSpPr>
        <p:spPr bwMode="auto">
          <a:xfrm>
            <a:off x="3331933" y="8465544"/>
            <a:ext cx="133690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CMW51142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NIC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6" name="Freeform 306"/>
          <p:cNvSpPr>
            <a:spLocks/>
          </p:cNvSpPr>
          <p:nvPr/>
        </p:nvSpPr>
        <p:spPr bwMode="auto">
          <a:xfrm>
            <a:off x="3333750" y="9099038"/>
            <a:ext cx="0" cy="28575"/>
          </a:xfrm>
          <a:custGeom>
            <a:avLst/>
            <a:gdLst>
              <a:gd name="T0" fmla="*/ 0 h 18"/>
              <a:gd name="T1" fmla="*/ 18 h 18"/>
              <a:gd name="T2" fmla="*/ 18 h 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">
                <a:moveTo>
                  <a:pt x="0" y="0"/>
                </a:moveTo>
                <a:lnTo>
                  <a:pt x="0" y="18"/>
                </a:lnTo>
                <a:lnTo>
                  <a:pt x="0" y="18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27" name="Line 307"/>
          <p:cNvSpPr>
            <a:spLocks noChangeShapeType="1"/>
          </p:cNvSpPr>
          <p:nvPr/>
        </p:nvSpPr>
        <p:spPr bwMode="auto">
          <a:xfrm>
            <a:off x="3333750" y="7992551"/>
            <a:ext cx="0" cy="1135063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28" name="Freeform 308"/>
          <p:cNvSpPr>
            <a:spLocks/>
          </p:cNvSpPr>
          <p:nvPr/>
        </p:nvSpPr>
        <p:spPr bwMode="auto">
          <a:xfrm>
            <a:off x="3153093" y="7090851"/>
            <a:ext cx="180658" cy="896938"/>
          </a:xfrm>
          <a:custGeom>
            <a:avLst/>
            <a:gdLst>
              <a:gd name="T0" fmla="*/ 0 w 109"/>
              <a:gd name="T1" fmla="*/ 0 h 565"/>
              <a:gd name="T2" fmla="*/ 0 w 109"/>
              <a:gd name="T3" fmla="*/ 565 h 565"/>
              <a:gd name="T4" fmla="*/ 109 w 109"/>
              <a:gd name="T5" fmla="*/ 56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9" h="565">
                <a:moveTo>
                  <a:pt x="0" y="0"/>
                </a:moveTo>
                <a:lnTo>
                  <a:pt x="0" y="565"/>
                </a:lnTo>
                <a:lnTo>
                  <a:pt x="109" y="565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29" name="Line 309"/>
          <p:cNvSpPr>
            <a:spLocks noChangeShapeType="1"/>
          </p:cNvSpPr>
          <p:nvPr/>
        </p:nvSpPr>
        <p:spPr bwMode="auto">
          <a:xfrm>
            <a:off x="3153570" y="6870188"/>
            <a:ext cx="0" cy="1117600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30" name="Freeform 310"/>
          <p:cNvSpPr>
            <a:spLocks/>
          </p:cNvSpPr>
          <p:nvPr/>
        </p:nvSpPr>
        <p:spPr bwMode="auto">
          <a:xfrm>
            <a:off x="3092450" y="6052794"/>
            <a:ext cx="62791" cy="700786"/>
          </a:xfrm>
          <a:custGeom>
            <a:avLst/>
            <a:gdLst>
              <a:gd name="T0" fmla="*/ 0 w 43"/>
              <a:gd name="T1" fmla="*/ 0 h 441"/>
              <a:gd name="T2" fmla="*/ 0 w 43"/>
              <a:gd name="T3" fmla="*/ 441 h 441"/>
              <a:gd name="T4" fmla="*/ 43 w 43"/>
              <a:gd name="T5" fmla="*/ 441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441">
                <a:moveTo>
                  <a:pt x="0" y="0"/>
                </a:moveTo>
                <a:lnTo>
                  <a:pt x="0" y="441"/>
                </a:lnTo>
                <a:lnTo>
                  <a:pt x="43" y="441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31" name="Line 311"/>
          <p:cNvSpPr>
            <a:spLocks noChangeShapeType="1"/>
          </p:cNvSpPr>
          <p:nvPr/>
        </p:nvSpPr>
        <p:spPr bwMode="auto">
          <a:xfrm>
            <a:off x="3092450" y="5911507"/>
            <a:ext cx="0" cy="841375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32" name="Freeform 312"/>
          <p:cNvSpPr>
            <a:spLocks/>
          </p:cNvSpPr>
          <p:nvPr/>
        </p:nvSpPr>
        <p:spPr bwMode="auto">
          <a:xfrm>
            <a:off x="2998788" y="5186038"/>
            <a:ext cx="93663" cy="544513"/>
          </a:xfrm>
          <a:custGeom>
            <a:avLst/>
            <a:gdLst>
              <a:gd name="T0" fmla="*/ 0 w 59"/>
              <a:gd name="T1" fmla="*/ 0 h 343"/>
              <a:gd name="T2" fmla="*/ 0 w 59"/>
              <a:gd name="T3" fmla="*/ 343 h 343"/>
              <a:gd name="T4" fmla="*/ 59 w 59"/>
              <a:gd name="T5" fmla="*/ 343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" h="343">
                <a:moveTo>
                  <a:pt x="0" y="0"/>
                </a:moveTo>
                <a:lnTo>
                  <a:pt x="0" y="343"/>
                </a:lnTo>
                <a:lnTo>
                  <a:pt x="59" y="343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33" name="Freeform 313"/>
          <p:cNvSpPr>
            <a:spLocks/>
          </p:cNvSpPr>
          <p:nvPr/>
        </p:nvSpPr>
        <p:spPr bwMode="auto">
          <a:xfrm>
            <a:off x="2873375" y="4338294"/>
            <a:ext cx="125413" cy="828675"/>
          </a:xfrm>
          <a:custGeom>
            <a:avLst/>
            <a:gdLst>
              <a:gd name="T0" fmla="*/ 0 w 79"/>
              <a:gd name="T1" fmla="*/ 0 h 522"/>
              <a:gd name="T2" fmla="*/ 0 w 79"/>
              <a:gd name="T3" fmla="*/ 522 h 522"/>
              <a:gd name="T4" fmla="*/ 79 w 79"/>
              <a:gd name="T5" fmla="*/ 52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9" h="522">
                <a:moveTo>
                  <a:pt x="0" y="0"/>
                </a:moveTo>
                <a:lnTo>
                  <a:pt x="0" y="522"/>
                </a:lnTo>
                <a:lnTo>
                  <a:pt x="79" y="522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34" name="Freeform 314"/>
          <p:cNvSpPr>
            <a:spLocks/>
          </p:cNvSpPr>
          <p:nvPr/>
        </p:nvSpPr>
        <p:spPr bwMode="auto">
          <a:xfrm>
            <a:off x="1899603" y="4333532"/>
            <a:ext cx="969963" cy="2319338"/>
          </a:xfrm>
          <a:custGeom>
            <a:avLst/>
            <a:gdLst>
              <a:gd name="T0" fmla="*/ 0 w 611"/>
              <a:gd name="T1" fmla="*/ 1461 h 1461"/>
              <a:gd name="T2" fmla="*/ 0 w 611"/>
              <a:gd name="T3" fmla="*/ 0 h 1461"/>
              <a:gd name="T4" fmla="*/ 611 w 611"/>
              <a:gd name="T5" fmla="*/ 0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11" h="1461">
                <a:moveTo>
                  <a:pt x="0" y="1461"/>
                </a:moveTo>
                <a:lnTo>
                  <a:pt x="0" y="0"/>
                </a:lnTo>
                <a:lnTo>
                  <a:pt x="611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35" name="Rectangle 315"/>
          <p:cNvSpPr>
            <a:spLocks noChangeArrowheads="1"/>
          </p:cNvSpPr>
          <p:nvPr/>
        </p:nvSpPr>
        <p:spPr bwMode="auto">
          <a:xfrm>
            <a:off x="3584575" y="9154601"/>
            <a:ext cx="144110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CMW45434 </a:t>
            </a:r>
            <a:r>
              <a:rPr lang="en-US" altLang="en-US" sz="7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700" i="1" dirty="0" err="1">
                <a:solidFill>
                  <a:srgbClr val="000000"/>
                </a:solidFill>
                <a:latin typeface="+mn-lt"/>
              </a:rPr>
              <a:t>gregaria</a:t>
            </a:r>
            <a:endParaRPr lang="en-US" altLang="en-US" sz="24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36" name="Freeform 316"/>
          <p:cNvSpPr>
            <a:spLocks/>
          </p:cNvSpPr>
          <p:nvPr/>
        </p:nvSpPr>
        <p:spPr bwMode="auto">
          <a:xfrm>
            <a:off x="3581400" y="9191113"/>
            <a:ext cx="0" cy="26988"/>
          </a:xfrm>
          <a:custGeom>
            <a:avLst/>
            <a:gdLst>
              <a:gd name="T0" fmla="*/ 17 h 17"/>
              <a:gd name="T1" fmla="*/ 0 h 17"/>
              <a:gd name="T2" fmla="*/ 0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37" name="Rectangle 317"/>
          <p:cNvSpPr>
            <a:spLocks noChangeArrowheads="1"/>
          </p:cNvSpPr>
          <p:nvPr/>
        </p:nvSpPr>
        <p:spPr bwMode="auto">
          <a:xfrm>
            <a:off x="3584575" y="9218101"/>
            <a:ext cx="144110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CMW45435 </a:t>
            </a:r>
            <a:r>
              <a:rPr lang="en-US" altLang="en-US" sz="7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700" i="1" dirty="0" err="1">
                <a:solidFill>
                  <a:srgbClr val="000000"/>
                </a:solidFill>
                <a:latin typeface="+mn-lt"/>
              </a:rPr>
              <a:t>gregaria</a:t>
            </a:r>
            <a:endParaRPr lang="en-US" altLang="en-US" sz="24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38" name="Freeform 318"/>
          <p:cNvSpPr>
            <a:spLocks/>
          </p:cNvSpPr>
          <p:nvPr/>
        </p:nvSpPr>
        <p:spPr bwMode="auto">
          <a:xfrm>
            <a:off x="3581400" y="9226038"/>
            <a:ext cx="0" cy="26988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39" name="Freeform 319"/>
          <p:cNvSpPr>
            <a:spLocks/>
          </p:cNvSpPr>
          <p:nvPr/>
        </p:nvSpPr>
        <p:spPr bwMode="auto">
          <a:xfrm>
            <a:off x="2292350" y="9221276"/>
            <a:ext cx="1289050" cy="60325"/>
          </a:xfrm>
          <a:custGeom>
            <a:avLst/>
            <a:gdLst>
              <a:gd name="T0" fmla="*/ 0 w 812"/>
              <a:gd name="T1" fmla="*/ 38 h 38"/>
              <a:gd name="T2" fmla="*/ 0 w 812"/>
              <a:gd name="T3" fmla="*/ 0 h 38"/>
              <a:gd name="T4" fmla="*/ 812 w 812"/>
              <a:gd name="T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12" h="38">
                <a:moveTo>
                  <a:pt x="0" y="38"/>
                </a:moveTo>
                <a:lnTo>
                  <a:pt x="0" y="0"/>
                </a:lnTo>
                <a:lnTo>
                  <a:pt x="812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40" name="Rectangle 320"/>
          <p:cNvSpPr>
            <a:spLocks noChangeArrowheads="1"/>
          </p:cNvSpPr>
          <p:nvPr/>
        </p:nvSpPr>
        <p:spPr bwMode="auto">
          <a:xfrm>
            <a:off x="3517900" y="9280013"/>
            <a:ext cx="146674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CMW45432 </a:t>
            </a:r>
            <a:r>
              <a:rPr lang="en-US" altLang="en-US" sz="7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 eugeniae</a:t>
            </a:r>
            <a:endParaRPr lang="en-US" altLang="en-US" sz="1600" dirty="0">
              <a:latin typeface="+mn-lt"/>
            </a:endParaRPr>
          </a:p>
        </p:txBody>
      </p:sp>
      <p:sp>
        <p:nvSpPr>
          <p:cNvPr id="141" name="Freeform 321"/>
          <p:cNvSpPr>
            <a:spLocks/>
          </p:cNvSpPr>
          <p:nvPr/>
        </p:nvSpPr>
        <p:spPr bwMode="auto">
          <a:xfrm>
            <a:off x="3335338" y="9316526"/>
            <a:ext cx="179388" cy="26988"/>
          </a:xfrm>
          <a:custGeom>
            <a:avLst/>
            <a:gdLst>
              <a:gd name="T0" fmla="*/ 0 w 113"/>
              <a:gd name="T1" fmla="*/ 17 h 17"/>
              <a:gd name="T2" fmla="*/ 0 w 113"/>
              <a:gd name="T3" fmla="*/ 0 h 17"/>
              <a:gd name="T4" fmla="*/ 113 w 113"/>
              <a:gd name="T5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" h="17">
                <a:moveTo>
                  <a:pt x="0" y="17"/>
                </a:moveTo>
                <a:lnTo>
                  <a:pt x="0" y="0"/>
                </a:lnTo>
                <a:lnTo>
                  <a:pt x="113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42" name="Rectangle 322"/>
          <p:cNvSpPr>
            <a:spLocks noChangeArrowheads="1"/>
          </p:cNvSpPr>
          <p:nvPr/>
        </p:nvSpPr>
        <p:spPr bwMode="auto">
          <a:xfrm>
            <a:off x="3340100" y="9343513"/>
            <a:ext cx="146674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CMW45433 </a:t>
            </a:r>
            <a:r>
              <a:rPr lang="en-US" altLang="en-US" sz="7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 eugeniae</a:t>
            </a:r>
            <a:endParaRPr lang="en-US" altLang="en-US" sz="1600" dirty="0">
              <a:latin typeface="+mn-lt"/>
            </a:endParaRPr>
          </a:p>
        </p:txBody>
      </p:sp>
      <p:sp>
        <p:nvSpPr>
          <p:cNvPr id="143" name="Freeform 323"/>
          <p:cNvSpPr>
            <a:spLocks/>
          </p:cNvSpPr>
          <p:nvPr/>
        </p:nvSpPr>
        <p:spPr bwMode="auto">
          <a:xfrm>
            <a:off x="3335338" y="9353038"/>
            <a:ext cx="0" cy="26988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44" name="Freeform 324"/>
          <p:cNvSpPr>
            <a:spLocks/>
          </p:cNvSpPr>
          <p:nvPr/>
        </p:nvSpPr>
        <p:spPr bwMode="auto">
          <a:xfrm>
            <a:off x="2292350" y="9289538"/>
            <a:ext cx="1042988" cy="58738"/>
          </a:xfrm>
          <a:custGeom>
            <a:avLst/>
            <a:gdLst>
              <a:gd name="T0" fmla="*/ 0 w 657"/>
              <a:gd name="T1" fmla="*/ 0 h 37"/>
              <a:gd name="T2" fmla="*/ 0 w 657"/>
              <a:gd name="T3" fmla="*/ 37 h 37"/>
              <a:gd name="T4" fmla="*/ 657 w 657"/>
              <a:gd name="T5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7" h="37">
                <a:moveTo>
                  <a:pt x="0" y="0"/>
                </a:moveTo>
                <a:lnTo>
                  <a:pt x="0" y="37"/>
                </a:lnTo>
                <a:lnTo>
                  <a:pt x="657" y="3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45" name="Freeform 325"/>
          <p:cNvSpPr>
            <a:spLocks/>
          </p:cNvSpPr>
          <p:nvPr/>
        </p:nvSpPr>
        <p:spPr bwMode="auto">
          <a:xfrm>
            <a:off x="1899603" y="6753695"/>
            <a:ext cx="388938" cy="2531081"/>
          </a:xfrm>
          <a:custGeom>
            <a:avLst/>
            <a:gdLst>
              <a:gd name="T0" fmla="*/ 0 w 245"/>
              <a:gd name="T1" fmla="*/ 0 h 1461"/>
              <a:gd name="T2" fmla="*/ 0 w 245"/>
              <a:gd name="T3" fmla="*/ 1461 h 1461"/>
              <a:gd name="T4" fmla="*/ 245 w 245"/>
              <a:gd name="T5" fmla="*/ 1461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" h="1461">
                <a:moveTo>
                  <a:pt x="0" y="0"/>
                </a:moveTo>
                <a:lnTo>
                  <a:pt x="0" y="1461"/>
                </a:lnTo>
                <a:lnTo>
                  <a:pt x="245" y="1461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46" name="Freeform 326"/>
          <p:cNvSpPr>
            <a:spLocks/>
          </p:cNvSpPr>
          <p:nvPr/>
        </p:nvSpPr>
        <p:spPr bwMode="auto">
          <a:xfrm>
            <a:off x="201613" y="6770176"/>
            <a:ext cx="1701800" cy="1303338"/>
          </a:xfrm>
          <a:custGeom>
            <a:avLst/>
            <a:gdLst>
              <a:gd name="T0" fmla="*/ 0 w 1072"/>
              <a:gd name="T1" fmla="*/ 821 h 821"/>
              <a:gd name="T2" fmla="*/ 0 w 1072"/>
              <a:gd name="T3" fmla="*/ 0 h 821"/>
              <a:gd name="T4" fmla="*/ 1072 w 1072"/>
              <a:gd name="T5" fmla="*/ 0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2" h="821">
                <a:moveTo>
                  <a:pt x="0" y="821"/>
                </a:moveTo>
                <a:lnTo>
                  <a:pt x="0" y="0"/>
                </a:lnTo>
                <a:lnTo>
                  <a:pt x="1072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52" name="Rectangle 332"/>
          <p:cNvSpPr>
            <a:spLocks noChangeArrowheads="1"/>
          </p:cNvSpPr>
          <p:nvPr/>
        </p:nvSpPr>
        <p:spPr bwMode="auto">
          <a:xfrm>
            <a:off x="2058306" y="9404575"/>
            <a:ext cx="151323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 CMW44656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Dothistroma septosporum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T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54" name="Rectangle 334"/>
          <p:cNvSpPr>
            <a:spLocks noChangeArrowheads="1"/>
          </p:cNvSpPr>
          <p:nvPr/>
        </p:nvSpPr>
        <p:spPr bwMode="auto">
          <a:xfrm>
            <a:off x="2058306" y="9468075"/>
            <a:ext cx="144911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 CMW44657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Dothistroma septosporum</a:t>
            </a:r>
            <a:endParaRPr kumimoji="0" lang="en-US" altLang="en-US" sz="7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56" name="Rectangle 336"/>
          <p:cNvSpPr>
            <a:spLocks noChangeArrowheads="1"/>
          </p:cNvSpPr>
          <p:nvPr/>
        </p:nvSpPr>
        <p:spPr bwMode="auto">
          <a:xfrm>
            <a:off x="2346325" y="9535413"/>
            <a:ext cx="110607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 10930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Dothistroma pini</a:t>
            </a:r>
            <a:endParaRPr kumimoji="0" lang="en-US" altLang="en-US" sz="7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57" name="Freeform 337"/>
          <p:cNvSpPr>
            <a:spLocks/>
          </p:cNvSpPr>
          <p:nvPr/>
        </p:nvSpPr>
        <p:spPr bwMode="auto">
          <a:xfrm>
            <a:off x="2341563" y="9580386"/>
            <a:ext cx="0" cy="28575"/>
          </a:xfrm>
          <a:custGeom>
            <a:avLst/>
            <a:gdLst>
              <a:gd name="T0" fmla="*/ 18 h 18"/>
              <a:gd name="T1" fmla="*/ 0 h 18"/>
              <a:gd name="T2" fmla="*/ 0 h 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">
                <a:moveTo>
                  <a:pt x="0" y="1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58" name="Rectangle 338"/>
          <p:cNvSpPr>
            <a:spLocks noChangeArrowheads="1"/>
          </p:cNvSpPr>
          <p:nvPr/>
        </p:nvSpPr>
        <p:spPr bwMode="auto">
          <a:xfrm>
            <a:off x="2346325" y="9607374"/>
            <a:ext cx="117019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CMW 10951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Dothistroma pini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T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59" name="Freeform 339"/>
          <p:cNvSpPr>
            <a:spLocks/>
          </p:cNvSpPr>
          <p:nvPr/>
        </p:nvSpPr>
        <p:spPr bwMode="auto">
          <a:xfrm>
            <a:off x="2341563" y="9616899"/>
            <a:ext cx="0" cy="26988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60" name="Freeform 340"/>
          <p:cNvSpPr>
            <a:spLocks/>
          </p:cNvSpPr>
          <p:nvPr/>
        </p:nvSpPr>
        <p:spPr bwMode="auto">
          <a:xfrm>
            <a:off x="2135188" y="9612136"/>
            <a:ext cx="206375" cy="58738"/>
          </a:xfrm>
          <a:custGeom>
            <a:avLst/>
            <a:gdLst>
              <a:gd name="T0" fmla="*/ 0 w 130"/>
              <a:gd name="T1" fmla="*/ 37 h 37"/>
              <a:gd name="T2" fmla="*/ 0 w 130"/>
              <a:gd name="T3" fmla="*/ 0 h 37"/>
              <a:gd name="T4" fmla="*/ 130 w 130"/>
              <a:gd name="T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" h="37">
                <a:moveTo>
                  <a:pt x="0" y="37"/>
                </a:moveTo>
                <a:lnTo>
                  <a:pt x="0" y="0"/>
                </a:lnTo>
                <a:lnTo>
                  <a:pt x="13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61" name="Rectangle 341"/>
          <p:cNvSpPr>
            <a:spLocks noChangeArrowheads="1"/>
          </p:cNvSpPr>
          <p:nvPr/>
        </p:nvSpPr>
        <p:spPr bwMode="auto">
          <a:xfrm>
            <a:off x="2476500" y="9670874"/>
            <a:ext cx="141865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CMW45395 </a:t>
            </a:r>
            <a:r>
              <a:rPr lang="en-US" altLang="en-US" sz="700" i="1" dirty="0" err="1">
                <a:solidFill>
                  <a:srgbClr val="000000"/>
                </a:solidFill>
                <a:latin typeface="+mn-lt"/>
              </a:rPr>
              <a:t>Amycosphaerella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700" i="1" dirty="0" err="1">
                <a:solidFill>
                  <a:srgbClr val="000000"/>
                </a:solidFill>
                <a:latin typeface="+mn-lt"/>
              </a:rPr>
              <a:t>africana</a:t>
            </a:r>
            <a:endParaRPr lang="en-US" altLang="en-US" sz="24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62" name="Freeform 342"/>
          <p:cNvSpPr>
            <a:spLocks/>
          </p:cNvSpPr>
          <p:nvPr/>
        </p:nvSpPr>
        <p:spPr bwMode="auto">
          <a:xfrm>
            <a:off x="2471738" y="9709898"/>
            <a:ext cx="0" cy="26988"/>
          </a:xfrm>
          <a:custGeom>
            <a:avLst/>
            <a:gdLst>
              <a:gd name="T0" fmla="*/ 17 h 17"/>
              <a:gd name="T1" fmla="*/ 0 h 17"/>
              <a:gd name="T2" fmla="*/ 0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1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63" name="Rectangle 343"/>
          <p:cNvSpPr>
            <a:spLocks noChangeArrowheads="1"/>
          </p:cNvSpPr>
          <p:nvPr/>
        </p:nvSpPr>
        <p:spPr bwMode="auto">
          <a:xfrm>
            <a:off x="2476500" y="9734374"/>
            <a:ext cx="141865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CMW45396 </a:t>
            </a:r>
            <a:r>
              <a:rPr lang="en-US" altLang="en-US" sz="700" i="1" dirty="0" err="1">
                <a:solidFill>
                  <a:srgbClr val="000000"/>
                </a:solidFill>
                <a:latin typeface="+mn-lt"/>
              </a:rPr>
              <a:t>Amycosphaerella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700" i="1" dirty="0" err="1">
                <a:solidFill>
                  <a:srgbClr val="000000"/>
                </a:solidFill>
                <a:latin typeface="+mn-lt"/>
              </a:rPr>
              <a:t>africana</a:t>
            </a:r>
            <a:endParaRPr lang="en-US" altLang="en-US" sz="24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64" name="Freeform 344"/>
          <p:cNvSpPr>
            <a:spLocks/>
          </p:cNvSpPr>
          <p:nvPr/>
        </p:nvSpPr>
        <p:spPr bwMode="auto">
          <a:xfrm>
            <a:off x="2471738" y="9746411"/>
            <a:ext cx="0" cy="26988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65" name="Freeform 345"/>
          <p:cNvSpPr>
            <a:spLocks/>
          </p:cNvSpPr>
          <p:nvPr/>
        </p:nvSpPr>
        <p:spPr bwMode="auto">
          <a:xfrm>
            <a:off x="2135188" y="9680399"/>
            <a:ext cx="336550" cy="58738"/>
          </a:xfrm>
          <a:custGeom>
            <a:avLst/>
            <a:gdLst>
              <a:gd name="T0" fmla="*/ 0 w 212"/>
              <a:gd name="T1" fmla="*/ 0 h 37"/>
              <a:gd name="T2" fmla="*/ 0 w 212"/>
              <a:gd name="T3" fmla="*/ 37 h 37"/>
              <a:gd name="T4" fmla="*/ 212 w 212"/>
              <a:gd name="T5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" h="37">
                <a:moveTo>
                  <a:pt x="0" y="0"/>
                </a:moveTo>
                <a:lnTo>
                  <a:pt x="0" y="37"/>
                </a:lnTo>
                <a:lnTo>
                  <a:pt x="212" y="3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66" name="Freeform 346"/>
          <p:cNvSpPr>
            <a:spLocks/>
          </p:cNvSpPr>
          <p:nvPr/>
        </p:nvSpPr>
        <p:spPr bwMode="auto">
          <a:xfrm>
            <a:off x="2018838" y="9574700"/>
            <a:ext cx="119063" cy="106363"/>
          </a:xfrm>
          <a:custGeom>
            <a:avLst/>
            <a:gdLst>
              <a:gd name="T0" fmla="*/ 0 w 75"/>
              <a:gd name="T1" fmla="*/ 0 h 67"/>
              <a:gd name="T2" fmla="*/ 0 w 75"/>
              <a:gd name="T3" fmla="*/ 67 h 67"/>
              <a:gd name="T4" fmla="*/ 75 w 75"/>
              <a:gd name="T5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" h="67">
                <a:moveTo>
                  <a:pt x="0" y="0"/>
                </a:moveTo>
                <a:lnTo>
                  <a:pt x="0" y="67"/>
                </a:lnTo>
                <a:lnTo>
                  <a:pt x="75" y="6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68" name="Freeform 348"/>
          <p:cNvSpPr>
            <a:spLocks/>
          </p:cNvSpPr>
          <p:nvPr/>
        </p:nvSpPr>
        <p:spPr bwMode="auto">
          <a:xfrm flipH="1" flipV="1">
            <a:off x="1329863" y="9582590"/>
            <a:ext cx="688975" cy="98425"/>
          </a:xfrm>
          <a:custGeom>
            <a:avLst/>
            <a:gdLst>
              <a:gd name="T0" fmla="*/ 0 w 434"/>
              <a:gd name="T1" fmla="*/ 0 h 62"/>
              <a:gd name="T2" fmla="*/ 0 w 434"/>
              <a:gd name="T3" fmla="*/ 62 h 62"/>
              <a:gd name="T4" fmla="*/ 434 w 434"/>
              <a:gd name="T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4" h="62">
                <a:moveTo>
                  <a:pt x="0" y="0"/>
                </a:moveTo>
                <a:lnTo>
                  <a:pt x="0" y="62"/>
                </a:lnTo>
                <a:lnTo>
                  <a:pt x="434" y="62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69" name="Freeform 349"/>
          <p:cNvSpPr>
            <a:spLocks/>
          </p:cNvSpPr>
          <p:nvPr/>
        </p:nvSpPr>
        <p:spPr bwMode="auto">
          <a:xfrm>
            <a:off x="201613" y="8090071"/>
            <a:ext cx="1125538" cy="1492759"/>
          </a:xfrm>
          <a:custGeom>
            <a:avLst/>
            <a:gdLst>
              <a:gd name="T0" fmla="*/ 0 w 709"/>
              <a:gd name="T1" fmla="*/ 0 h 821"/>
              <a:gd name="T2" fmla="*/ 0 w 709"/>
              <a:gd name="T3" fmla="*/ 821 h 821"/>
              <a:gd name="T4" fmla="*/ 709 w 709"/>
              <a:gd name="T5" fmla="*/ 821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09" h="821">
                <a:moveTo>
                  <a:pt x="0" y="0"/>
                </a:moveTo>
                <a:lnTo>
                  <a:pt x="0" y="821"/>
                </a:lnTo>
                <a:lnTo>
                  <a:pt x="709" y="821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70" name="Line 350"/>
          <p:cNvSpPr>
            <a:spLocks noChangeShapeType="1"/>
          </p:cNvSpPr>
          <p:nvPr/>
        </p:nvSpPr>
        <p:spPr bwMode="auto">
          <a:xfrm>
            <a:off x="412750" y="9797538"/>
            <a:ext cx="819150" cy="0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71" name="Line 351"/>
          <p:cNvSpPr>
            <a:spLocks noChangeShapeType="1"/>
          </p:cNvSpPr>
          <p:nvPr/>
        </p:nvSpPr>
        <p:spPr bwMode="auto">
          <a:xfrm>
            <a:off x="412750" y="9781663"/>
            <a:ext cx="0" cy="33338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72" name="Line 352"/>
          <p:cNvSpPr>
            <a:spLocks noChangeShapeType="1"/>
          </p:cNvSpPr>
          <p:nvPr/>
        </p:nvSpPr>
        <p:spPr bwMode="auto">
          <a:xfrm>
            <a:off x="1231900" y="9972163"/>
            <a:ext cx="0" cy="33338"/>
          </a:xfrm>
          <a:prstGeom prst="line">
            <a:avLst/>
          </a:prstGeom>
          <a:noFill/>
          <a:ln w="7938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173" name="Rectangle 353"/>
          <p:cNvSpPr>
            <a:spLocks noChangeArrowheads="1"/>
          </p:cNvSpPr>
          <p:nvPr/>
        </p:nvSpPr>
        <p:spPr bwMode="auto">
          <a:xfrm>
            <a:off x="777875" y="9819763"/>
            <a:ext cx="13465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0.05</a:t>
            </a: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76" name="Freeform 337"/>
          <p:cNvSpPr>
            <a:spLocks/>
          </p:cNvSpPr>
          <p:nvPr/>
        </p:nvSpPr>
        <p:spPr bwMode="auto">
          <a:xfrm flipH="1">
            <a:off x="2020624" y="9449293"/>
            <a:ext cx="45719" cy="45719"/>
          </a:xfrm>
          <a:custGeom>
            <a:avLst/>
            <a:gdLst>
              <a:gd name="T0" fmla="*/ 18 h 18"/>
              <a:gd name="T1" fmla="*/ 0 h 18"/>
              <a:gd name="T2" fmla="*/ 0 h 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">
                <a:moveTo>
                  <a:pt x="0" y="1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377" name="Freeform 339"/>
          <p:cNvSpPr>
            <a:spLocks/>
          </p:cNvSpPr>
          <p:nvPr/>
        </p:nvSpPr>
        <p:spPr bwMode="auto">
          <a:xfrm flipH="1">
            <a:off x="2020624" y="9484219"/>
            <a:ext cx="45719" cy="45719"/>
          </a:xfrm>
          <a:custGeom>
            <a:avLst/>
            <a:gdLst>
              <a:gd name="T0" fmla="*/ 0 h 17"/>
              <a:gd name="T1" fmla="*/ 17 h 17"/>
              <a:gd name="T2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7"/>
                </a:lnTo>
                <a:lnTo>
                  <a:pt x="0" y="1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378" name="Freeform 340"/>
          <p:cNvSpPr>
            <a:spLocks/>
          </p:cNvSpPr>
          <p:nvPr/>
        </p:nvSpPr>
        <p:spPr bwMode="auto">
          <a:xfrm>
            <a:off x="2017610" y="9492253"/>
            <a:ext cx="45719" cy="67184"/>
          </a:xfrm>
          <a:custGeom>
            <a:avLst/>
            <a:gdLst>
              <a:gd name="T0" fmla="*/ 0 w 130"/>
              <a:gd name="T1" fmla="*/ 37 h 37"/>
              <a:gd name="T2" fmla="*/ 0 w 130"/>
              <a:gd name="T3" fmla="*/ 0 h 37"/>
              <a:gd name="T4" fmla="*/ 130 w 130"/>
              <a:gd name="T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" h="37">
                <a:moveTo>
                  <a:pt x="0" y="37"/>
                </a:moveTo>
                <a:lnTo>
                  <a:pt x="0" y="0"/>
                </a:lnTo>
                <a:lnTo>
                  <a:pt x="13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07" name="TextBox 406"/>
          <p:cNvSpPr txBox="1"/>
          <p:nvPr/>
        </p:nvSpPr>
        <p:spPr>
          <a:xfrm>
            <a:off x="3056982" y="1438109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98/99</a:t>
            </a:r>
          </a:p>
        </p:txBody>
      </p:sp>
      <p:sp>
        <p:nvSpPr>
          <p:cNvPr id="408" name="TextBox 407"/>
          <p:cNvSpPr txBox="1"/>
          <p:nvPr/>
        </p:nvSpPr>
        <p:spPr>
          <a:xfrm>
            <a:off x="2458834" y="3334942"/>
            <a:ext cx="4459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100/100</a:t>
            </a:r>
          </a:p>
        </p:txBody>
      </p:sp>
      <p:sp>
        <p:nvSpPr>
          <p:cNvPr id="409" name="TextBox 408"/>
          <p:cNvSpPr txBox="1"/>
          <p:nvPr/>
        </p:nvSpPr>
        <p:spPr>
          <a:xfrm>
            <a:off x="2369569" y="3918335"/>
            <a:ext cx="4459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100/100</a:t>
            </a:r>
          </a:p>
        </p:txBody>
      </p:sp>
      <p:sp>
        <p:nvSpPr>
          <p:cNvPr id="410" name="TextBox 409"/>
          <p:cNvSpPr txBox="1"/>
          <p:nvPr/>
        </p:nvSpPr>
        <p:spPr>
          <a:xfrm>
            <a:off x="2912549" y="4582985"/>
            <a:ext cx="33054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*/84</a:t>
            </a:r>
          </a:p>
        </p:txBody>
      </p:sp>
      <p:sp>
        <p:nvSpPr>
          <p:cNvPr id="411" name="TextBox 410"/>
          <p:cNvSpPr txBox="1"/>
          <p:nvPr/>
        </p:nvSpPr>
        <p:spPr>
          <a:xfrm>
            <a:off x="1571578" y="6633182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100/98</a:t>
            </a:r>
          </a:p>
        </p:txBody>
      </p:sp>
      <p:sp>
        <p:nvSpPr>
          <p:cNvPr id="412" name="TextBox 411"/>
          <p:cNvSpPr txBox="1"/>
          <p:nvPr/>
        </p:nvSpPr>
        <p:spPr>
          <a:xfrm>
            <a:off x="2744965" y="5936426"/>
            <a:ext cx="33054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73/*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2984331" y="6024528"/>
            <a:ext cx="2144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3" name="TextBox 412"/>
          <p:cNvSpPr txBox="1"/>
          <p:nvPr/>
        </p:nvSpPr>
        <p:spPr>
          <a:xfrm>
            <a:off x="2856810" y="5691420"/>
            <a:ext cx="33054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87/*</a:t>
            </a:r>
          </a:p>
        </p:txBody>
      </p:sp>
      <p:sp>
        <p:nvSpPr>
          <p:cNvPr id="414" name="TextBox 413"/>
          <p:cNvSpPr txBox="1"/>
          <p:nvPr/>
        </p:nvSpPr>
        <p:spPr>
          <a:xfrm>
            <a:off x="2870814" y="6721101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87/78</a:t>
            </a:r>
          </a:p>
        </p:txBody>
      </p:sp>
      <p:sp>
        <p:nvSpPr>
          <p:cNvPr id="415" name="TextBox 414"/>
          <p:cNvSpPr txBox="1"/>
          <p:nvPr/>
        </p:nvSpPr>
        <p:spPr>
          <a:xfrm>
            <a:off x="3220806" y="9168319"/>
            <a:ext cx="4459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100/100</a:t>
            </a:r>
          </a:p>
        </p:txBody>
      </p:sp>
      <p:sp>
        <p:nvSpPr>
          <p:cNvPr id="416" name="TextBox 415"/>
          <p:cNvSpPr txBox="1"/>
          <p:nvPr/>
        </p:nvSpPr>
        <p:spPr>
          <a:xfrm>
            <a:off x="2967359" y="9212028"/>
            <a:ext cx="4459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100/100</a:t>
            </a:r>
          </a:p>
        </p:txBody>
      </p:sp>
      <p:sp>
        <p:nvSpPr>
          <p:cNvPr id="417" name="TextBox 416"/>
          <p:cNvSpPr txBox="1"/>
          <p:nvPr/>
        </p:nvSpPr>
        <p:spPr>
          <a:xfrm>
            <a:off x="1783471" y="9356599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89/80</a:t>
            </a:r>
          </a:p>
        </p:txBody>
      </p:sp>
      <p:sp>
        <p:nvSpPr>
          <p:cNvPr id="418" name="TextBox 417"/>
          <p:cNvSpPr txBox="1"/>
          <p:nvPr/>
        </p:nvSpPr>
        <p:spPr>
          <a:xfrm>
            <a:off x="2051386" y="9566286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89/88</a:t>
            </a:r>
          </a:p>
        </p:txBody>
      </p:sp>
      <p:sp>
        <p:nvSpPr>
          <p:cNvPr id="419" name="TextBox 418"/>
          <p:cNvSpPr txBox="1"/>
          <p:nvPr/>
        </p:nvSpPr>
        <p:spPr>
          <a:xfrm>
            <a:off x="1656163" y="9445052"/>
            <a:ext cx="4459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100/100</a:t>
            </a:r>
          </a:p>
        </p:txBody>
      </p:sp>
      <p:sp>
        <p:nvSpPr>
          <p:cNvPr id="420" name="TextBox 419"/>
          <p:cNvSpPr txBox="1"/>
          <p:nvPr/>
        </p:nvSpPr>
        <p:spPr>
          <a:xfrm>
            <a:off x="2053514" y="9694488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76/91</a:t>
            </a:r>
          </a:p>
        </p:txBody>
      </p:sp>
      <p:sp>
        <p:nvSpPr>
          <p:cNvPr id="421" name="TextBox 420"/>
          <p:cNvSpPr txBox="1"/>
          <p:nvPr/>
        </p:nvSpPr>
        <p:spPr>
          <a:xfrm>
            <a:off x="1923888" y="9144652"/>
            <a:ext cx="33054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78/*</a:t>
            </a:r>
          </a:p>
        </p:txBody>
      </p:sp>
      <p:sp>
        <p:nvSpPr>
          <p:cNvPr id="422" name="TextBox 421"/>
          <p:cNvSpPr txBox="1"/>
          <p:nvPr/>
        </p:nvSpPr>
        <p:spPr>
          <a:xfrm>
            <a:off x="2911602" y="4791282"/>
            <a:ext cx="33054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*/76</a:t>
            </a:r>
          </a:p>
        </p:txBody>
      </p:sp>
      <p:cxnSp>
        <p:nvCxnSpPr>
          <p:cNvPr id="147" name="Straight Arrow Connector 146"/>
          <p:cNvCxnSpPr/>
          <p:nvPr/>
        </p:nvCxnSpPr>
        <p:spPr>
          <a:xfrm flipH="1">
            <a:off x="2823323" y="3427387"/>
            <a:ext cx="251832" cy="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flipH="1" flipV="1">
            <a:off x="2740439" y="4012193"/>
            <a:ext cx="420847" cy="3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3" name="Rectangle 231"/>
          <p:cNvSpPr>
            <a:spLocks noChangeArrowheads="1"/>
          </p:cNvSpPr>
          <p:nvPr/>
        </p:nvSpPr>
        <p:spPr bwMode="auto">
          <a:xfrm>
            <a:off x="3334528" y="8592428"/>
            <a:ext cx="12166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IB32.1a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2010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04" name="TextBox 403"/>
          <p:cNvSpPr txBox="1"/>
          <p:nvPr/>
        </p:nvSpPr>
        <p:spPr>
          <a:xfrm rot="5400000">
            <a:off x="5889458" y="3829025"/>
            <a:ext cx="8290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000" dirty="0"/>
              <a:t>SUBCLADE 1</a:t>
            </a:r>
          </a:p>
        </p:txBody>
      </p:sp>
      <p:sp>
        <p:nvSpPr>
          <p:cNvPr id="405" name="TextBox 404"/>
          <p:cNvSpPr txBox="1"/>
          <p:nvPr/>
        </p:nvSpPr>
        <p:spPr>
          <a:xfrm rot="5400000">
            <a:off x="5889903" y="2986703"/>
            <a:ext cx="8290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000" dirty="0"/>
              <a:t>SUBCLADE 2</a:t>
            </a:r>
          </a:p>
        </p:txBody>
      </p:sp>
      <p:cxnSp>
        <p:nvCxnSpPr>
          <p:cNvPr id="406" name="Straight Connector 405"/>
          <p:cNvCxnSpPr/>
          <p:nvPr/>
        </p:nvCxnSpPr>
        <p:spPr>
          <a:xfrm>
            <a:off x="6194650" y="3451372"/>
            <a:ext cx="0" cy="104400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Straight Connector 422"/>
          <p:cNvCxnSpPr/>
          <p:nvPr/>
        </p:nvCxnSpPr>
        <p:spPr>
          <a:xfrm>
            <a:off x="6194650" y="2774561"/>
            <a:ext cx="0" cy="64800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4" name="Freeform 183"/>
          <p:cNvSpPr>
            <a:spLocks/>
          </p:cNvSpPr>
          <p:nvPr/>
        </p:nvSpPr>
        <p:spPr bwMode="auto">
          <a:xfrm>
            <a:off x="3092318" y="5233787"/>
            <a:ext cx="74613" cy="698501"/>
          </a:xfrm>
          <a:custGeom>
            <a:avLst/>
            <a:gdLst>
              <a:gd name="T0" fmla="*/ 0 w 47"/>
              <a:gd name="T1" fmla="*/ 440 h 440"/>
              <a:gd name="T2" fmla="*/ 0 w 47"/>
              <a:gd name="T3" fmla="*/ 0 h 440"/>
              <a:gd name="T4" fmla="*/ 47 w 47"/>
              <a:gd name="T5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440">
                <a:moveTo>
                  <a:pt x="0" y="440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425" name="Freeform 319"/>
          <p:cNvSpPr>
            <a:spLocks/>
          </p:cNvSpPr>
          <p:nvPr/>
        </p:nvSpPr>
        <p:spPr bwMode="auto">
          <a:xfrm>
            <a:off x="2291995" y="9228516"/>
            <a:ext cx="1289050" cy="60325"/>
          </a:xfrm>
          <a:custGeom>
            <a:avLst/>
            <a:gdLst>
              <a:gd name="T0" fmla="*/ 0 w 812"/>
              <a:gd name="T1" fmla="*/ 38 h 38"/>
              <a:gd name="T2" fmla="*/ 0 w 812"/>
              <a:gd name="T3" fmla="*/ 0 h 38"/>
              <a:gd name="T4" fmla="*/ 812 w 812"/>
              <a:gd name="T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12" h="38">
                <a:moveTo>
                  <a:pt x="0" y="38"/>
                </a:moveTo>
                <a:lnTo>
                  <a:pt x="0" y="0"/>
                </a:lnTo>
                <a:lnTo>
                  <a:pt x="812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26" name="Freeform 324"/>
          <p:cNvSpPr>
            <a:spLocks/>
          </p:cNvSpPr>
          <p:nvPr/>
        </p:nvSpPr>
        <p:spPr bwMode="auto">
          <a:xfrm>
            <a:off x="2291995" y="9296778"/>
            <a:ext cx="1042988" cy="58738"/>
          </a:xfrm>
          <a:custGeom>
            <a:avLst/>
            <a:gdLst>
              <a:gd name="T0" fmla="*/ 0 w 657"/>
              <a:gd name="T1" fmla="*/ 0 h 37"/>
              <a:gd name="T2" fmla="*/ 0 w 657"/>
              <a:gd name="T3" fmla="*/ 37 h 37"/>
              <a:gd name="T4" fmla="*/ 657 w 657"/>
              <a:gd name="T5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7" h="37">
                <a:moveTo>
                  <a:pt x="0" y="0"/>
                </a:moveTo>
                <a:lnTo>
                  <a:pt x="0" y="37"/>
                </a:lnTo>
                <a:lnTo>
                  <a:pt x="657" y="3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27" name="Freeform 325"/>
          <p:cNvSpPr>
            <a:spLocks/>
          </p:cNvSpPr>
          <p:nvPr/>
        </p:nvSpPr>
        <p:spPr bwMode="auto">
          <a:xfrm>
            <a:off x="1903058" y="6760935"/>
            <a:ext cx="385200" cy="2531081"/>
          </a:xfrm>
          <a:custGeom>
            <a:avLst/>
            <a:gdLst>
              <a:gd name="T0" fmla="*/ 0 w 245"/>
              <a:gd name="T1" fmla="*/ 0 h 1461"/>
              <a:gd name="T2" fmla="*/ 0 w 245"/>
              <a:gd name="T3" fmla="*/ 1461 h 1461"/>
              <a:gd name="T4" fmla="*/ 245 w 245"/>
              <a:gd name="T5" fmla="*/ 1461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" h="1461">
                <a:moveTo>
                  <a:pt x="0" y="0"/>
                </a:moveTo>
                <a:lnTo>
                  <a:pt x="0" y="1461"/>
                </a:lnTo>
                <a:lnTo>
                  <a:pt x="245" y="1461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28" name="Freeform 340"/>
          <p:cNvSpPr>
            <a:spLocks/>
          </p:cNvSpPr>
          <p:nvPr/>
        </p:nvSpPr>
        <p:spPr bwMode="auto">
          <a:xfrm>
            <a:off x="2134833" y="9619376"/>
            <a:ext cx="206375" cy="58738"/>
          </a:xfrm>
          <a:custGeom>
            <a:avLst/>
            <a:gdLst>
              <a:gd name="T0" fmla="*/ 0 w 130"/>
              <a:gd name="T1" fmla="*/ 37 h 37"/>
              <a:gd name="T2" fmla="*/ 0 w 130"/>
              <a:gd name="T3" fmla="*/ 0 h 37"/>
              <a:gd name="T4" fmla="*/ 130 w 130"/>
              <a:gd name="T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" h="37">
                <a:moveTo>
                  <a:pt x="0" y="37"/>
                </a:moveTo>
                <a:lnTo>
                  <a:pt x="0" y="0"/>
                </a:lnTo>
                <a:lnTo>
                  <a:pt x="13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29" name="Freeform 345"/>
          <p:cNvSpPr>
            <a:spLocks/>
          </p:cNvSpPr>
          <p:nvPr/>
        </p:nvSpPr>
        <p:spPr bwMode="auto">
          <a:xfrm>
            <a:off x="2134833" y="9687639"/>
            <a:ext cx="336550" cy="58738"/>
          </a:xfrm>
          <a:custGeom>
            <a:avLst/>
            <a:gdLst>
              <a:gd name="T0" fmla="*/ 0 w 212"/>
              <a:gd name="T1" fmla="*/ 0 h 37"/>
              <a:gd name="T2" fmla="*/ 0 w 212"/>
              <a:gd name="T3" fmla="*/ 37 h 37"/>
              <a:gd name="T4" fmla="*/ 212 w 212"/>
              <a:gd name="T5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" h="37">
                <a:moveTo>
                  <a:pt x="0" y="0"/>
                </a:moveTo>
                <a:lnTo>
                  <a:pt x="0" y="37"/>
                </a:lnTo>
                <a:lnTo>
                  <a:pt x="212" y="37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30" name="Freeform 340"/>
          <p:cNvSpPr>
            <a:spLocks/>
          </p:cNvSpPr>
          <p:nvPr/>
        </p:nvSpPr>
        <p:spPr bwMode="auto">
          <a:xfrm>
            <a:off x="2019968" y="9500043"/>
            <a:ext cx="45719" cy="67184"/>
          </a:xfrm>
          <a:custGeom>
            <a:avLst/>
            <a:gdLst>
              <a:gd name="T0" fmla="*/ 0 w 130"/>
              <a:gd name="T1" fmla="*/ 37 h 37"/>
              <a:gd name="T2" fmla="*/ 0 w 130"/>
              <a:gd name="T3" fmla="*/ 0 h 37"/>
              <a:gd name="T4" fmla="*/ 130 w 130"/>
              <a:gd name="T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" h="37">
                <a:moveTo>
                  <a:pt x="0" y="37"/>
                </a:moveTo>
                <a:lnTo>
                  <a:pt x="0" y="0"/>
                </a:lnTo>
                <a:lnTo>
                  <a:pt x="130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31" name="Freeform 326"/>
          <p:cNvSpPr>
            <a:spLocks/>
          </p:cNvSpPr>
          <p:nvPr/>
        </p:nvSpPr>
        <p:spPr bwMode="auto">
          <a:xfrm>
            <a:off x="200991" y="6776720"/>
            <a:ext cx="1701800" cy="1303338"/>
          </a:xfrm>
          <a:custGeom>
            <a:avLst/>
            <a:gdLst>
              <a:gd name="T0" fmla="*/ 0 w 1072"/>
              <a:gd name="T1" fmla="*/ 821 h 821"/>
              <a:gd name="T2" fmla="*/ 0 w 1072"/>
              <a:gd name="T3" fmla="*/ 0 h 821"/>
              <a:gd name="T4" fmla="*/ 1072 w 1072"/>
              <a:gd name="T5" fmla="*/ 0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2" h="821">
                <a:moveTo>
                  <a:pt x="0" y="821"/>
                </a:moveTo>
                <a:lnTo>
                  <a:pt x="0" y="0"/>
                </a:lnTo>
                <a:lnTo>
                  <a:pt x="1072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32" name="Freeform 242"/>
          <p:cNvSpPr>
            <a:spLocks/>
          </p:cNvSpPr>
          <p:nvPr/>
        </p:nvSpPr>
        <p:spPr bwMode="auto">
          <a:xfrm>
            <a:off x="3334060" y="6910909"/>
            <a:ext cx="34925" cy="1039813"/>
          </a:xfrm>
          <a:custGeom>
            <a:avLst/>
            <a:gdLst>
              <a:gd name="T0" fmla="*/ 0 w 22"/>
              <a:gd name="T1" fmla="*/ 655 h 655"/>
              <a:gd name="T2" fmla="*/ 0 w 22"/>
              <a:gd name="T3" fmla="*/ 0 h 655"/>
              <a:gd name="T4" fmla="*/ 22 w 22"/>
              <a:gd name="T5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655">
                <a:moveTo>
                  <a:pt x="0" y="655"/>
                </a:moveTo>
                <a:lnTo>
                  <a:pt x="0" y="0"/>
                </a:lnTo>
                <a:lnTo>
                  <a:pt x="22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33" name="Freeform 310"/>
          <p:cNvSpPr>
            <a:spLocks/>
          </p:cNvSpPr>
          <p:nvPr/>
        </p:nvSpPr>
        <p:spPr bwMode="auto">
          <a:xfrm>
            <a:off x="3092760" y="6059369"/>
            <a:ext cx="62791" cy="700786"/>
          </a:xfrm>
          <a:custGeom>
            <a:avLst/>
            <a:gdLst>
              <a:gd name="T0" fmla="*/ 0 w 43"/>
              <a:gd name="T1" fmla="*/ 0 h 441"/>
              <a:gd name="T2" fmla="*/ 0 w 43"/>
              <a:gd name="T3" fmla="*/ 441 h 441"/>
              <a:gd name="T4" fmla="*/ 43 w 43"/>
              <a:gd name="T5" fmla="*/ 441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441">
                <a:moveTo>
                  <a:pt x="0" y="0"/>
                </a:moveTo>
                <a:lnTo>
                  <a:pt x="0" y="441"/>
                </a:lnTo>
                <a:lnTo>
                  <a:pt x="43" y="441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40" name="Freeform 161"/>
          <p:cNvSpPr>
            <a:spLocks/>
          </p:cNvSpPr>
          <p:nvPr/>
        </p:nvSpPr>
        <p:spPr bwMode="auto">
          <a:xfrm>
            <a:off x="2998616" y="4635676"/>
            <a:ext cx="157163" cy="544513"/>
          </a:xfrm>
          <a:custGeom>
            <a:avLst/>
            <a:gdLst>
              <a:gd name="T0" fmla="*/ 0 w 99"/>
              <a:gd name="T1" fmla="*/ 343 h 343"/>
              <a:gd name="T2" fmla="*/ 0 w 99"/>
              <a:gd name="T3" fmla="*/ 0 h 343"/>
              <a:gd name="T4" fmla="*/ 99 w 99"/>
              <a:gd name="T5" fmla="*/ 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" h="343">
                <a:moveTo>
                  <a:pt x="0" y="343"/>
                </a:moveTo>
                <a:lnTo>
                  <a:pt x="0" y="0"/>
                </a:lnTo>
                <a:lnTo>
                  <a:pt x="99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441" name="Freeform 198"/>
          <p:cNvSpPr>
            <a:spLocks/>
          </p:cNvSpPr>
          <p:nvPr/>
        </p:nvSpPr>
        <p:spPr bwMode="auto">
          <a:xfrm>
            <a:off x="3152922" y="5534312"/>
            <a:ext cx="45719" cy="1208892"/>
          </a:xfrm>
          <a:custGeom>
            <a:avLst/>
            <a:gdLst>
              <a:gd name="T0" fmla="*/ 0 w 21"/>
              <a:gd name="T1" fmla="*/ 705 h 705"/>
              <a:gd name="T2" fmla="*/ 0 w 21"/>
              <a:gd name="T3" fmla="*/ 0 h 705"/>
              <a:gd name="T4" fmla="*/ 21 w 21"/>
              <a:gd name="T5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705">
                <a:moveTo>
                  <a:pt x="0" y="705"/>
                </a:moveTo>
                <a:lnTo>
                  <a:pt x="0" y="0"/>
                </a:lnTo>
                <a:lnTo>
                  <a:pt x="21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442" name="Freeform 312"/>
          <p:cNvSpPr>
            <a:spLocks/>
          </p:cNvSpPr>
          <p:nvPr/>
        </p:nvSpPr>
        <p:spPr bwMode="auto">
          <a:xfrm>
            <a:off x="2998617" y="5179512"/>
            <a:ext cx="93663" cy="544513"/>
          </a:xfrm>
          <a:custGeom>
            <a:avLst/>
            <a:gdLst>
              <a:gd name="T0" fmla="*/ 0 w 59"/>
              <a:gd name="T1" fmla="*/ 0 h 343"/>
              <a:gd name="T2" fmla="*/ 0 w 59"/>
              <a:gd name="T3" fmla="*/ 343 h 343"/>
              <a:gd name="T4" fmla="*/ 59 w 59"/>
              <a:gd name="T5" fmla="*/ 343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" h="343">
                <a:moveTo>
                  <a:pt x="0" y="0"/>
                </a:moveTo>
                <a:lnTo>
                  <a:pt x="0" y="343"/>
                </a:lnTo>
                <a:lnTo>
                  <a:pt x="59" y="343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43" name="Freeform 155"/>
          <p:cNvSpPr>
            <a:spLocks/>
          </p:cNvSpPr>
          <p:nvPr/>
        </p:nvSpPr>
        <p:spPr bwMode="auto">
          <a:xfrm>
            <a:off x="2949239" y="3513623"/>
            <a:ext cx="82550" cy="1043553"/>
          </a:xfrm>
          <a:custGeom>
            <a:avLst/>
            <a:gdLst>
              <a:gd name="T0" fmla="*/ 0 w 52"/>
              <a:gd name="T1" fmla="*/ 0 h 640"/>
              <a:gd name="T2" fmla="*/ 0 w 52"/>
              <a:gd name="T3" fmla="*/ 640 h 640"/>
              <a:gd name="T4" fmla="*/ 52 w 52"/>
              <a:gd name="T5" fmla="*/ 64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640">
                <a:moveTo>
                  <a:pt x="0" y="0"/>
                </a:moveTo>
                <a:lnTo>
                  <a:pt x="0" y="640"/>
                </a:lnTo>
                <a:lnTo>
                  <a:pt x="52" y="64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700"/>
          </a:p>
        </p:txBody>
      </p:sp>
      <p:sp>
        <p:nvSpPr>
          <p:cNvPr id="444" name="Freeform 314"/>
          <p:cNvSpPr>
            <a:spLocks/>
          </p:cNvSpPr>
          <p:nvPr/>
        </p:nvSpPr>
        <p:spPr bwMode="auto">
          <a:xfrm>
            <a:off x="1903078" y="4340695"/>
            <a:ext cx="969963" cy="2457598"/>
          </a:xfrm>
          <a:custGeom>
            <a:avLst/>
            <a:gdLst>
              <a:gd name="T0" fmla="*/ 0 w 611"/>
              <a:gd name="T1" fmla="*/ 1461 h 1461"/>
              <a:gd name="T2" fmla="*/ 0 w 611"/>
              <a:gd name="T3" fmla="*/ 0 h 1461"/>
              <a:gd name="T4" fmla="*/ 611 w 611"/>
              <a:gd name="T5" fmla="*/ 0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11" h="1461">
                <a:moveTo>
                  <a:pt x="0" y="1461"/>
                </a:moveTo>
                <a:lnTo>
                  <a:pt x="0" y="0"/>
                </a:lnTo>
                <a:lnTo>
                  <a:pt x="611" y="0"/>
                </a:lnTo>
              </a:path>
            </a:pathLst>
          </a:custGeom>
          <a:noFill/>
          <a:ln w="7938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600"/>
          </a:p>
        </p:txBody>
      </p:sp>
      <p:sp>
        <p:nvSpPr>
          <p:cNvPr id="434" name="Rectangle 222"/>
          <p:cNvSpPr>
            <a:spLocks noChangeArrowheads="1"/>
          </p:cNvSpPr>
          <p:nvPr/>
        </p:nvSpPr>
        <p:spPr bwMode="auto">
          <a:xfrm>
            <a:off x="3315359" y="5851439"/>
            <a:ext cx="140904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267.12.N1S2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2012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35" name="Rectangle 226"/>
          <p:cNvSpPr>
            <a:spLocks noChangeArrowheads="1"/>
          </p:cNvSpPr>
          <p:nvPr/>
        </p:nvSpPr>
        <p:spPr bwMode="auto">
          <a:xfrm>
            <a:off x="3309445" y="5967681"/>
            <a:ext cx="146995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267.30.MD.N2 </a:t>
            </a:r>
            <a:r>
              <a:rPr kumimoji="0" lang="en-US" altLang="en-US" sz="7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Pinus oocarpa 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2012 GUA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36" name="Rectangle 216"/>
          <p:cNvSpPr>
            <a:spLocks noChangeArrowheads="1"/>
          </p:cNvSpPr>
          <p:nvPr/>
        </p:nvSpPr>
        <p:spPr bwMode="auto">
          <a:xfrm>
            <a:off x="3309862" y="6443097"/>
            <a:ext cx="137377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 CMW38974 </a:t>
            </a:r>
            <a:r>
              <a:rPr lang="en-US" altLang="en-US" sz="7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7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700" dirty="0">
              <a:latin typeface="+mn-lt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367066" y="62387"/>
            <a:ext cx="1113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brevispora</a:t>
            </a:r>
          </a:p>
        </p:txBody>
      </p:sp>
      <p:sp>
        <p:nvSpPr>
          <p:cNvPr id="395" name="TextBox 394"/>
          <p:cNvSpPr txBox="1"/>
          <p:nvPr/>
        </p:nvSpPr>
        <p:spPr>
          <a:xfrm>
            <a:off x="367066" y="2721433"/>
            <a:ext cx="61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jani</a:t>
            </a:r>
          </a:p>
        </p:txBody>
      </p:sp>
      <p:sp>
        <p:nvSpPr>
          <p:cNvPr id="396" name="TextBox 395"/>
          <p:cNvSpPr txBox="1"/>
          <p:nvPr/>
        </p:nvSpPr>
        <p:spPr>
          <a:xfrm>
            <a:off x="335080" y="5701781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</a:t>
            </a:r>
            <a:r>
              <a:rPr lang="en-ZA" sz="1400" i="1" dirty="0" err="1"/>
              <a:t>pharomachri</a:t>
            </a:r>
            <a:endParaRPr lang="en-ZA" sz="1400" i="1" dirty="0"/>
          </a:p>
        </p:txBody>
      </p:sp>
      <p:sp>
        <p:nvSpPr>
          <p:cNvPr id="397" name="TextBox 396"/>
          <p:cNvSpPr txBox="1"/>
          <p:nvPr/>
        </p:nvSpPr>
        <p:spPr>
          <a:xfrm>
            <a:off x="326565" y="5057907"/>
            <a:ext cx="1255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tecunumanii</a:t>
            </a:r>
          </a:p>
        </p:txBody>
      </p:sp>
      <p:sp>
        <p:nvSpPr>
          <p:cNvPr id="398" name="TextBox 397"/>
          <p:cNvSpPr txBox="1"/>
          <p:nvPr/>
        </p:nvSpPr>
        <p:spPr>
          <a:xfrm>
            <a:off x="326565" y="5260431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variabilis</a:t>
            </a:r>
          </a:p>
        </p:txBody>
      </p:sp>
      <p:sp>
        <p:nvSpPr>
          <p:cNvPr id="437" name="TextBox 436"/>
          <p:cNvSpPr txBox="1"/>
          <p:nvPr/>
        </p:nvSpPr>
        <p:spPr>
          <a:xfrm>
            <a:off x="346975" y="4674643"/>
            <a:ext cx="854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acicola</a:t>
            </a:r>
          </a:p>
        </p:txBody>
      </p:sp>
      <p:sp>
        <p:nvSpPr>
          <p:cNvPr id="438" name="TextBox 437"/>
          <p:cNvSpPr txBox="1"/>
          <p:nvPr/>
        </p:nvSpPr>
        <p:spPr>
          <a:xfrm>
            <a:off x="351698" y="6750333"/>
            <a:ext cx="1405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guatemalensis</a:t>
            </a:r>
          </a:p>
        </p:txBody>
      </p:sp>
      <p:sp>
        <p:nvSpPr>
          <p:cNvPr id="439" name="TextBox 438"/>
          <p:cNvSpPr txBox="1"/>
          <p:nvPr/>
        </p:nvSpPr>
        <p:spPr>
          <a:xfrm>
            <a:off x="348013" y="4541051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200" i="1" dirty="0"/>
              <a:t>L. longispora</a:t>
            </a:r>
          </a:p>
        </p:txBody>
      </p:sp>
      <p:sp>
        <p:nvSpPr>
          <p:cNvPr id="445" name="TextBox 444"/>
          <p:cNvSpPr txBox="1"/>
          <p:nvPr/>
        </p:nvSpPr>
        <p:spPr>
          <a:xfrm>
            <a:off x="350386" y="4424918"/>
            <a:ext cx="1015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200" i="1" dirty="0"/>
              <a:t>L. gloeospora</a:t>
            </a:r>
          </a:p>
        </p:txBody>
      </p:sp>
    </p:spTree>
    <p:extLst>
      <p:ext uri="{BB962C8B-B14F-4D97-AF65-F5344CB8AC3E}">
        <p14:creationId xmlns:p14="http://schemas.microsoft.com/office/powerpoint/2010/main" val="34985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12622</TotalTime>
  <Words>1117</Words>
  <Application>Microsoft Office PowerPoint</Application>
  <PresentationFormat>A4 Paper (210x297 mm)</PresentationFormat>
  <Paragraphs>234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Mrs. HJ Jansen van Vuuren</cp:lastModifiedBy>
  <cp:revision>129</cp:revision>
  <dcterms:created xsi:type="dcterms:W3CDTF">2018-08-08T17:33:59Z</dcterms:created>
  <dcterms:modified xsi:type="dcterms:W3CDTF">2020-02-07T12:11:59Z</dcterms:modified>
</cp:coreProperties>
</file>