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74"/>
    <p:restoredTop sz="96132"/>
  </p:normalViewPr>
  <p:slideViewPr>
    <p:cSldViewPr snapToGrid="0">
      <p:cViewPr varScale="1">
        <p:scale>
          <a:sx n="121" d="100"/>
          <a:sy n="121" d="100"/>
        </p:scale>
        <p:origin x="104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9327-D519-0BB6-0F76-8C625C36AF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7D5FB79-4459-386F-2887-C5A57C694F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75549B1-33DA-3C62-B74C-28F798C88E4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FF94C210-1964-D357-8715-79D580280D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B9909D-896B-E312-FD32-F46A3EEFE1AA}"/>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623727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1A1C-422B-8956-6C48-2D6D4E25813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A572C63-3A59-9A79-DEE6-FC1929D68E8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D8BE543-17AC-3295-7ADD-B410DF2A700E}"/>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4A2E5468-A8F2-BA3A-1BA5-6AD55792E5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F1F668-2476-F941-6D41-FB5AA2EED95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69247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5CF20A-696F-327F-CD8E-5AB080C5AA1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CF6D175-BF25-E805-2A9D-3C6DF266901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7327E06-C2C1-7052-2165-AEFE16E22BB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D2764B15-8BAE-7466-89A0-FDF6F2BDAB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0990C9-EE39-D28A-0AEB-F42B9B1B29D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75621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44C07-4F99-F3F9-16DD-8B4F724342D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66B16A6-F298-B86C-C2C4-976CC6A1BF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7F71BA6-A0B6-074C-D932-CCDD3857FC0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8F7A245E-D8B5-DB33-9C41-7B05DE90AE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D46E09-3CCA-3659-4155-0DB23748997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40071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12950-520B-1A05-071E-082FDD87DD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8B117DF-B750-ECA2-640D-877E48F898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7CB1742-B1D0-41C3-A9D7-5F993C8C23F3}"/>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CB8A1B38-6C25-8438-C7FD-9467F96C4B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E980A6-F742-1A32-3199-71AB8146A44C}"/>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01882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DC17-316D-A905-4D83-5B7A31E08A7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7DB0FCE-F49A-C52D-DC33-8A316F5393A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EAB1EEE-79AC-13B5-D19F-88480FD816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CC72213-F1DF-EC18-5ACA-A3ACB93E5D1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35E275CD-E1DC-5F9F-D6F0-953F97BC8A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256F87-83D9-A375-2739-B91D393AC3D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409410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A6F5F-60AF-AB9D-E69C-D47FF989FFC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C7F5F32-F4C7-A98D-08A3-D20F6A464C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D8B38EA-428D-EEB0-0879-01C2F787629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4345E29-9018-6A3D-0DB6-F12F0B76F1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063DC91-7AC4-7B4B-02CD-4BE3D419961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D35337F-9823-F51A-C6E8-88BFD1D58A5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8" name="Footer Placeholder 7">
            <a:extLst>
              <a:ext uri="{FF2B5EF4-FFF2-40B4-BE49-F238E27FC236}">
                <a16:creationId xmlns:a16="http://schemas.microsoft.com/office/drawing/2014/main" id="{687A8E09-9C35-27E0-CDDB-CF6D62C81B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05A79D-BA4D-5002-4512-05F39D79821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404088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B6C22-3DEB-AF2A-8DE8-9FF887DDF00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3EB910D3-B744-F220-6E1C-F5B8CFE0AA6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4" name="Footer Placeholder 3">
            <a:extLst>
              <a:ext uri="{FF2B5EF4-FFF2-40B4-BE49-F238E27FC236}">
                <a16:creationId xmlns:a16="http://schemas.microsoft.com/office/drawing/2014/main" id="{0E9BAEBB-6114-E3DB-49DF-D9FBD93E91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C522AE7-C6A5-2391-AF46-A77B1BDFD570}"/>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883444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62CB14-F7BC-C9EA-FF6A-5FE7843CB112}"/>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3" name="Footer Placeholder 2">
            <a:extLst>
              <a:ext uri="{FF2B5EF4-FFF2-40B4-BE49-F238E27FC236}">
                <a16:creationId xmlns:a16="http://schemas.microsoft.com/office/drawing/2014/main" id="{80D23C25-3853-02EA-47F2-CB45313C0D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7B9483E-E719-183D-2E00-5D22C799590F}"/>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666876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253A8-B333-7E49-17E5-E589DC28DAF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CE57140-943B-73E8-39B9-FBF059A8FA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9126167-F51E-E6BC-214F-3234DFF99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7119FBE-A791-91AC-9132-1BCD543BFDFC}"/>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D29BD79A-CACA-36F7-AAE7-EF61E29BE4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B8F943-0E35-3AA1-4D59-88604E114AF1}"/>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5953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FA371-270F-0717-CB15-38042E3471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872BEFE-DDEC-E8FB-58AA-D2A1614D8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C40C368-9557-E9B4-B50A-7C4E3577E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4250C79-DFAD-405A-B9DF-A9012EB4B46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4BA65832-4BFE-E7E9-423B-EE53BC432A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FB7263-EB66-DE0E-42D8-2177E4DA7B2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707303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86CA10-4CE6-F7E8-0572-398ABC3894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EE4E648-3FA7-E7B2-E436-CF7A96345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424B70B-22A9-99D6-4D64-8A3F46A35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ADC83438-FAA2-60D5-9AE3-E0A4AF6A69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4D114F6-BC88-EB4C-2993-5BE089CE4C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5419A-A2CD-AF4A-99AD-BD9C772E043A}" type="slidenum">
              <a:rPr lang="en-GB" smtClean="0"/>
              <a:t>‹#›</a:t>
            </a:fld>
            <a:endParaRPr lang="en-GB"/>
          </a:p>
        </p:txBody>
      </p:sp>
    </p:spTree>
    <p:extLst>
      <p:ext uri="{BB962C8B-B14F-4D97-AF65-F5344CB8AC3E}">
        <p14:creationId xmlns:p14="http://schemas.microsoft.com/office/powerpoint/2010/main" val="97033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1F3E2E-8267-CEBD-78FD-6C64B6E3893C}"/>
              </a:ext>
            </a:extLst>
          </p:cNvPr>
          <p:cNvSpPr txBox="1"/>
          <p:nvPr/>
        </p:nvSpPr>
        <p:spPr>
          <a:xfrm>
            <a:off x="8839200" y="1000431"/>
            <a:ext cx="2978522" cy="3416320"/>
          </a:xfrm>
          <a:prstGeom prst="rect">
            <a:avLst/>
          </a:prstGeom>
          <a:solidFill>
            <a:schemeClr val="bg1"/>
          </a:solidFill>
        </p:spPr>
        <p:txBody>
          <a:bodyPr wrap="square" rtlCol="0">
            <a:spAutoFit/>
          </a:bodyPr>
          <a:lstStyle/>
          <a:p>
            <a:pPr algn="just"/>
            <a:r>
              <a:rPr lang="en-US" sz="1200" b="1" dirty="0"/>
              <a:t>Figure S3: Ancestral state reconstruction of the Leotiomycete mating strategies. </a:t>
            </a:r>
            <a:r>
              <a:rPr lang="en-US" sz="1200" dirty="0"/>
              <a:t>There is widespread heterothallism throughout the class, with 97 of the 124 species being classified as heterothallic, as indicated by black circles. Only 15 species were classified as homothallic, as indicated by white circles, with 10 of these harboring </a:t>
            </a:r>
            <a:r>
              <a:rPr lang="en-US" sz="1200" i="1" dirty="0"/>
              <a:t>MAT</a:t>
            </a:r>
            <a:r>
              <a:rPr lang="en-US" sz="1200" dirty="0"/>
              <a:t> loci indicative of primary homothallism and five of them possessing </a:t>
            </a:r>
            <a:r>
              <a:rPr lang="en-US" sz="1200" i="1" dirty="0"/>
              <a:t>MAT</a:t>
            </a:r>
            <a:r>
              <a:rPr lang="en-US" sz="1200" dirty="0"/>
              <a:t> loci suggestive of mating type switching. Ancestral state reconstruction strongly suggests a heterothallic ancestor for most genera, families and the entire class, as indicated by the circles at internal nodes within the phylogeny. Taxa for which it was impossible to determine a mating strategy are indicated by a grey circle. </a:t>
            </a:r>
          </a:p>
        </p:txBody>
      </p:sp>
      <p:pic>
        <p:nvPicPr>
          <p:cNvPr id="5" name="Picture 4">
            <a:extLst>
              <a:ext uri="{FF2B5EF4-FFF2-40B4-BE49-F238E27FC236}">
                <a16:creationId xmlns:a16="http://schemas.microsoft.com/office/drawing/2014/main" id="{C2F349CD-1253-EF90-4349-E2A7DA8767F1}"/>
              </a:ext>
            </a:extLst>
          </p:cNvPr>
          <p:cNvPicPr>
            <a:picLocks noChangeAspect="1"/>
          </p:cNvPicPr>
          <p:nvPr/>
        </p:nvPicPr>
        <p:blipFill>
          <a:blip r:embed="rId2"/>
          <a:stretch>
            <a:fillRect/>
          </a:stretch>
        </p:blipFill>
        <p:spPr>
          <a:xfrm>
            <a:off x="-368300" y="0"/>
            <a:ext cx="9696450" cy="6858000"/>
          </a:xfrm>
          <a:prstGeom prst="rect">
            <a:avLst/>
          </a:prstGeom>
        </p:spPr>
      </p:pic>
    </p:spTree>
    <p:extLst>
      <p:ext uri="{BB962C8B-B14F-4D97-AF65-F5344CB8AC3E}">
        <p14:creationId xmlns:p14="http://schemas.microsoft.com/office/powerpoint/2010/main" val="9086275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1753</TotalTime>
  <Words>123</Words>
  <Application>Microsoft Macintosh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Andi Wilson</dc:creator>
  <cp:lastModifiedBy>Andi Wilson</cp:lastModifiedBy>
  <cp:revision>43</cp:revision>
  <dcterms:created xsi:type="dcterms:W3CDTF">2023-01-19T13:08:01Z</dcterms:created>
  <dcterms:modified xsi:type="dcterms:W3CDTF">2023-09-27T09:22:55Z</dcterms:modified>
</cp:coreProperties>
</file>