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58" r:id="rId3"/>
    <p:sldId id="257" r:id="rId4"/>
    <p:sldId id="262" r:id="rId5"/>
    <p:sldId id="263" r:id="rId6"/>
    <p:sldId id="264" r:id="rId7"/>
    <p:sldId id="266" r:id="rId8"/>
    <p:sldId id="267" r:id="rId9"/>
    <p:sldId id="268" r:id="rId10"/>
    <p:sldId id="282" r:id="rId11"/>
    <p:sldId id="270" r:id="rId12"/>
    <p:sldId id="288" r:id="rId13"/>
    <p:sldId id="265" r:id="rId14"/>
    <p:sldId id="269" r:id="rId15"/>
    <p:sldId id="284" r:id="rId16"/>
    <p:sldId id="285" r:id="rId17"/>
    <p:sldId id="271" r:id="rId18"/>
    <p:sldId id="278" r:id="rId19"/>
    <p:sldId id="279" r:id="rId20"/>
    <p:sldId id="275" r:id="rId21"/>
    <p:sldId id="272" r:id="rId22"/>
    <p:sldId id="286" r:id="rId23"/>
    <p:sldId id="287" r:id="rId24"/>
    <p:sldId id="273" r:id="rId25"/>
    <p:sldId id="289" r:id="rId26"/>
    <p:sldId id="277" r:id="rId27"/>
    <p:sldId id="274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1299"/>
    <a:srgbClr val="E3A11D"/>
    <a:srgbClr val="A40000"/>
    <a:srgbClr val="3333FF"/>
    <a:srgbClr val="007E39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88"/>
    <p:restoredTop sz="92934"/>
  </p:normalViewPr>
  <p:slideViewPr>
    <p:cSldViewPr>
      <p:cViewPr varScale="1">
        <p:scale>
          <a:sx n="97" d="100"/>
          <a:sy n="97" d="100"/>
        </p:scale>
        <p:origin x="190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notesMaster" Target="notesMasters/notesMaster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hyperlink" Target="http://digitalhumanities.org.za/" TargetMode="External"/><Relationship Id="rId2" Type="http://schemas.openxmlformats.org/officeDocument/2006/relationships/hyperlink" Target="http://dh2017.digitalhumanities.org.za/" TargetMode="External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hyperlink" Target="http://dh2019.digitalhumanities.org.za/" TargetMode="External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hyperlink" Target="http://digitalhumanities.org.za/" TargetMode="External"/><Relationship Id="rId2" Type="http://schemas.openxmlformats.org/officeDocument/2006/relationships/hyperlink" Target="http://dh2017.digitalhumanities.org.za/" TargetMode="External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hyperlink" Target="http://dh2019.digitalhumanities.org.za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68D304-372C-480C-A5BB-08902E26908D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913B663E-97A9-4AAC-A516-E7D555F24093}">
      <dgm:prSet phldrT="[Text]" phldr="1"/>
      <dgm:spPr>
        <a:solidFill>
          <a:srgbClr val="FFC000"/>
        </a:solidFill>
      </dgm:spPr>
      <dgm:t>
        <a:bodyPr/>
        <a:lstStyle/>
        <a:p>
          <a:endParaRPr lang="en-ZA" dirty="0"/>
        </a:p>
      </dgm:t>
    </dgm:pt>
    <dgm:pt modelId="{64CC90A0-C1FB-4F97-88CB-51A40F189162}" type="parTrans" cxnId="{8A5B0E40-EBCB-4D98-B136-87804B3BEDDF}">
      <dgm:prSet/>
      <dgm:spPr/>
      <dgm:t>
        <a:bodyPr/>
        <a:lstStyle/>
        <a:p>
          <a:endParaRPr lang="en-ZA"/>
        </a:p>
      </dgm:t>
    </dgm:pt>
    <dgm:pt modelId="{6D4D443F-CE85-4ADA-B3B5-43E86804CCA4}" type="sibTrans" cxnId="{8A5B0E40-EBCB-4D98-B136-87804B3BEDDF}">
      <dgm:prSet/>
      <dgm:spPr/>
      <dgm:t>
        <a:bodyPr/>
        <a:lstStyle/>
        <a:p>
          <a:endParaRPr lang="en-ZA"/>
        </a:p>
      </dgm:t>
    </dgm:pt>
    <dgm:pt modelId="{329905AC-AFEC-4DFA-98AD-C82AA3C5703A}">
      <dgm:prSet phldrT="[Text]" custT="1"/>
      <dgm:spPr/>
      <dgm:t>
        <a:bodyPr/>
        <a:lstStyle/>
        <a:p>
          <a:r>
            <a:rPr lang="en-ZA" sz="1400" dirty="0"/>
            <a:t>What is meant by Digital Humanities Internationally? </a:t>
          </a:r>
        </a:p>
      </dgm:t>
    </dgm:pt>
    <dgm:pt modelId="{A5DEAE1A-336D-488D-AD71-AC0C5E1B5FE2}" type="parTrans" cxnId="{E3F070A8-8123-43C8-A5A9-FF3921DC31F0}">
      <dgm:prSet/>
      <dgm:spPr/>
      <dgm:t>
        <a:bodyPr/>
        <a:lstStyle/>
        <a:p>
          <a:endParaRPr lang="en-ZA"/>
        </a:p>
      </dgm:t>
    </dgm:pt>
    <dgm:pt modelId="{EA8ED61C-C245-4632-8055-C4AF519D3CD0}" type="sibTrans" cxnId="{E3F070A8-8123-43C8-A5A9-FF3921DC31F0}">
      <dgm:prSet/>
      <dgm:spPr/>
      <dgm:t>
        <a:bodyPr/>
        <a:lstStyle/>
        <a:p>
          <a:endParaRPr lang="en-ZA"/>
        </a:p>
      </dgm:t>
    </dgm:pt>
    <dgm:pt modelId="{4F58DA49-29D6-4CAC-AA50-67E355EF7EF2}">
      <dgm:prSet phldrT="[Text]" phldr="1"/>
      <dgm:spPr>
        <a:solidFill>
          <a:srgbClr val="00B050"/>
        </a:solidFill>
      </dgm:spPr>
      <dgm:t>
        <a:bodyPr/>
        <a:lstStyle/>
        <a:p>
          <a:endParaRPr lang="en-ZA" dirty="0"/>
        </a:p>
      </dgm:t>
    </dgm:pt>
    <dgm:pt modelId="{830D4D6E-85A3-4EFB-ABB9-E9B1572B8DF2}" type="parTrans" cxnId="{32709C30-8CC5-4794-A7CB-F6DC091655DB}">
      <dgm:prSet/>
      <dgm:spPr/>
      <dgm:t>
        <a:bodyPr/>
        <a:lstStyle/>
        <a:p>
          <a:endParaRPr lang="en-ZA"/>
        </a:p>
      </dgm:t>
    </dgm:pt>
    <dgm:pt modelId="{79E2A749-E904-416C-A7BB-82EF450DE6C8}" type="sibTrans" cxnId="{32709C30-8CC5-4794-A7CB-F6DC091655DB}">
      <dgm:prSet/>
      <dgm:spPr/>
      <dgm:t>
        <a:bodyPr/>
        <a:lstStyle/>
        <a:p>
          <a:endParaRPr lang="en-ZA"/>
        </a:p>
      </dgm:t>
    </dgm:pt>
    <dgm:pt modelId="{B95366B8-859E-4291-8762-29605F1C154C}">
      <dgm:prSet phldrT="[Text]" custT="1"/>
      <dgm:spPr/>
      <dgm:t>
        <a:bodyPr/>
        <a:lstStyle/>
        <a:p>
          <a:r>
            <a:rPr lang="en-ZA" sz="1400" dirty="0"/>
            <a:t>Historical Development of Digital Humanities</a:t>
          </a:r>
        </a:p>
      </dgm:t>
    </dgm:pt>
    <dgm:pt modelId="{60F026C6-250F-446F-B4D7-10F0544DB36F}" type="parTrans" cxnId="{1A2C03B2-220F-4E9A-9BCB-65D1A11DA5A2}">
      <dgm:prSet/>
      <dgm:spPr/>
      <dgm:t>
        <a:bodyPr/>
        <a:lstStyle/>
        <a:p>
          <a:endParaRPr lang="en-ZA"/>
        </a:p>
      </dgm:t>
    </dgm:pt>
    <dgm:pt modelId="{2424FF2E-5AF4-4F60-B422-5062B3C290D9}" type="sibTrans" cxnId="{1A2C03B2-220F-4E9A-9BCB-65D1A11DA5A2}">
      <dgm:prSet/>
      <dgm:spPr/>
      <dgm:t>
        <a:bodyPr/>
        <a:lstStyle/>
        <a:p>
          <a:endParaRPr lang="en-ZA"/>
        </a:p>
      </dgm:t>
    </dgm:pt>
    <dgm:pt modelId="{F5E69007-B860-4ADE-A1A3-B71E5F043292}">
      <dgm:prSet phldrT="[Text]" phldr="1"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en-ZA" dirty="0"/>
        </a:p>
      </dgm:t>
    </dgm:pt>
    <dgm:pt modelId="{8DAA4935-89A0-4920-92D6-65FA5CDFB08E}" type="parTrans" cxnId="{663ACB93-9243-40EC-B2DC-E57DBC93CA07}">
      <dgm:prSet/>
      <dgm:spPr/>
      <dgm:t>
        <a:bodyPr/>
        <a:lstStyle/>
        <a:p>
          <a:endParaRPr lang="en-ZA"/>
        </a:p>
      </dgm:t>
    </dgm:pt>
    <dgm:pt modelId="{2697628B-7CC3-4BDF-831A-1D0BF4161F9C}" type="sibTrans" cxnId="{663ACB93-9243-40EC-B2DC-E57DBC93CA07}">
      <dgm:prSet/>
      <dgm:spPr/>
      <dgm:t>
        <a:bodyPr/>
        <a:lstStyle/>
        <a:p>
          <a:endParaRPr lang="en-ZA"/>
        </a:p>
      </dgm:t>
    </dgm:pt>
    <dgm:pt modelId="{A97C4EAD-D97B-4620-84B9-40B73C90926F}">
      <dgm:prSet phldrT="[Text]" custT="1"/>
      <dgm:spPr/>
      <dgm:t>
        <a:bodyPr/>
        <a:lstStyle/>
        <a:p>
          <a:r>
            <a:rPr lang="en-ZA" sz="1400" dirty="0"/>
            <a:t>National DH activities in South Africa</a:t>
          </a:r>
        </a:p>
      </dgm:t>
    </dgm:pt>
    <dgm:pt modelId="{80688690-C887-4BEE-92FA-C031DA65D218}" type="parTrans" cxnId="{EC6ADC3E-F4D8-4E96-AECF-2F2D112084FE}">
      <dgm:prSet/>
      <dgm:spPr/>
      <dgm:t>
        <a:bodyPr/>
        <a:lstStyle/>
        <a:p>
          <a:endParaRPr lang="en-ZA"/>
        </a:p>
      </dgm:t>
    </dgm:pt>
    <dgm:pt modelId="{5BB7AC4E-6F2A-4A1C-9B9B-D66BDC96F1D1}" type="sibTrans" cxnId="{EC6ADC3E-F4D8-4E96-AECF-2F2D112084FE}">
      <dgm:prSet/>
      <dgm:spPr/>
      <dgm:t>
        <a:bodyPr/>
        <a:lstStyle/>
        <a:p>
          <a:endParaRPr lang="en-ZA"/>
        </a:p>
      </dgm:t>
    </dgm:pt>
    <dgm:pt modelId="{8C7F5860-5AF5-4883-8AC9-4F0BE689447C}">
      <dgm:prSet phldrT="[Text]" phldr="1"/>
      <dgm:spPr>
        <a:solidFill>
          <a:srgbClr val="0070C0"/>
        </a:solidFill>
      </dgm:spPr>
      <dgm:t>
        <a:bodyPr/>
        <a:lstStyle/>
        <a:p>
          <a:endParaRPr lang="en-ZA" dirty="0"/>
        </a:p>
      </dgm:t>
    </dgm:pt>
    <dgm:pt modelId="{CFE8FFF6-3619-44DD-BE7D-F0C88F34E10F}" type="parTrans" cxnId="{12EA61FD-722D-46E6-9E13-3CF71B99C364}">
      <dgm:prSet/>
      <dgm:spPr/>
      <dgm:t>
        <a:bodyPr/>
        <a:lstStyle/>
        <a:p>
          <a:endParaRPr lang="en-ZA"/>
        </a:p>
      </dgm:t>
    </dgm:pt>
    <dgm:pt modelId="{13D369A2-E2CF-4891-B6A6-4A610900AD37}" type="sibTrans" cxnId="{12EA61FD-722D-46E6-9E13-3CF71B99C364}">
      <dgm:prSet/>
      <dgm:spPr/>
      <dgm:t>
        <a:bodyPr/>
        <a:lstStyle/>
        <a:p>
          <a:endParaRPr lang="en-ZA"/>
        </a:p>
      </dgm:t>
    </dgm:pt>
    <dgm:pt modelId="{37A04B12-3886-4592-BDCF-2B22A35FBA72}">
      <dgm:prSet custT="1"/>
      <dgm:spPr/>
      <dgm:t>
        <a:bodyPr/>
        <a:lstStyle/>
        <a:p>
          <a:r>
            <a:rPr lang="en-ZA" sz="1400" dirty="0" smtClean="0"/>
            <a:t>Digital Humanities Tools</a:t>
          </a:r>
          <a:endParaRPr lang="en-ZA" sz="1400" dirty="0"/>
        </a:p>
      </dgm:t>
    </dgm:pt>
    <dgm:pt modelId="{10BF1541-91B7-444B-9A54-2D96B0F60B14}" type="parTrans" cxnId="{E504F6F9-F5BD-45D6-AFC0-B599A4F187E5}">
      <dgm:prSet/>
      <dgm:spPr/>
      <dgm:t>
        <a:bodyPr/>
        <a:lstStyle/>
        <a:p>
          <a:endParaRPr lang="en-ZA"/>
        </a:p>
      </dgm:t>
    </dgm:pt>
    <dgm:pt modelId="{034CF09B-7C5C-4D2D-8707-BDC5274F7FF3}" type="sibTrans" cxnId="{E504F6F9-F5BD-45D6-AFC0-B599A4F187E5}">
      <dgm:prSet/>
      <dgm:spPr/>
      <dgm:t>
        <a:bodyPr/>
        <a:lstStyle/>
        <a:p>
          <a:endParaRPr lang="en-ZA"/>
        </a:p>
      </dgm:t>
    </dgm:pt>
    <dgm:pt modelId="{E26A13BA-6D52-4039-BF85-D2025F2196AC}">
      <dgm:prSet phldrT="[Text]" phldr="1"/>
      <dgm:spPr>
        <a:solidFill>
          <a:srgbClr val="002060"/>
        </a:solidFill>
      </dgm:spPr>
      <dgm:t>
        <a:bodyPr/>
        <a:lstStyle/>
        <a:p>
          <a:endParaRPr lang="en-ZA" dirty="0"/>
        </a:p>
      </dgm:t>
    </dgm:pt>
    <dgm:pt modelId="{85BFCCE9-0EFF-4DB2-9173-1B453B5A82D5}" type="parTrans" cxnId="{0E87FFA6-97F4-4DDF-A248-A02F76ACE5A9}">
      <dgm:prSet/>
      <dgm:spPr/>
      <dgm:t>
        <a:bodyPr/>
        <a:lstStyle/>
        <a:p>
          <a:endParaRPr lang="en-ZA"/>
        </a:p>
      </dgm:t>
    </dgm:pt>
    <dgm:pt modelId="{AEA31D60-3126-4DCD-A303-5F08DA323AA2}" type="sibTrans" cxnId="{0E87FFA6-97F4-4DDF-A248-A02F76ACE5A9}">
      <dgm:prSet/>
      <dgm:spPr/>
      <dgm:t>
        <a:bodyPr/>
        <a:lstStyle/>
        <a:p>
          <a:endParaRPr lang="en-ZA"/>
        </a:p>
      </dgm:t>
    </dgm:pt>
    <dgm:pt modelId="{9A2F1F60-EBEE-46D3-AFB3-725BB4ECEB31}">
      <dgm:prSet/>
      <dgm:spPr/>
      <dgm:t>
        <a:bodyPr/>
        <a:lstStyle/>
        <a:p>
          <a:endParaRPr lang="en-ZA" sz="1000" dirty="0"/>
        </a:p>
      </dgm:t>
    </dgm:pt>
    <dgm:pt modelId="{532C6C9C-3B20-43BB-9C9D-F0DEFA5B344B}" type="parTrans" cxnId="{A76ACA71-C012-4D42-8B1F-FA77702EA17A}">
      <dgm:prSet/>
      <dgm:spPr/>
      <dgm:t>
        <a:bodyPr/>
        <a:lstStyle/>
        <a:p>
          <a:endParaRPr lang="en-ZA"/>
        </a:p>
      </dgm:t>
    </dgm:pt>
    <dgm:pt modelId="{29FF53EC-0480-4E57-BDF7-E52141578384}" type="sibTrans" cxnId="{A76ACA71-C012-4D42-8B1F-FA77702EA17A}">
      <dgm:prSet/>
      <dgm:spPr/>
      <dgm:t>
        <a:bodyPr/>
        <a:lstStyle/>
        <a:p>
          <a:endParaRPr lang="en-ZA"/>
        </a:p>
      </dgm:t>
    </dgm:pt>
    <dgm:pt modelId="{BE04D75B-ACBC-406D-A5F2-84B010AEF6D6}">
      <dgm:prSet custT="1"/>
      <dgm:spPr/>
      <dgm:t>
        <a:bodyPr/>
        <a:lstStyle/>
        <a:p>
          <a:r>
            <a:rPr lang="en-ZA" sz="1400" dirty="0"/>
            <a:t>What are academic libraries doing with regard to Digital Humanities?</a:t>
          </a:r>
        </a:p>
      </dgm:t>
    </dgm:pt>
    <dgm:pt modelId="{FDD612BE-99DB-4701-AB76-CC6B6F068216}" type="parTrans" cxnId="{49CCCAE7-E475-4346-BD76-8B42F997CA98}">
      <dgm:prSet/>
      <dgm:spPr/>
      <dgm:t>
        <a:bodyPr/>
        <a:lstStyle/>
        <a:p>
          <a:endParaRPr lang="en-US"/>
        </a:p>
      </dgm:t>
    </dgm:pt>
    <dgm:pt modelId="{AB99E06D-270D-43C7-B2AC-05E5181E25F1}" type="sibTrans" cxnId="{49CCCAE7-E475-4346-BD76-8B42F997CA98}">
      <dgm:prSet/>
      <dgm:spPr/>
      <dgm:t>
        <a:bodyPr/>
        <a:lstStyle/>
        <a:p>
          <a:endParaRPr lang="en-US"/>
        </a:p>
      </dgm:t>
    </dgm:pt>
    <dgm:pt modelId="{03DC480A-C3B4-BE44-B993-8032DA2DC03B}">
      <dgm:prSet/>
      <dgm:spPr/>
      <dgm:t>
        <a:bodyPr/>
        <a:lstStyle/>
        <a:p>
          <a:endParaRPr lang="en-US" sz="1000" dirty="0"/>
        </a:p>
      </dgm:t>
    </dgm:pt>
    <dgm:pt modelId="{693B3B68-8DEE-2C4B-8B6E-00A547E31EE5}" type="parTrans" cxnId="{5E61326E-B94A-3140-9C20-B2275187E796}">
      <dgm:prSet/>
      <dgm:spPr/>
      <dgm:t>
        <a:bodyPr/>
        <a:lstStyle/>
        <a:p>
          <a:endParaRPr lang="en-US"/>
        </a:p>
      </dgm:t>
    </dgm:pt>
    <dgm:pt modelId="{99924FC9-D271-2545-B2CB-0AD6E89B6855}" type="sibTrans" cxnId="{5E61326E-B94A-3140-9C20-B2275187E796}">
      <dgm:prSet/>
      <dgm:spPr/>
      <dgm:t>
        <a:bodyPr/>
        <a:lstStyle/>
        <a:p>
          <a:endParaRPr lang="en-US"/>
        </a:p>
      </dgm:t>
    </dgm:pt>
    <dgm:pt modelId="{7A94C1F6-92F1-7748-9069-9C49CAF9159E}">
      <dgm:prSet/>
      <dgm:spPr>
        <a:solidFill>
          <a:srgbClr val="BE1299"/>
        </a:solidFill>
      </dgm:spPr>
      <dgm:t>
        <a:bodyPr/>
        <a:lstStyle/>
        <a:p>
          <a:endParaRPr lang="en-US"/>
        </a:p>
      </dgm:t>
    </dgm:pt>
    <dgm:pt modelId="{5526CB37-3AA7-6845-B4F8-6CDDF4DE863D}" type="parTrans" cxnId="{330653D1-47B1-924C-A2FD-DD44B9F8AF3E}">
      <dgm:prSet/>
      <dgm:spPr/>
      <dgm:t>
        <a:bodyPr/>
        <a:lstStyle/>
        <a:p>
          <a:endParaRPr lang="en-US"/>
        </a:p>
      </dgm:t>
    </dgm:pt>
    <dgm:pt modelId="{A05180A7-CAF7-7A4A-B40A-F964C19C84B5}" type="sibTrans" cxnId="{330653D1-47B1-924C-A2FD-DD44B9F8AF3E}">
      <dgm:prSet/>
      <dgm:spPr/>
      <dgm:t>
        <a:bodyPr/>
        <a:lstStyle/>
        <a:p>
          <a:endParaRPr lang="en-US"/>
        </a:p>
      </dgm:t>
    </dgm:pt>
    <dgm:pt modelId="{62B5F6BE-54A2-B443-BD74-63E6C0A30A78}">
      <dgm:prSet/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ECD4B975-B87E-CC43-A8C8-6638803CD367}" type="parTrans" cxnId="{198FFE4F-6BDB-7B4F-9F76-F85775E38FCF}">
      <dgm:prSet/>
      <dgm:spPr/>
      <dgm:t>
        <a:bodyPr/>
        <a:lstStyle/>
        <a:p>
          <a:endParaRPr lang="en-US"/>
        </a:p>
      </dgm:t>
    </dgm:pt>
    <dgm:pt modelId="{A06A7505-B11C-2640-80A1-FAE41C1844C0}" type="sibTrans" cxnId="{198FFE4F-6BDB-7B4F-9F76-F85775E38FCF}">
      <dgm:prSet/>
      <dgm:spPr/>
      <dgm:t>
        <a:bodyPr/>
        <a:lstStyle/>
        <a:p>
          <a:endParaRPr lang="en-US"/>
        </a:p>
      </dgm:t>
    </dgm:pt>
    <dgm:pt modelId="{46ECD184-4586-5A46-AF4C-08034C5925FD}">
      <dgm:prSet/>
      <dgm:spPr/>
      <dgm:t>
        <a:bodyPr/>
        <a:lstStyle/>
        <a:p>
          <a:endParaRPr lang="en-US" sz="1600" dirty="0"/>
        </a:p>
      </dgm:t>
    </dgm:pt>
    <dgm:pt modelId="{E4BD8653-2FCF-5F4A-8394-D4855481B635}" type="parTrans" cxnId="{FD04B8CF-114D-E94B-9AA4-91CA355F7712}">
      <dgm:prSet/>
      <dgm:spPr/>
      <dgm:t>
        <a:bodyPr/>
        <a:lstStyle/>
        <a:p>
          <a:endParaRPr lang="en-US"/>
        </a:p>
      </dgm:t>
    </dgm:pt>
    <dgm:pt modelId="{000DAF9E-C4BF-B949-84EE-772CEF1B8BD8}" type="sibTrans" cxnId="{FD04B8CF-114D-E94B-9AA4-91CA355F7712}">
      <dgm:prSet/>
      <dgm:spPr/>
      <dgm:t>
        <a:bodyPr/>
        <a:lstStyle/>
        <a:p>
          <a:endParaRPr lang="en-US"/>
        </a:p>
      </dgm:t>
    </dgm:pt>
    <dgm:pt modelId="{55F84077-4AC0-0F4A-9BB8-F8EA1212F4C8}">
      <dgm:prSet custT="1"/>
      <dgm:spPr/>
      <dgm:t>
        <a:bodyPr/>
        <a:lstStyle/>
        <a:p>
          <a:r>
            <a:rPr lang="en-ZA" sz="1400" dirty="0" smtClean="0"/>
            <a:t>Challenges</a:t>
          </a:r>
          <a:endParaRPr lang="en-US" sz="1400" dirty="0"/>
        </a:p>
      </dgm:t>
    </dgm:pt>
    <dgm:pt modelId="{E665EF53-A02E-D342-9A02-258C9254A4ED}" type="parTrans" cxnId="{F9FE4A5D-C099-534C-906F-4AD5CEA7ECC5}">
      <dgm:prSet/>
      <dgm:spPr/>
      <dgm:t>
        <a:bodyPr/>
        <a:lstStyle/>
        <a:p>
          <a:endParaRPr lang="en-US"/>
        </a:p>
      </dgm:t>
    </dgm:pt>
    <dgm:pt modelId="{C79B0EC3-072F-E246-83C7-C8F8D9A4877E}" type="sibTrans" cxnId="{F9FE4A5D-C099-534C-906F-4AD5CEA7ECC5}">
      <dgm:prSet/>
      <dgm:spPr/>
      <dgm:t>
        <a:bodyPr/>
        <a:lstStyle/>
        <a:p>
          <a:endParaRPr lang="en-US"/>
        </a:p>
      </dgm:t>
    </dgm:pt>
    <dgm:pt modelId="{66B1289B-F6CF-F34D-9B0A-43863260E083}">
      <dgm:prSet custT="1"/>
      <dgm:spPr/>
      <dgm:t>
        <a:bodyPr/>
        <a:lstStyle/>
        <a:p>
          <a:r>
            <a:rPr lang="en-ZA" sz="1400" dirty="0" smtClean="0"/>
            <a:t>How does Digital Humanities Link-up with </a:t>
          </a:r>
          <a:r>
            <a:rPr lang="en-ZA" sz="1400" dirty="0" err="1" smtClean="0"/>
            <a:t>eResearch</a:t>
          </a:r>
          <a:r>
            <a:rPr lang="en-ZA" sz="1400" dirty="0" smtClean="0"/>
            <a:t> and Library Carpentry?</a:t>
          </a:r>
          <a:endParaRPr lang="en-ZA" sz="1400" dirty="0"/>
        </a:p>
      </dgm:t>
    </dgm:pt>
    <dgm:pt modelId="{D63B8CE2-C766-C147-88E3-F6D97517617A}" type="parTrans" cxnId="{BD73B7B1-9102-164F-843B-3C3DAE44960D}">
      <dgm:prSet/>
      <dgm:spPr/>
      <dgm:t>
        <a:bodyPr/>
        <a:lstStyle/>
        <a:p>
          <a:endParaRPr lang="en-US"/>
        </a:p>
      </dgm:t>
    </dgm:pt>
    <dgm:pt modelId="{E8A52277-5EC1-3C4B-95B3-983F3E62D109}" type="sibTrans" cxnId="{BD73B7B1-9102-164F-843B-3C3DAE44960D}">
      <dgm:prSet/>
      <dgm:spPr/>
      <dgm:t>
        <a:bodyPr/>
        <a:lstStyle/>
        <a:p>
          <a:endParaRPr lang="en-US"/>
        </a:p>
      </dgm:t>
    </dgm:pt>
    <dgm:pt modelId="{DCFBCDA3-0684-4B87-B337-D2BF5A662C91}" type="pres">
      <dgm:prSet presAssocID="{B568D304-372C-480C-A5BB-08902E26908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3A599F-77FD-4A10-BCB6-22C5768EDDBF}" type="pres">
      <dgm:prSet presAssocID="{913B663E-97A9-4AAC-A516-E7D555F24093}" presName="composite" presStyleCnt="0"/>
      <dgm:spPr/>
    </dgm:pt>
    <dgm:pt modelId="{3A815EAA-7F77-4D4A-A128-4232231BD2C8}" type="pres">
      <dgm:prSet presAssocID="{913B663E-97A9-4AAC-A516-E7D555F24093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5B4246-8EF5-487D-A8D1-3C35857AE58A}" type="pres">
      <dgm:prSet presAssocID="{913B663E-97A9-4AAC-A516-E7D555F24093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0C8F1E-E32C-4C7F-B39E-2DE238999F55}" type="pres">
      <dgm:prSet presAssocID="{6D4D443F-CE85-4ADA-B3B5-43E86804CCA4}" presName="sp" presStyleCnt="0"/>
      <dgm:spPr/>
    </dgm:pt>
    <dgm:pt modelId="{7428AAE6-44AA-4100-9D16-DF71F9272A80}" type="pres">
      <dgm:prSet presAssocID="{4F58DA49-29D6-4CAC-AA50-67E355EF7EF2}" presName="composite" presStyleCnt="0"/>
      <dgm:spPr/>
    </dgm:pt>
    <dgm:pt modelId="{D7AB2F11-0491-4075-881E-DC5DF092FD54}" type="pres">
      <dgm:prSet presAssocID="{4F58DA49-29D6-4CAC-AA50-67E355EF7EF2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67B430-2EC4-4C66-B559-B09224DD8C4C}" type="pres">
      <dgm:prSet presAssocID="{4F58DA49-29D6-4CAC-AA50-67E355EF7EF2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E67053-B9F5-47A4-8BB7-E30D962A6FDF}" type="pres">
      <dgm:prSet presAssocID="{79E2A749-E904-416C-A7BB-82EF450DE6C8}" presName="sp" presStyleCnt="0"/>
      <dgm:spPr/>
    </dgm:pt>
    <dgm:pt modelId="{C7E57BFB-1D84-417F-9E2D-46951B00824A}" type="pres">
      <dgm:prSet presAssocID="{F5E69007-B860-4ADE-A1A3-B71E5F043292}" presName="composite" presStyleCnt="0"/>
      <dgm:spPr/>
    </dgm:pt>
    <dgm:pt modelId="{B4095630-DBD6-4905-92D1-921664D50BFF}" type="pres">
      <dgm:prSet presAssocID="{F5E69007-B860-4ADE-A1A3-B71E5F043292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8F673B-2381-4F03-9BC5-6B191DB74E1E}" type="pres">
      <dgm:prSet presAssocID="{F5E69007-B860-4ADE-A1A3-B71E5F043292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BA513C-CB67-44E3-BCE1-CCD41A4502CC}" type="pres">
      <dgm:prSet presAssocID="{2697628B-7CC3-4BDF-831A-1D0BF4161F9C}" presName="sp" presStyleCnt="0"/>
      <dgm:spPr/>
    </dgm:pt>
    <dgm:pt modelId="{CE030433-06C3-4B4A-A33A-1A10ABB8CD48}" type="pres">
      <dgm:prSet presAssocID="{8C7F5860-5AF5-4883-8AC9-4F0BE689447C}" presName="composite" presStyleCnt="0"/>
      <dgm:spPr/>
    </dgm:pt>
    <dgm:pt modelId="{E024E4C2-179F-4294-9E97-4C580169F4CD}" type="pres">
      <dgm:prSet presAssocID="{8C7F5860-5AF5-4883-8AC9-4F0BE689447C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DE9B81-8BF7-4B5D-A300-A686FC57F022}" type="pres">
      <dgm:prSet presAssocID="{8C7F5860-5AF5-4883-8AC9-4F0BE689447C}" presName="descendantText" presStyleLbl="alignAcc1" presStyleIdx="3" presStyleCnt="7" custLinFactNeighborX="0" custLinFactNeighborY="-35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11273B-5BF6-4C56-BBA6-60BB01381317}" type="pres">
      <dgm:prSet presAssocID="{13D369A2-E2CF-4891-B6A6-4A610900AD37}" presName="sp" presStyleCnt="0"/>
      <dgm:spPr/>
    </dgm:pt>
    <dgm:pt modelId="{F2E8B8A2-8363-4AF5-BE5A-62B644CC8A53}" type="pres">
      <dgm:prSet presAssocID="{E26A13BA-6D52-4039-BF85-D2025F2196AC}" presName="composite" presStyleCnt="0"/>
      <dgm:spPr/>
    </dgm:pt>
    <dgm:pt modelId="{0BE437F8-927A-46E1-8F82-921114777B7A}" type="pres">
      <dgm:prSet presAssocID="{E26A13BA-6D52-4039-BF85-D2025F2196AC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B9DF03-3EAA-4E03-A15B-77135DEC36F7}" type="pres">
      <dgm:prSet presAssocID="{E26A13BA-6D52-4039-BF85-D2025F2196AC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3DF7CC-CE83-CA48-8201-E3784129026E}" type="pres">
      <dgm:prSet presAssocID="{AEA31D60-3126-4DCD-A303-5F08DA323AA2}" presName="sp" presStyleCnt="0"/>
      <dgm:spPr/>
    </dgm:pt>
    <dgm:pt modelId="{7728AA94-F35D-DF4B-8169-2B3847C8FAA3}" type="pres">
      <dgm:prSet presAssocID="{7A94C1F6-92F1-7748-9069-9C49CAF9159E}" presName="composite" presStyleCnt="0"/>
      <dgm:spPr/>
    </dgm:pt>
    <dgm:pt modelId="{B92AF1D5-D449-4F4A-9821-88A78362A8A0}" type="pres">
      <dgm:prSet presAssocID="{7A94C1F6-92F1-7748-9069-9C49CAF9159E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5EAF32-3FE1-5841-9C30-3D0D65AAB522}" type="pres">
      <dgm:prSet presAssocID="{7A94C1F6-92F1-7748-9069-9C49CAF9159E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23A093-BCAA-FD49-A122-9FA365159B2F}" type="pres">
      <dgm:prSet presAssocID="{A05180A7-CAF7-7A4A-B40A-F964C19C84B5}" presName="sp" presStyleCnt="0"/>
      <dgm:spPr/>
    </dgm:pt>
    <dgm:pt modelId="{5286140F-A5D1-0249-965C-1B8174B45994}" type="pres">
      <dgm:prSet presAssocID="{62B5F6BE-54A2-B443-BD74-63E6C0A30A78}" presName="composite" presStyleCnt="0"/>
      <dgm:spPr/>
    </dgm:pt>
    <dgm:pt modelId="{2BB64A56-1A6B-F24E-BE5E-42CCE1F81A9B}" type="pres">
      <dgm:prSet presAssocID="{62B5F6BE-54A2-B443-BD74-63E6C0A30A78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36C8E4-71DF-1C4A-A1B5-1A8F4D54C10D}" type="pres">
      <dgm:prSet presAssocID="{62B5F6BE-54A2-B443-BD74-63E6C0A30A78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4D3A801-4E39-C249-897B-69095DCD1A97}" type="presOf" srcId="{62B5F6BE-54A2-B443-BD74-63E6C0A30A78}" destId="{2BB64A56-1A6B-F24E-BE5E-42CCE1F81A9B}" srcOrd="0" destOrd="0" presId="urn:microsoft.com/office/officeart/2005/8/layout/chevron2"/>
    <dgm:cxn modelId="{330653D1-47B1-924C-A2FD-DD44B9F8AF3E}" srcId="{B568D304-372C-480C-A5BB-08902E26908D}" destId="{7A94C1F6-92F1-7748-9069-9C49CAF9159E}" srcOrd="5" destOrd="0" parTransId="{5526CB37-3AA7-6845-B4F8-6CDDF4DE863D}" sibTransId="{A05180A7-CAF7-7A4A-B40A-F964C19C84B5}"/>
    <dgm:cxn modelId="{78CDCE7A-64A5-E247-971F-E94253F4EF36}" type="presOf" srcId="{03DC480A-C3B4-BE44-B993-8032DA2DC03B}" destId="{27B9DF03-3EAA-4E03-A15B-77135DEC36F7}" srcOrd="0" destOrd="2" presId="urn:microsoft.com/office/officeart/2005/8/layout/chevron2"/>
    <dgm:cxn modelId="{A9843D2A-923E-4E67-819A-4325570DF2C0}" type="presOf" srcId="{37A04B12-3886-4592-BDCF-2B22A35FBA72}" destId="{8BDE9B81-8BF7-4B5D-A300-A686FC57F022}" srcOrd="0" destOrd="0" presId="urn:microsoft.com/office/officeart/2005/8/layout/chevron2"/>
    <dgm:cxn modelId="{D6632D8A-555D-44AC-82AC-8923F3C4EF0F}" type="presOf" srcId="{9A2F1F60-EBEE-46D3-AFB3-725BB4ECEB31}" destId="{27B9DF03-3EAA-4E03-A15B-77135DEC36F7}" srcOrd="0" destOrd="0" presId="urn:microsoft.com/office/officeart/2005/8/layout/chevron2"/>
    <dgm:cxn modelId="{FD04B8CF-114D-E94B-9AA4-91CA355F7712}" srcId="{7A94C1F6-92F1-7748-9069-9C49CAF9159E}" destId="{46ECD184-4586-5A46-AF4C-08034C5925FD}" srcOrd="0" destOrd="0" parTransId="{E4BD8653-2FCF-5F4A-8394-D4855481B635}" sibTransId="{000DAF9E-C4BF-B949-84EE-772CEF1B8BD8}"/>
    <dgm:cxn modelId="{BA406DFD-C795-624C-9A5D-74A7CE2F9D46}" type="presOf" srcId="{46ECD184-4586-5A46-AF4C-08034C5925FD}" destId="{645EAF32-3FE1-5841-9C30-3D0D65AAB522}" srcOrd="0" destOrd="0" presId="urn:microsoft.com/office/officeart/2005/8/layout/chevron2"/>
    <dgm:cxn modelId="{747A2A3E-5418-4E25-8879-9612568E1585}" type="presOf" srcId="{B95366B8-859E-4291-8762-29605F1C154C}" destId="{6367B430-2EC4-4C66-B559-B09224DD8C4C}" srcOrd="0" destOrd="0" presId="urn:microsoft.com/office/officeart/2005/8/layout/chevron2"/>
    <dgm:cxn modelId="{F9FE4A5D-C099-534C-906F-4AD5CEA7ECC5}" srcId="{62B5F6BE-54A2-B443-BD74-63E6C0A30A78}" destId="{55F84077-4AC0-0F4A-9BB8-F8EA1212F4C8}" srcOrd="0" destOrd="0" parTransId="{E665EF53-A02E-D342-9A02-258C9254A4ED}" sibTransId="{C79B0EC3-072F-E246-83C7-C8F8D9A4877E}"/>
    <dgm:cxn modelId="{EC6ADC3E-F4D8-4E96-AECF-2F2D112084FE}" srcId="{F5E69007-B860-4ADE-A1A3-B71E5F043292}" destId="{A97C4EAD-D97B-4620-84B9-40B73C90926F}" srcOrd="0" destOrd="0" parTransId="{80688690-C887-4BEE-92FA-C031DA65D218}" sibTransId="{5BB7AC4E-6F2A-4A1C-9B9B-D66BDC96F1D1}"/>
    <dgm:cxn modelId="{198FFE4F-6BDB-7B4F-9F76-F85775E38FCF}" srcId="{B568D304-372C-480C-A5BB-08902E26908D}" destId="{62B5F6BE-54A2-B443-BD74-63E6C0A30A78}" srcOrd="6" destOrd="0" parTransId="{ECD4B975-B87E-CC43-A8C8-6638803CD367}" sibTransId="{A06A7505-B11C-2640-80A1-FAE41C1844C0}"/>
    <dgm:cxn modelId="{1A2C03B2-220F-4E9A-9BCB-65D1A11DA5A2}" srcId="{4F58DA49-29D6-4CAC-AA50-67E355EF7EF2}" destId="{B95366B8-859E-4291-8762-29605F1C154C}" srcOrd="0" destOrd="0" parTransId="{60F026C6-250F-446F-B4D7-10F0544DB36F}" sibTransId="{2424FF2E-5AF4-4F60-B422-5062B3C290D9}"/>
    <dgm:cxn modelId="{E2FC639D-A7B2-D84C-8F9E-414B797B8930}" type="presOf" srcId="{66B1289B-F6CF-F34D-9B0A-43863260E083}" destId="{645EAF32-3FE1-5841-9C30-3D0D65AAB522}" srcOrd="0" destOrd="1" presId="urn:microsoft.com/office/officeart/2005/8/layout/chevron2"/>
    <dgm:cxn modelId="{0EE019AB-AA34-4E74-8F8E-2D49296B14B7}" type="presOf" srcId="{BE04D75B-ACBC-406D-A5F2-84B010AEF6D6}" destId="{27B9DF03-3EAA-4E03-A15B-77135DEC36F7}" srcOrd="0" destOrd="1" presId="urn:microsoft.com/office/officeart/2005/8/layout/chevron2"/>
    <dgm:cxn modelId="{8856B7CD-9DE8-4377-A7A6-21952A11D637}" type="presOf" srcId="{A97C4EAD-D97B-4620-84B9-40B73C90926F}" destId="{C88F673B-2381-4F03-9BC5-6B191DB74E1E}" srcOrd="0" destOrd="0" presId="urn:microsoft.com/office/officeart/2005/8/layout/chevron2"/>
    <dgm:cxn modelId="{1D3DFF37-4BDB-4CAD-B735-5CA1F06008E7}" type="presOf" srcId="{4F58DA49-29D6-4CAC-AA50-67E355EF7EF2}" destId="{D7AB2F11-0491-4075-881E-DC5DF092FD54}" srcOrd="0" destOrd="0" presId="urn:microsoft.com/office/officeart/2005/8/layout/chevron2"/>
    <dgm:cxn modelId="{FB5354DA-3BB2-4611-BA98-41AB4B3EEF9E}" type="presOf" srcId="{913B663E-97A9-4AAC-A516-E7D555F24093}" destId="{3A815EAA-7F77-4D4A-A128-4232231BD2C8}" srcOrd="0" destOrd="0" presId="urn:microsoft.com/office/officeart/2005/8/layout/chevron2"/>
    <dgm:cxn modelId="{BD73B7B1-9102-164F-843B-3C3DAE44960D}" srcId="{7A94C1F6-92F1-7748-9069-9C49CAF9159E}" destId="{66B1289B-F6CF-F34D-9B0A-43863260E083}" srcOrd="1" destOrd="0" parTransId="{D63B8CE2-C766-C147-88E3-F6D97517617A}" sibTransId="{E8A52277-5EC1-3C4B-95B3-983F3E62D109}"/>
    <dgm:cxn modelId="{A98317DC-1C03-524E-BEEA-C47FCA7B156D}" type="presOf" srcId="{7A94C1F6-92F1-7748-9069-9C49CAF9159E}" destId="{B92AF1D5-D449-4F4A-9821-88A78362A8A0}" srcOrd="0" destOrd="0" presId="urn:microsoft.com/office/officeart/2005/8/layout/chevron2"/>
    <dgm:cxn modelId="{F4BFE7F0-5737-4458-A5D5-5B07CE93C0F1}" type="presOf" srcId="{F5E69007-B860-4ADE-A1A3-B71E5F043292}" destId="{B4095630-DBD6-4905-92D1-921664D50BFF}" srcOrd="0" destOrd="0" presId="urn:microsoft.com/office/officeart/2005/8/layout/chevron2"/>
    <dgm:cxn modelId="{5E61326E-B94A-3140-9C20-B2275187E796}" srcId="{E26A13BA-6D52-4039-BF85-D2025F2196AC}" destId="{03DC480A-C3B4-BE44-B993-8032DA2DC03B}" srcOrd="2" destOrd="0" parTransId="{693B3B68-8DEE-2C4B-8B6E-00A547E31EE5}" sibTransId="{99924FC9-D271-2545-B2CB-0AD6E89B6855}"/>
    <dgm:cxn modelId="{E504F6F9-F5BD-45D6-AFC0-B599A4F187E5}" srcId="{8C7F5860-5AF5-4883-8AC9-4F0BE689447C}" destId="{37A04B12-3886-4592-BDCF-2B22A35FBA72}" srcOrd="0" destOrd="0" parTransId="{10BF1541-91B7-444B-9A54-2D96B0F60B14}" sibTransId="{034CF09B-7C5C-4D2D-8707-BDC5274F7FF3}"/>
    <dgm:cxn modelId="{32709C30-8CC5-4794-A7CB-F6DC091655DB}" srcId="{B568D304-372C-480C-A5BB-08902E26908D}" destId="{4F58DA49-29D6-4CAC-AA50-67E355EF7EF2}" srcOrd="1" destOrd="0" parTransId="{830D4D6E-85A3-4EFB-ABB9-E9B1572B8DF2}" sibTransId="{79E2A749-E904-416C-A7BB-82EF450DE6C8}"/>
    <dgm:cxn modelId="{E3F070A8-8123-43C8-A5A9-FF3921DC31F0}" srcId="{913B663E-97A9-4AAC-A516-E7D555F24093}" destId="{329905AC-AFEC-4DFA-98AD-C82AA3C5703A}" srcOrd="0" destOrd="0" parTransId="{A5DEAE1A-336D-488D-AD71-AC0C5E1B5FE2}" sibTransId="{EA8ED61C-C245-4632-8055-C4AF519D3CD0}"/>
    <dgm:cxn modelId="{663ACB93-9243-40EC-B2DC-E57DBC93CA07}" srcId="{B568D304-372C-480C-A5BB-08902E26908D}" destId="{F5E69007-B860-4ADE-A1A3-B71E5F043292}" srcOrd="2" destOrd="0" parTransId="{8DAA4935-89A0-4920-92D6-65FA5CDFB08E}" sibTransId="{2697628B-7CC3-4BDF-831A-1D0BF4161F9C}"/>
    <dgm:cxn modelId="{D89034C5-B1F3-4B2E-9A95-48EAE2E80ADB}" type="presOf" srcId="{B568D304-372C-480C-A5BB-08902E26908D}" destId="{DCFBCDA3-0684-4B87-B337-D2BF5A662C91}" srcOrd="0" destOrd="0" presId="urn:microsoft.com/office/officeart/2005/8/layout/chevron2"/>
    <dgm:cxn modelId="{5297C6B4-6EB0-C04C-B411-2BEB31E16C0E}" type="presOf" srcId="{55F84077-4AC0-0F4A-9BB8-F8EA1212F4C8}" destId="{4B36C8E4-71DF-1C4A-A1B5-1A8F4D54C10D}" srcOrd="0" destOrd="0" presId="urn:microsoft.com/office/officeart/2005/8/layout/chevron2"/>
    <dgm:cxn modelId="{B8FD4549-565F-427C-94FF-378A58C6B632}" type="presOf" srcId="{329905AC-AFEC-4DFA-98AD-C82AA3C5703A}" destId="{565B4246-8EF5-487D-A8D1-3C35857AE58A}" srcOrd="0" destOrd="0" presId="urn:microsoft.com/office/officeart/2005/8/layout/chevron2"/>
    <dgm:cxn modelId="{A76ACA71-C012-4D42-8B1F-FA77702EA17A}" srcId="{E26A13BA-6D52-4039-BF85-D2025F2196AC}" destId="{9A2F1F60-EBEE-46D3-AFB3-725BB4ECEB31}" srcOrd="0" destOrd="0" parTransId="{532C6C9C-3B20-43BB-9C9D-F0DEFA5B344B}" sibTransId="{29FF53EC-0480-4E57-BDF7-E52141578384}"/>
    <dgm:cxn modelId="{49CCCAE7-E475-4346-BD76-8B42F997CA98}" srcId="{E26A13BA-6D52-4039-BF85-D2025F2196AC}" destId="{BE04D75B-ACBC-406D-A5F2-84B010AEF6D6}" srcOrd="1" destOrd="0" parTransId="{FDD612BE-99DB-4701-AB76-CC6B6F068216}" sibTransId="{AB99E06D-270D-43C7-B2AC-05E5181E25F1}"/>
    <dgm:cxn modelId="{66C95952-892F-44B5-86E7-28604C0E0F0A}" type="presOf" srcId="{E26A13BA-6D52-4039-BF85-D2025F2196AC}" destId="{0BE437F8-927A-46E1-8F82-921114777B7A}" srcOrd="0" destOrd="0" presId="urn:microsoft.com/office/officeart/2005/8/layout/chevron2"/>
    <dgm:cxn modelId="{12EA61FD-722D-46E6-9E13-3CF71B99C364}" srcId="{B568D304-372C-480C-A5BB-08902E26908D}" destId="{8C7F5860-5AF5-4883-8AC9-4F0BE689447C}" srcOrd="3" destOrd="0" parTransId="{CFE8FFF6-3619-44DD-BE7D-F0C88F34E10F}" sibTransId="{13D369A2-E2CF-4891-B6A6-4A610900AD37}"/>
    <dgm:cxn modelId="{5431CD93-66A3-454C-9412-CC6D1E1B8E77}" type="presOf" srcId="{8C7F5860-5AF5-4883-8AC9-4F0BE689447C}" destId="{E024E4C2-179F-4294-9E97-4C580169F4CD}" srcOrd="0" destOrd="0" presId="urn:microsoft.com/office/officeart/2005/8/layout/chevron2"/>
    <dgm:cxn modelId="{0E87FFA6-97F4-4DDF-A248-A02F76ACE5A9}" srcId="{B568D304-372C-480C-A5BB-08902E26908D}" destId="{E26A13BA-6D52-4039-BF85-D2025F2196AC}" srcOrd="4" destOrd="0" parTransId="{85BFCCE9-0EFF-4DB2-9173-1B453B5A82D5}" sibTransId="{AEA31D60-3126-4DCD-A303-5F08DA323AA2}"/>
    <dgm:cxn modelId="{8A5B0E40-EBCB-4D98-B136-87804B3BEDDF}" srcId="{B568D304-372C-480C-A5BB-08902E26908D}" destId="{913B663E-97A9-4AAC-A516-E7D555F24093}" srcOrd="0" destOrd="0" parTransId="{64CC90A0-C1FB-4F97-88CB-51A40F189162}" sibTransId="{6D4D443F-CE85-4ADA-B3B5-43E86804CCA4}"/>
    <dgm:cxn modelId="{3CB37AAC-87F8-4741-9CBE-4B23F2212C82}" type="presParOf" srcId="{DCFBCDA3-0684-4B87-B337-D2BF5A662C91}" destId="{523A599F-77FD-4A10-BCB6-22C5768EDDBF}" srcOrd="0" destOrd="0" presId="urn:microsoft.com/office/officeart/2005/8/layout/chevron2"/>
    <dgm:cxn modelId="{B2EFA51F-155A-4F19-8988-24CEE7467E9B}" type="presParOf" srcId="{523A599F-77FD-4A10-BCB6-22C5768EDDBF}" destId="{3A815EAA-7F77-4D4A-A128-4232231BD2C8}" srcOrd="0" destOrd="0" presId="urn:microsoft.com/office/officeart/2005/8/layout/chevron2"/>
    <dgm:cxn modelId="{CD8BAACB-6E13-462B-9544-0F6275BDB494}" type="presParOf" srcId="{523A599F-77FD-4A10-BCB6-22C5768EDDBF}" destId="{565B4246-8EF5-487D-A8D1-3C35857AE58A}" srcOrd="1" destOrd="0" presId="urn:microsoft.com/office/officeart/2005/8/layout/chevron2"/>
    <dgm:cxn modelId="{658CD87F-2784-4F81-9894-77023E7861E3}" type="presParOf" srcId="{DCFBCDA3-0684-4B87-B337-D2BF5A662C91}" destId="{0D0C8F1E-E32C-4C7F-B39E-2DE238999F55}" srcOrd="1" destOrd="0" presId="urn:microsoft.com/office/officeart/2005/8/layout/chevron2"/>
    <dgm:cxn modelId="{7F9409D9-B5A9-4C71-A091-38529A80CFE9}" type="presParOf" srcId="{DCFBCDA3-0684-4B87-B337-D2BF5A662C91}" destId="{7428AAE6-44AA-4100-9D16-DF71F9272A80}" srcOrd="2" destOrd="0" presId="urn:microsoft.com/office/officeart/2005/8/layout/chevron2"/>
    <dgm:cxn modelId="{CBD6CF9C-877C-432F-B8BE-776F31C3C8D8}" type="presParOf" srcId="{7428AAE6-44AA-4100-9D16-DF71F9272A80}" destId="{D7AB2F11-0491-4075-881E-DC5DF092FD54}" srcOrd="0" destOrd="0" presId="urn:microsoft.com/office/officeart/2005/8/layout/chevron2"/>
    <dgm:cxn modelId="{D1EF4CFC-A93D-4E04-80FF-1DD3010FC566}" type="presParOf" srcId="{7428AAE6-44AA-4100-9D16-DF71F9272A80}" destId="{6367B430-2EC4-4C66-B559-B09224DD8C4C}" srcOrd="1" destOrd="0" presId="urn:microsoft.com/office/officeart/2005/8/layout/chevron2"/>
    <dgm:cxn modelId="{21EF5420-ED38-4CAA-A593-009D36011651}" type="presParOf" srcId="{DCFBCDA3-0684-4B87-B337-D2BF5A662C91}" destId="{04E67053-B9F5-47A4-8BB7-E30D962A6FDF}" srcOrd="3" destOrd="0" presId="urn:microsoft.com/office/officeart/2005/8/layout/chevron2"/>
    <dgm:cxn modelId="{EF81CB1F-C95E-43A9-B808-87C57B0D9704}" type="presParOf" srcId="{DCFBCDA3-0684-4B87-B337-D2BF5A662C91}" destId="{C7E57BFB-1D84-417F-9E2D-46951B00824A}" srcOrd="4" destOrd="0" presId="urn:microsoft.com/office/officeart/2005/8/layout/chevron2"/>
    <dgm:cxn modelId="{A82ED5CC-1946-4735-937F-72257C18A6C5}" type="presParOf" srcId="{C7E57BFB-1D84-417F-9E2D-46951B00824A}" destId="{B4095630-DBD6-4905-92D1-921664D50BFF}" srcOrd="0" destOrd="0" presId="urn:microsoft.com/office/officeart/2005/8/layout/chevron2"/>
    <dgm:cxn modelId="{1CDC83AF-B0C2-49BC-A381-B17B8F05AFC6}" type="presParOf" srcId="{C7E57BFB-1D84-417F-9E2D-46951B00824A}" destId="{C88F673B-2381-4F03-9BC5-6B191DB74E1E}" srcOrd="1" destOrd="0" presId="urn:microsoft.com/office/officeart/2005/8/layout/chevron2"/>
    <dgm:cxn modelId="{C91939AE-C941-4DD5-9990-3C3AC2632FBE}" type="presParOf" srcId="{DCFBCDA3-0684-4B87-B337-D2BF5A662C91}" destId="{69BA513C-CB67-44E3-BCE1-CCD41A4502CC}" srcOrd="5" destOrd="0" presId="urn:microsoft.com/office/officeart/2005/8/layout/chevron2"/>
    <dgm:cxn modelId="{887D4808-75FA-4093-953A-78ADB8F17185}" type="presParOf" srcId="{DCFBCDA3-0684-4B87-B337-D2BF5A662C91}" destId="{CE030433-06C3-4B4A-A33A-1A10ABB8CD48}" srcOrd="6" destOrd="0" presId="urn:microsoft.com/office/officeart/2005/8/layout/chevron2"/>
    <dgm:cxn modelId="{CA5052FC-0366-4F6F-B60A-57723A185CDE}" type="presParOf" srcId="{CE030433-06C3-4B4A-A33A-1A10ABB8CD48}" destId="{E024E4C2-179F-4294-9E97-4C580169F4CD}" srcOrd="0" destOrd="0" presId="urn:microsoft.com/office/officeart/2005/8/layout/chevron2"/>
    <dgm:cxn modelId="{05D41067-6F80-4AAD-A5ED-FF52FB2D88A2}" type="presParOf" srcId="{CE030433-06C3-4B4A-A33A-1A10ABB8CD48}" destId="{8BDE9B81-8BF7-4B5D-A300-A686FC57F022}" srcOrd="1" destOrd="0" presId="urn:microsoft.com/office/officeart/2005/8/layout/chevron2"/>
    <dgm:cxn modelId="{74824206-783F-4338-AD63-9B161C2C6135}" type="presParOf" srcId="{DCFBCDA3-0684-4B87-B337-D2BF5A662C91}" destId="{9D11273B-5BF6-4C56-BBA6-60BB01381317}" srcOrd="7" destOrd="0" presId="urn:microsoft.com/office/officeart/2005/8/layout/chevron2"/>
    <dgm:cxn modelId="{4989269A-FE04-4DDD-BDD8-BC54DAC9DBDC}" type="presParOf" srcId="{DCFBCDA3-0684-4B87-B337-D2BF5A662C91}" destId="{F2E8B8A2-8363-4AF5-BE5A-62B644CC8A53}" srcOrd="8" destOrd="0" presId="urn:microsoft.com/office/officeart/2005/8/layout/chevron2"/>
    <dgm:cxn modelId="{46550D9F-6C4D-416D-B73D-DD45BBA3CE55}" type="presParOf" srcId="{F2E8B8A2-8363-4AF5-BE5A-62B644CC8A53}" destId="{0BE437F8-927A-46E1-8F82-921114777B7A}" srcOrd="0" destOrd="0" presId="urn:microsoft.com/office/officeart/2005/8/layout/chevron2"/>
    <dgm:cxn modelId="{AEC7367E-4669-40A7-A9E8-629EA31AFCCD}" type="presParOf" srcId="{F2E8B8A2-8363-4AF5-BE5A-62B644CC8A53}" destId="{27B9DF03-3EAA-4E03-A15B-77135DEC36F7}" srcOrd="1" destOrd="0" presId="urn:microsoft.com/office/officeart/2005/8/layout/chevron2"/>
    <dgm:cxn modelId="{F18292BA-3ECF-8A45-AA09-BD84B3558FF0}" type="presParOf" srcId="{DCFBCDA3-0684-4B87-B337-D2BF5A662C91}" destId="{513DF7CC-CE83-CA48-8201-E3784129026E}" srcOrd="9" destOrd="0" presId="urn:microsoft.com/office/officeart/2005/8/layout/chevron2"/>
    <dgm:cxn modelId="{68DD056D-49A0-5D46-97CD-48A36550B02D}" type="presParOf" srcId="{DCFBCDA3-0684-4B87-B337-D2BF5A662C91}" destId="{7728AA94-F35D-DF4B-8169-2B3847C8FAA3}" srcOrd="10" destOrd="0" presId="urn:microsoft.com/office/officeart/2005/8/layout/chevron2"/>
    <dgm:cxn modelId="{EDCCD3A5-6064-2A40-B0FF-6738B8B24032}" type="presParOf" srcId="{7728AA94-F35D-DF4B-8169-2B3847C8FAA3}" destId="{B92AF1D5-D449-4F4A-9821-88A78362A8A0}" srcOrd="0" destOrd="0" presId="urn:microsoft.com/office/officeart/2005/8/layout/chevron2"/>
    <dgm:cxn modelId="{2060651B-A7D6-B145-B981-E5412E332437}" type="presParOf" srcId="{7728AA94-F35D-DF4B-8169-2B3847C8FAA3}" destId="{645EAF32-3FE1-5841-9C30-3D0D65AAB522}" srcOrd="1" destOrd="0" presId="urn:microsoft.com/office/officeart/2005/8/layout/chevron2"/>
    <dgm:cxn modelId="{BBE90E86-8416-E541-BD90-DCF0672C9694}" type="presParOf" srcId="{DCFBCDA3-0684-4B87-B337-D2BF5A662C91}" destId="{C923A093-BCAA-FD49-A122-9FA365159B2F}" srcOrd="11" destOrd="0" presId="urn:microsoft.com/office/officeart/2005/8/layout/chevron2"/>
    <dgm:cxn modelId="{30733A98-6476-2544-9878-C35A41E276CA}" type="presParOf" srcId="{DCFBCDA3-0684-4B87-B337-D2BF5A662C91}" destId="{5286140F-A5D1-0249-965C-1B8174B45994}" srcOrd="12" destOrd="0" presId="urn:microsoft.com/office/officeart/2005/8/layout/chevron2"/>
    <dgm:cxn modelId="{705A3272-F845-8D42-B110-A0096621F03B}" type="presParOf" srcId="{5286140F-A5D1-0249-965C-1B8174B45994}" destId="{2BB64A56-1A6B-F24E-BE5E-42CCE1F81A9B}" srcOrd="0" destOrd="0" presId="urn:microsoft.com/office/officeart/2005/8/layout/chevron2"/>
    <dgm:cxn modelId="{5157DE5F-3DD8-BC4A-B342-5E6DE4BC2391}" type="presParOf" srcId="{5286140F-A5D1-0249-965C-1B8174B45994}" destId="{4B36C8E4-71DF-1C4A-A1B5-1A8F4D54C10D}" srcOrd="1" destOrd="0" presId="urn:microsoft.com/office/officeart/2005/8/layout/chevron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5545DF-8480-40AB-8754-6EF225A3933F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5578FB20-D03C-4D12-ADE3-D6BDB6E266C0}">
      <dgm:prSet/>
      <dgm:spPr>
        <a:solidFill>
          <a:schemeClr val="accent5">
            <a:lumMod val="5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rtl="0"/>
          <a:r>
            <a:rPr lang="en-ZA" dirty="0"/>
            <a:t>19</a:t>
          </a:r>
          <a:r>
            <a:rPr lang="en-ZA" baseline="30000" dirty="0"/>
            <a:t>th</a:t>
          </a:r>
          <a:r>
            <a:rPr lang="en-ZA" dirty="0"/>
            <a:t> Century</a:t>
          </a:r>
        </a:p>
        <a:p>
          <a:pPr rtl="0"/>
          <a:r>
            <a:rPr lang="en-ZA" dirty="0"/>
            <a:t>Hypothesis that word frequency in a text might give clues about who wrote it – could not be tested </a:t>
          </a:r>
        </a:p>
      </dgm:t>
    </dgm:pt>
    <dgm:pt modelId="{F19F0BD9-F1F8-48E6-B76D-2DC728189DC5}" type="parTrans" cxnId="{0C54F40B-36B0-4E13-B199-54EFE14BD6AD}">
      <dgm:prSet/>
      <dgm:spPr/>
      <dgm:t>
        <a:bodyPr/>
        <a:lstStyle/>
        <a:p>
          <a:endParaRPr lang="en-ZA"/>
        </a:p>
      </dgm:t>
    </dgm:pt>
    <dgm:pt modelId="{C14EEBC1-BB31-4826-BDED-25C4BBF911E0}" type="sibTrans" cxnId="{0C54F40B-36B0-4E13-B199-54EFE14BD6AD}">
      <dgm:prSet/>
      <dgm:spPr/>
      <dgm:t>
        <a:bodyPr/>
        <a:lstStyle/>
        <a:p>
          <a:endParaRPr lang="en-ZA"/>
        </a:p>
      </dgm:t>
    </dgm:pt>
    <dgm:pt modelId="{E2A83250-314A-472C-92DE-A4BA71A8A6CC}">
      <dgm:prSet/>
      <dgm:spPr>
        <a:solidFill>
          <a:schemeClr val="accent5">
            <a:lumMod val="5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rtl="0"/>
          <a:r>
            <a:rPr lang="en-ZA" dirty="0"/>
            <a:t>Late 1940s</a:t>
          </a:r>
        </a:p>
        <a:p>
          <a:pPr rtl="0"/>
          <a:r>
            <a:rPr lang="en-ZA" dirty="0"/>
            <a:t>1st initiatives - humanities engage with networks and computation (Burdick et al., 2012:8), e.g. concordance of the works of Thomas Aquinas – IBM – Index of every word used by Aquinas</a:t>
          </a:r>
        </a:p>
      </dgm:t>
    </dgm:pt>
    <dgm:pt modelId="{4B8C71AA-6788-41E4-9A9C-EC0F4B1D8B7E}" type="parTrans" cxnId="{03548BC5-6533-4AD1-BFC7-CE69F1E7615A}">
      <dgm:prSet/>
      <dgm:spPr/>
      <dgm:t>
        <a:bodyPr/>
        <a:lstStyle/>
        <a:p>
          <a:endParaRPr lang="en-ZA"/>
        </a:p>
      </dgm:t>
    </dgm:pt>
    <dgm:pt modelId="{E414AF52-3736-4362-A979-94DF57D906E0}" type="sibTrans" cxnId="{03548BC5-6533-4AD1-BFC7-CE69F1E7615A}">
      <dgm:prSet/>
      <dgm:spPr/>
      <dgm:t>
        <a:bodyPr/>
        <a:lstStyle/>
        <a:p>
          <a:endParaRPr lang="en-ZA"/>
        </a:p>
      </dgm:t>
    </dgm:pt>
    <dgm:pt modelId="{2964A965-C9B5-4730-858F-49A7F3598DBE}">
      <dgm:prSet/>
      <dgm:spPr>
        <a:solidFill>
          <a:schemeClr val="accent5">
            <a:lumMod val="5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rtl="0"/>
          <a:r>
            <a:rPr lang="en-ZA" dirty="0"/>
            <a:t>1960s</a:t>
          </a:r>
        </a:p>
        <a:p>
          <a:pPr rtl="0"/>
          <a:r>
            <a:rPr lang="en-ZA" dirty="0"/>
            <a:t>Computer technology had progressed substantially – several digital concordance projects undertaken</a:t>
          </a:r>
        </a:p>
      </dgm:t>
    </dgm:pt>
    <dgm:pt modelId="{EFDB90FC-19AA-4174-85C9-2C5AD65122EF}" type="parTrans" cxnId="{5CE722A1-5600-4E69-B9D4-90459A5B0C94}">
      <dgm:prSet/>
      <dgm:spPr/>
      <dgm:t>
        <a:bodyPr/>
        <a:lstStyle/>
        <a:p>
          <a:endParaRPr lang="en-ZA"/>
        </a:p>
      </dgm:t>
    </dgm:pt>
    <dgm:pt modelId="{D38B9B54-A72E-4420-AA67-96666D3850EF}" type="sibTrans" cxnId="{5CE722A1-5600-4E69-B9D4-90459A5B0C94}">
      <dgm:prSet/>
      <dgm:spPr/>
      <dgm:t>
        <a:bodyPr/>
        <a:lstStyle/>
        <a:p>
          <a:endParaRPr lang="en-ZA"/>
        </a:p>
      </dgm:t>
    </dgm:pt>
    <dgm:pt modelId="{BA7867CD-F08B-4316-8608-BB3A18FC6AE7}" type="pres">
      <dgm:prSet presAssocID="{4D5545DF-8480-40AB-8754-6EF225A3933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9F920E2-C05E-4675-A0F8-715DE42384B3}" type="pres">
      <dgm:prSet presAssocID="{5578FB20-D03C-4D12-ADE3-D6BDB6E266C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0CF6C9-805E-4D90-B855-D943A16670C1}" type="pres">
      <dgm:prSet presAssocID="{C14EEBC1-BB31-4826-BDED-25C4BBF911E0}" presName="sibTrans" presStyleCnt="0"/>
      <dgm:spPr/>
    </dgm:pt>
    <dgm:pt modelId="{F2B9CEA3-7029-4785-A13E-BD1F001D1F25}" type="pres">
      <dgm:prSet presAssocID="{E2A83250-314A-472C-92DE-A4BA71A8A6C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FB5413-6D0C-441C-A6EA-CF889F986DE2}" type="pres">
      <dgm:prSet presAssocID="{E414AF52-3736-4362-A979-94DF57D906E0}" presName="sibTrans" presStyleCnt="0"/>
      <dgm:spPr/>
    </dgm:pt>
    <dgm:pt modelId="{69B945BA-F7FA-4C8C-B63A-5844ED2C0B96}" type="pres">
      <dgm:prSet presAssocID="{2964A965-C9B5-4730-858F-49A7F3598DB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D5BC33E-2312-4E82-B55B-F5735409774C}" type="presOf" srcId="{5578FB20-D03C-4D12-ADE3-D6BDB6E266C0}" destId="{D9F920E2-C05E-4675-A0F8-715DE42384B3}" srcOrd="0" destOrd="0" presId="urn:microsoft.com/office/officeart/2005/8/layout/hList6"/>
    <dgm:cxn modelId="{03548BC5-6533-4AD1-BFC7-CE69F1E7615A}" srcId="{4D5545DF-8480-40AB-8754-6EF225A3933F}" destId="{E2A83250-314A-472C-92DE-A4BA71A8A6CC}" srcOrd="1" destOrd="0" parTransId="{4B8C71AA-6788-41E4-9A9C-EC0F4B1D8B7E}" sibTransId="{E414AF52-3736-4362-A979-94DF57D906E0}"/>
    <dgm:cxn modelId="{A2613913-2534-4FBB-8F7C-E7A10EB658DD}" type="presOf" srcId="{2964A965-C9B5-4730-858F-49A7F3598DBE}" destId="{69B945BA-F7FA-4C8C-B63A-5844ED2C0B96}" srcOrd="0" destOrd="0" presId="urn:microsoft.com/office/officeart/2005/8/layout/hList6"/>
    <dgm:cxn modelId="{0C85D46D-B0A6-42FD-AB0A-61C17824F46E}" type="presOf" srcId="{4D5545DF-8480-40AB-8754-6EF225A3933F}" destId="{BA7867CD-F08B-4316-8608-BB3A18FC6AE7}" srcOrd="0" destOrd="0" presId="urn:microsoft.com/office/officeart/2005/8/layout/hList6"/>
    <dgm:cxn modelId="{5CE722A1-5600-4E69-B9D4-90459A5B0C94}" srcId="{4D5545DF-8480-40AB-8754-6EF225A3933F}" destId="{2964A965-C9B5-4730-858F-49A7F3598DBE}" srcOrd="2" destOrd="0" parTransId="{EFDB90FC-19AA-4174-85C9-2C5AD65122EF}" sibTransId="{D38B9B54-A72E-4420-AA67-96666D3850EF}"/>
    <dgm:cxn modelId="{0C54F40B-36B0-4E13-B199-54EFE14BD6AD}" srcId="{4D5545DF-8480-40AB-8754-6EF225A3933F}" destId="{5578FB20-D03C-4D12-ADE3-D6BDB6E266C0}" srcOrd="0" destOrd="0" parTransId="{F19F0BD9-F1F8-48E6-B76D-2DC728189DC5}" sibTransId="{C14EEBC1-BB31-4826-BDED-25C4BBF911E0}"/>
    <dgm:cxn modelId="{A856106A-0CF7-4244-BAFA-FE5631B5A8DB}" type="presOf" srcId="{E2A83250-314A-472C-92DE-A4BA71A8A6CC}" destId="{F2B9CEA3-7029-4785-A13E-BD1F001D1F25}" srcOrd="0" destOrd="0" presId="urn:microsoft.com/office/officeart/2005/8/layout/hList6"/>
    <dgm:cxn modelId="{8A0822EF-0668-4716-8675-CC58C50A88D4}" type="presParOf" srcId="{BA7867CD-F08B-4316-8608-BB3A18FC6AE7}" destId="{D9F920E2-C05E-4675-A0F8-715DE42384B3}" srcOrd="0" destOrd="0" presId="urn:microsoft.com/office/officeart/2005/8/layout/hList6"/>
    <dgm:cxn modelId="{D5458B6E-A5FA-4762-966D-10DAC54692A4}" type="presParOf" srcId="{BA7867CD-F08B-4316-8608-BB3A18FC6AE7}" destId="{610CF6C9-805E-4D90-B855-D943A16670C1}" srcOrd="1" destOrd="0" presId="urn:microsoft.com/office/officeart/2005/8/layout/hList6"/>
    <dgm:cxn modelId="{F9C04A18-E6F5-49F8-876C-2B60B3AC7B20}" type="presParOf" srcId="{BA7867CD-F08B-4316-8608-BB3A18FC6AE7}" destId="{F2B9CEA3-7029-4785-A13E-BD1F001D1F25}" srcOrd="2" destOrd="0" presId="urn:microsoft.com/office/officeart/2005/8/layout/hList6"/>
    <dgm:cxn modelId="{8D371292-CCBE-4B6A-A2CD-4615A2AF807E}" type="presParOf" srcId="{BA7867CD-F08B-4316-8608-BB3A18FC6AE7}" destId="{08FB5413-6D0C-441C-A6EA-CF889F986DE2}" srcOrd="3" destOrd="0" presId="urn:microsoft.com/office/officeart/2005/8/layout/hList6"/>
    <dgm:cxn modelId="{D79EDBAA-D53E-45AA-AA5A-48D7CE38C589}" type="presParOf" srcId="{BA7867CD-F08B-4316-8608-BB3A18FC6AE7}" destId="{69B945BA-F7FA-4C8C-B63A-5844ED2C0B96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AD8A553-57BE-4495-A36C-0EEC3524B87F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7525B514-CA75-4369-A0A4-A7366AD305D6}">
      <dgm:prSet/>
      <dgm:spPr>
        <a:solidFill>
          <a:schemeClr val="accent5">
            <a:lumMod val="5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rtl="0"/>
          <a:r>
            <a:rPr lang="en-ZA" dirty="0"/>
            <a:t>1962</a:t>
          </a:r>
        </a:p>
        <a:p>
          <a:pPr rtl="0"/>
          <a:r>
            <a:rPr lang="en-ZA" dirty="0"/>
            <a:t>19</a:t>
          </a:r>
          <a:r>
            <a:rPr lang="en-ZA" baseline="30000" dirty="0"/>
            <a:t>th</a:t>
          </a:r>
          <a:r>
            <a:rPr lang="en-ZA" dirty="0"/>
            <a:t> Century hypothesis about determining authorship by means of word frequency proven true through use of computers</a:t>
          </a:r>
        </a:p>
      </dgm:t>
    </dgm:pt>
    <dgm:pt modelId="{1C3923D0-E46D-4043-9614-52E5B2800944}" type="parTrans" cxnId="{6F28A9B5-6065-4F9A-A907-D97873558985}">
      <dgm:prSet/>
      <dgm:spPr/>
      <dgm:t>
        <a:bodyPr/>
        <a:lstStyle/>
        <a:p>
          <a:endParaRPr lang="en-ZA"/>
        </a:p>
      </dgm:t>
    </dgm:pt>
    <dgm:pt modelId="{B4041746-53A4-477A-A68D-ACB18D4E9440}" type="sibTrans" cxnId="{6F28A9B5-6065-4F9A-A907-D97873558985}">
      <dgm:prSet/>
      <dgm:spPr/>
      <dgm:t>
        <a:bodyPr/>
        <a:lstStyle/>
        <a:p>
          <a:endParaRPr lang="en-ZA"/>
        </a:p>
      </dgm:t>
    </dgm:pt>
    <dgm:pt modelId="{566EC7D8-63AA-46A8-A0A8-A02FA804A9C3}">
      <dgm:prSet/>
      <dgm:spPr>
        <a:solidFill>
          <a:schemeClr val="accent5">
            <a:lumMod val="5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rtl="0"/>
          <a:r>
            <a:rPr lang="en-ZA" dirty="0"/>
            <a:t>Early 1970s</a:t>
          </a:r>
        </a:p>
        <a:p>
          <a:pPr rtl="0"/>
          <a:r>
            <a:rPr lang="en-ZA" dirty="0" smtClean="0"/>
            <a:t> Archival </a:t>
          </a:r>
          <a:r>
            <a:rPr lang="en-ZA" dirty="0"/>
            <a:t>projects </a:t>
          </a:r>
          <a:r>
            <a:rPr lang="en-ZA" dirty="0" smtClean="0"/>
            <a:t> inspired– </a:t>
          </a:r>
          <a:r>
            <a:rPr lang="en-ZA" dirty="0"/>
            <a:t>e.g. Oxford University Text Archive . </a:t>
          </a:r>
          <a:r>
            <a:rPr lang="en-ZA" dirty="0" smtClean="0"/>
            <a:t>(Andrews, 2016: 2; Burdick </a:t>
          </a:r>
          <a:r>
            <a:rPr lang="en-ZA" dirty="0"/>
            <a:t>et al., 2012: 8)</a:t>
          </a:r>
        </a:p>
      </dgm:t>
    </dgm:pt>
    <dgm:pt modelId="{A2AD7DD2-0DF2-4FCD-B270-D46730802770}" type="parTrans" cxnId="{C0773C4C-49A0-4EA8-8D37-3343ACDA94B4}">
      <dgm:prSet/>
      <dgm:spPr/>
      <dgm:t>
        <a:bodyPr/>
        <a:lstStyle/>
        <a:p>
          <a:endParaRPr lang="en-ZA"/>
        </a:p>
      </dgm:t>
    </dgm:pt>
    <dgm:pt modelId="{BA3705C8-949C-4A15-86BA-F3A0E8419BE9}" type="sibTrans" cxnId="{C0773C4C-49A0-4EA8-8D37-3343ACDA94B4}">
      <dgm:prSet/>
      <dgm:spPr/>
      <dgm:t>
        <a:bodyPr/>
        <a:lstStyle/>
        <a:p>
          <a:endParaRPr lang="en-ZA"/>
        </a:p>
      </dgm:t>
    </dgm:pt>
    <dgm:pt modelId="{E856E2F4-5577-4A4B-8C2D-4C8C9A99F93C}">
      <dgm:prSet/>
      <dgm:spPr>
        <a:solidFill>
          <a:schemeClr val="accent5">
            <a:lumMod val="5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rtl="0"/>
          <a:r>
            <a:rPr lang="en-ZA" dirty="0"/>
            <a:t>1980s</a:t>
          </a:r>
        </a:p>
        <a:p>
          <a:pPr rtl="0"/>
          <a:r>
            <a:rPr lang="en-ZA" dirty="0"/>
            <a:t>Advent of personal computer – marked increase in transcription and encoding of texts – launch of Text Encoding Initiative in 1988 – field of Humanities Computing</a:t>
          </a:r>
        </a:p>
      </dgm:t>
    </dgm:pt>
    <dgm:pt modelId="{D1A386EB-9F4E-434C-9CBC-9D0EC3AA9F4B}" type="parTrans" cxnId="{81FCF1C3-A6F5-4BB7-8054-D00F464D37AE}">
      <dgm:prSet/>
      <dgm:spPr/>
      <dgm:t>
        <a:bodyPr/>
        <a:lstStyle/>
        <a:p>
          <a:endParaRPr lang="en-ZA"/>
        </a:p>
      </dgm:t>
    </dgm:pt>
    <dgm:pt modelId="{ED5D22E0-D7C1-4AA9-A451-DBBD3C794F89}" type="sibTrans" cxnId="{81FCF1C3-A6F5-4BB7-8054-D00F464D37AE}">
      <dgm:prSet/>
      <dgm:spPr/>
      <dgm:t>
        <a:bodyPr/>
        <a:lstStyle/>
        <a:p>
          <a:endParaRPr lang="en-ZA"/>
        </a:p>
      </dgm:t>
    </dgm:pt>
    <dgm:pt modelId="{000EDE66-CC62-4D21-A941-ABE2FB043DA5}" type="pres">
      <dgm:prSet presAssocID="{CAD8A553-57BE-4495-A36C-0EEC3524B87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B31F576-1599-4CF4-9D5E-9CF7E61D7930}" type="pres">
      <dgm:prSet presAssocID="{7525B514-CA75-4369-A0A4-A7366AD305D6}" presName="node" presStyleLbl="node1" presStyleIdx="0" presStyleCnt="3" custLinFactNeighborX="-513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D1F104-97AF-4A23-BB23-B2A12AC3DA98}" type="pres">
      <dgm:prSet presAssocID="{B4041746-53A4-477A-A68D-ACB18D4E9440}" presName="sibTrans" presStyleCnt="0"/>
      <dgm:spPr/>
    </dgm:pt>
    <dgm:pt modelId="{3971B472-3456-4F20-8B84-75B03329D54E}" type="pres">
      <dgm:prSet presAssocID="{566EC7D8-63AA-46A8-A0A8-A02FA804A9C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0E72E0-A875-4785-ADE4-CFADC2215621}" type="pres">
      <dgm:prSet presAssocID="{BA3705C8-949C-4A15-86BA-F3A0E8419BE9}" presName="sibTrans" presStyleCnt="0"/>
      <dgm:spPr/>
    </dgm:pt>
    <dgm:pt modelId="{0E71FFC7-0021-4537-92A9-AFB8A63959B7}" type="pres">
      <dgm:prSet presAssocID="{E856E2F4-5577-4A4B-8C2D-4C8C9A99F93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28A9B5-6065-4F9A-A907-D97873558985}" srcId="{CAD8A553-57BE-4495-A36C-0EEC3524B87F}" destId="{7525B514-CA75-4369-A0A4-A7366AD305D6}" srcOrd="0" destOrd="0" parTransId="{1C3923D0-E46D-4043-9614-52E5B2800944}" sibTransId="{B4041746-53A4-477A-A68D-ACB18D4E9440}"/>
    <dgm:cxn modelId="{A2229002-D866-44B5-87F7-D548808A0E08}" type="presOf" srcId="{CAD8A553-57BE-4495-A36C-0EEC3524B87F}" destId="{000EDE66-CC62-4D21-A941-ABE2FB043DA5}" srcOrd="0" destOrd="0" presId="urn:microsoft.com/office/officeart/2005/8/layout/hList6"/>
    <dgm:cxn modelId="{C0773C4C-49A0-4EA8-8D37-3343ACDA94B4}" srcId="{CAD8A553-57BE-4495-A36C-0EEC3524B87F}" destId="{566EC7D8-63AA-46A8-A0A8-A02FA804A9C3}" srcOrd="1" destOrd="0" parTransId="{A2AD7DD2-0DF2-4FCD-B270-D46730802770}" sibTransId="{BA3705C8-949C-4A15-86BA-F3A0E8419BE9}"/>
    <dgm:cxn modelId="{81FCF1C3-A6F5-4BB7-8054-D00F464D37AE}" srcId="{CAD8A553-57BE-4495-A36C-0EEC3524B87F}" destId="{E856E2F4-5577-4A4B-8C2D-4C8C9A99F93C}" srcOrd="2" destOrd="0" parTransId="{D1A386EB-9F4E-434C-9CBC-9D0EC3AA9F4B}" sibTransId="{ED5D22E0-D7C1-4AA9-A451-DBBD3C794F89}"/>
    <dgm:cxn modelId="{F2299042-9E72-4581-A4E8-A6ECB6D2E21E}" type="presOf" srcId="{7525B514-CA75-4369-A0A4-A7366AD305D6}" destId="{DB31F576-1599-4CF4-9D5E-9CF7E61D7930}" srcOrd="0" destOrd="0" presId="urn:microsoft.com/office/officeart/2005/8/layout/hList6"/>
    <dgm:cxn modelId="{5B8DB298-C39E-4C44-B74B-845DBFD6F802}" type="presOf" srcId="{566EC7D8-63AA-46A8-A0A8-A02FA804A9C3}" destId="{3971B472-3456-4F20-8B84-75B03329D54E}" srcOrd="0" destOrd="0" presId="urn:microsoft.com/office/officeart/2005/8/layout/hList6"/>
    <dgm:cxn modelId="{EA6BC029-4B04-4A3F-A815-7DA288488BBF}" type="presOf" srcId="{E856E2F4-5577-4A4B-8C2D-4C8C9A99F93C}" destId="{0E71FFC7-0021-4537-92A9-AFB8A63959B7}" srcOrd="0" destOrd="0" presId="urn:microsoft.com/office/officeart/2005/8/layout/hList6"/>
    <dgm:cxn modelId="{F6BF96AE-CF7D-4D73-8C57-294BD924F478}" type="presParOf" srcId="{000EDE66-CC62-4D21-A941-ABE2FB043DA5}" destId="{DB31F576-1599-4CF4-9D5E-9CF7E61D7930}" srcOrd="0" destOrd="0" presId="urn:microsoft.com/office/officeart/2005/8/layout/hList6"/>
    <dgm:cxn modelId="{0073F149-5C68-40B2-A26C-39E831DFBDB7}" type="presParOf" srcId="{000EDE66-CC62-4D21-A941-ABE2FB043DA5}" destId="{7DD1F104-97AF-4A23-BB23-B2A12AC3DA98}" srcOrd="1" destOrd="0" presId="urn:microsoft.com/office/officeart/2005/8/layout/hList6"/>
    <dgm:cxn modelId="{D1698A6A-B79D-4E80-A03F-70BE6BC07FE6}" type="presParOf" srcId="{000EDE66-CC62-4D21-A941-ABE2FB043DA5}" destId="{3971B472-3456-4F20-8B84-75B03329D54E}" srcOrd="2" destOrd="0" presId="urn:microsoft.com/office/officeart/2005/8/layout/hList6"/>
    <dgm:cxn modelId="{06C0F7A6-91F6-462A-8A79-6874FE2A44A0}" type="presParOf" srcId="{000EDE66-CC62-4D21-A941-ABE2FB043DA5}" destId="{C90E72E0-A875-4785-ADE4-CFADC2215621}" srcOrd="3" destOrd="0" presId="urn:microsoft.com/office/officeart/2005/8/layout/hList6"/>
    <dgm:cxn modelId="{1BA8207C-9E4B-4813-9248-DE6AECA98A20}" type="presParOf" srcId="{000EDE66-CC62-4D21-A941-ABE2FB043DA5}" destId="{0E71FFC7-0021-4537-92A9-AFB8A63959B7}" srcOrd="4" destOrd="0" presId="urn:microsoft.com/office/officeart/2005/8/layout/hList6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4742341-9143-4FEE-8CAB-F7EA698BCB5A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122E843C-60B7-4160-98A6-8A866F04417E}">
      <dgm:prSet custT="1"/>
      <dgm:spPr>
        <a:solidFill>
          <a:schemeClr val="accent5">
            <a:lumMod val="50000"/>
          </a:schemeClr>
        </a:solidFill>
      </dgm:spPr>
      <dgm:t>
        <a:bodyPr/>
        <a:lstStyle/>
        <a:p>
          <a:pPr rtl="0"/>
          <a:r>
            <a:rPr lang="en-ZA" sz="1800" dirty="0"/>
            <a:t>Late 1980s Development of DH starts gaining momentum, by developing, critiquing, and disseminating methods to structure humanities data that could interface effectively with computation (Burdick et al, 2012: 8).</a:t>
          </a:r>
        </a:p>
      </dgm:t>
    </dgm:pt>
    <dgm:pt modelId="{409EBC29-319F-46DB-A0A3-49BD092ABB00}" type="parTrans" cxnId="{F417929A-B5A5-4E74-BB05-5DA3F92B2B6B}">
      <dgm:prSet/>
      <dgm:spPr/>
      <dgm:t>
        <a:bodyPr/>
        <a:lstStyle/>
        <a:p>
          <a:endParaRPr lang="en-ZA"/>
        </a:p>
      </dgm:t>
    </dgm:pt>
    <dgm:pt modelId="{D965DBEE-9133-4CAB-A05F-84DBB92261D8}" type="sibTrans" cxnId="{F417929A-B5A5-4E74-BB05-5DA3F92B2B6B}">
      <dgm:prSet/>
      <dgm:spPr/>
      <dgm:t>
        <a:bodyPr/>
        <a:lstStyle/>
        <a:p>
          <a:endParaRPr lang="en-ZA"/>
        </a:p>
      </dgm:t>
    </dgm:pt>
    <dgm:pt modelId="{19FE6556-5BDB-4EFE-B64A-B24740940741}">
      <dgm:prSet custT="1"/>
      <dgm:spPr>
        <a:solidFill>
          <a:schemeClr val="accent5">
            <a:lumMod val="50000"/>
          </a:schemeClr>
        </a:solidFill>
      </dgm:spPr>
      <dgm:t>
        <a:bodyPr/>
        <a:lstStyle/>
        <a:p>
          <a:pPr rtl="0"/>
          <a:r>
            <a:rPr lang="en-ZA" sz="1800" dirty="0"/>
            <a:t>1990s</a:t>
          </a:r>
        </a:p>
        <a:p>
          <a:pPr rtl="0"/>
          <a:r>
            <a:rPr lang="en-ZA" sz="1800" dirty="0"/>
            <a:t>Field dominated by electronic scholarly editions of texts (Andrews, 2016: 3) </a:t>
          </a:r>
        </a:p>
      </dgm:t>
    </dgm:pt>
    <dgm:pt modelId="{FA6CD591-B67B-4B08-AAAF-F4B1EEB3A187}" type="parTrans" cxnId="{ED4668D2-275A-426C-9320-30BFA6C73B66}">
      <dgm:prSet/>
      <dgm:spPr/>
      <dgm:t>
        <a:bodyPr/>
        <a:lstStyle/>
        <a:p>
          <a:endParaRPr lang="en-ZA"/>
        </a:p>
      </dgm:t>
    </dgm:pt>
    <dgm:pt modelId="{E4A228CD-DC1B-4DB5-A884-68B7A22AF5F3}" type="sibTrans" cxnId="{ED4668D2-275A-426C-9320-30BFA6C73B66}">
      <dgm:prSet/>
      <dgm:spPr/>
      <dgm:t>
        <a:bodyPr/>
        <a:lstStyle/>
        <a:p>
          <a:endParaRPr lang="en-ZA"/>
        </a:p>
      </dgm:t>
    </dgm:pt>
    <dgm:pt modelId="{E3AF6961-4C82-41E5-A209-A22561C1023C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pPr rtl="0"/>
          <a:r>
            <a:rPr lang="en-ZA" dirty="0"/>
            <a:t>End of 2002 </a:t>
          </a:r>
        </a:p>
        <a:p>
          <a:pPr rtl="0"/>
          <a:r>
            <a:rPr lang="en-ZA" dirty="0"/>
            <a:t>The term ‘Humanities Computing’ found too limiting (Andrews, 2016: 3) – new name Digital Humanities</a:t>
          </a:r>
        </a:p>
        <a:p>
          <a:pPr rtl="0"/>
          <a:r>
            <a:rPr lang="en-ZA" dirty="0"/>
            <a:t> - shift from emphasis on computing as analysis, toward a focus on digital publication, digital media, and critical reflection on digital culture  </a:t>
          </a:r>
        </a:p>
      </dgm:t>
    </dgm:pt>
    <dgm:pt modelId="{48547AA7-EBF2-4BE4-9E62-E9B6DEDF6ED1}" type="parTrans" cxnId="{F0DB1A28-C4A4-4136-BF0A-EF24B03E4D3C}">
      <dgm:prSet/>
      <dgm:spPr/>
      <dgm:t>
        <a:bodyPr/>
        <a:lstStyle/>
        <a:p>
          <a:endParaRPr lang="en-ZA"/>
        </a:p>
      </dgm:t>
    </dgm:pt>
    <dgm:pt modelId="{AC8A8948-5287-451A-83B3-D7A788AE9D32}" type="sibTrans" cxnId="{F0DB1A28-C4A4-4136-BF0A-EF24B03E4D3C}">
      <dgm:prSet/>
      <dgm:spPr/>
      <dgm:t>
        <a:bodyPr/>
        <a:lstStyle/>
        <a:p>
          <a:endParaRPr lang="en-ZA"/>
        </a:p>
      </dgm:t>
    </dgm:pt>
    <dgm:pt modelId="{CD888133-9CA2-4541-B1B2-DCEEF66EDC7A}" type="pres">
      <dgm:prSet presAssocID="{94742341-9143-4FEE-8CAB-F7EA698BCB5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134DCD-DA0D-47AB-95CF-5DA79A8992CA}" type="pres">
      <dgm:prSet presAssocID="{122E843C-60B7-4160-98A6-8A866F04417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CB32EF-C56A-45C3-8876-C9F00DC86D0F}" type="pres">
      <dgm:prSet presAssocID="{D965DBEE-9133-4CAB-A05F-84DBB92261D8}" presName="sibTrans" presStyleCnt="0"/>
      <dgm:spPr/>
    </dgm:pt>
    <dgm:pt modelId="{1CBA17CB-C739-46DB-B470-8175317CC4E7}" type="pres">
      <dgm:prSet presAssocID="{19FE6556-5BDB-4EFE-B64A-B2474094074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997A81-2F4F-4324-8B2F-E74318182B1C}" type="pres">
      <dgm:prSet presAssocID="{E4A228CD-DC1B-4DB5-A884-68B7A22AF5F3}" presName="sibTrans" presStyleCnt="0"/>
      <dgm:spPr/>
    </dgm:pt>
    <dgm:pt modelId="{16984BD2-AF90-4014-B4B7-0DF4F69C8641}" type="pres">
      <dgm:prSet presAssocID="{E3AF6961-4C82-41E5-A209-A22561C1023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CAC6F29-6988-44C5-A49B-28F0B21109EF}" type="presOf" srcId="{94742341-9143-4FEE-8CAB-F7EA698BCB5A}" destId="{CD888133-9CA2-4541-B1B2-DCEEF66EDC7A}" srcOrd="0" destOrd="0" presId="urn:microsoft.com/office/officeart/2005/8/layout/hList6"/>
    <dgm:cxn modelId="{ED4668D2-275A-426C-9320-30BFA6C73B66}" srcId="{94742341-9143-4FEE-8CAB-F7EA698BCB5A}" destId="{19FE6556-5BDB-4EFE-B64A-B24740940741}" srcOrd="1" destOrd="0" parTransId="{FA6CD591-B67B-4B08-AAAF-F4B1EEB3A187}" sibTransId="{E4A228CD-DC1B-4DB5-A884-68B7A22AF5F3}"/>
    <dgm:cxn modelId="{F0DB1A28-C4A4-4136-BF0A-EF24B03E4D3C}" srcId="{94742341-9143-4FEE-8CAB-F7EA698BCB5A}" destId="{E3AF6961-4C82-41E5-A209-A22561C1023C}" srcOrd="2" destOrd="0" parTransId="{48547AA7-EBF2-4BE4-9E62-E9B6DEDF6ED1}" sibTransId="{AC8A8948-5287-451A-83B3-D7A788AE9D32}"/>
    <dgm:cxn modelId="{F417929A-B5A5-4E74-BB05-5DA3F92B2B6B}" srcId="{94742341-9143-4FEE-8CAB-F7EA698BCB5A}" destId="{122E843C-60B7-4160-98A6-8A866F04417E}" srcOrd="0" destOrd="0" parTransId="{409EBC29-319F-46DB-A0A3-49BD092ABB00}" sibTransId="{D965DBEE-9133-4CAB-A05F-84DBB92261D8}"/>
    <dgm:cxn modelId="{46FCC92C-2E4C-4BAC-A301-32788AF03798}" type="presOf" srcId="{122E843C-60B7-4160-98A6-8A866F04417E}" destId="{FC134DCD-DA0D-47AB-95CF-5DA79A8992CA}" srcOrd="0" destOrd="0" presId="urn:microsoft.com/office/officeart/2005/8/layout/hList6"/>
    <dgm:cxn modelId="{409A45A9-05B2-433B-80F0-9DDEAD7404F8}" type="presOf" srcId="{E3AF6961-4C82-41E5-A209-A22561C1023C}" destId="{16984BD2-AF90-4014-B4B7-0DF4F69C8641}" srcOrd="0" destOrd="0" presId="urn:microsoft.com/office/officeart/2005/8/layout/hList6"/>
    <dgm:cxn modelId="{CD2F6610-7AAA-48D7-B344-91DEF8553B02}" type="presOf" srcId="{19FE6556-5BDB-4EFE-B64A-B24740940741}" destId="{1CBA17CB-C739-46DB-B470-8175317CC4E7}" srcOrd="0" destOrd="0" presId="urn:microsoft.com/office/officeart/2005/8/layout/hList6"/>
    <dgm:cxn modelId="{E0244CA6-AC29-49DC-AA84-654217DD5BE0}" type="presParOf" srcId="{CD888133-9CA2-4541-B1B2-DCEEF66EDC7A}" destId="{FC134DCD-DA0D-47AB-95CF-5DA79A8992CA}" srcOrd="0" destOrd="0" presId="urn:microsoft.com/office/officeart/2005/8/layout/hList6"/>
    <dgm:cxn modelId="{C001F947-3DCB-4C9C-B9C4-B8ADD58D62BE}" type="presParOf" srcId="{CD888133-9CA2-4541-B1B2-DCEEF66EDC7A}" destId="{89CB32EF-C56A-45C3-8876-C9F00DC86D0F}" srcOrd="1" destOrd="0" presId="urn:microsoft.com/office/officeart/2005/8/layout/hList6"/>
    <dgm:cxn modelId="{6CB9B7BD-65AE-4E6B-92A0-20CE8AF66CFD}" type="presParOf" srcId="{CD888133-9CA2-4541-B1B2-DCEEF66EDC7A}" destId="{1CBA17CB-C739-46DB-B470-8175317CC4E7}" srcOrd="2" destOrd="0" presId="urn:microsoft.com/office/officeart/2005/8/layout/hList6"/>
    <dgm:cxn modelId="{D73077D6-88E4-4507-B198-D5ECB55D3213}" type="presParOf" srcId="{CD888133-9CA2-4541-B1B2-DCEEF66EDC7A}" destId="{96997A81-2F4F-4324-8B2F-E74318182B1C}" srcOrd="3" destOrd="0" presId="urn:microsoft.com/office/officeart/2005/8/layout/hList6"/>
    <dgm:cxn modelId="{7FD8C709-3845-45AF-838A-F02CA382F2BD}" type="presParOf" srcId="{CD888133-9CA2-4541-B1B2-DCEEF66EDC7A}" destId="{16984BD2-AF90-4014-B4B7-0DF4F69C8641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7602D09-1D86-4A81-A578-3634AC4BC54C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51A17AEE-A8FF-4C37-B7B6-7BF8ABBA618C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pPr rtl="0"/>
          <a:r>
            <a:rPr lang="en-ZA" dirty="0"/>
            <a:t>2004: 1</a:t>
          </a:r>
          <a:r>
            <a:rPr lang="en-ZA" baseline="30000" dirty="0"/>
            <a:t>st</a:t>
          </a:r>
          <a:r>
            <a:rPr lang="en-ZA" dirty="0"/>
            <a:t> Publication on DH: The Blackwell Companion to the Digital </a:t>
          </a:r>
          <a:r>
            <a:rPr lang="en-ZA" dirty="0" smtClean="0"/>
            <a:t>Humanities (1</a:t>
          </a:r>
          <a:r>
            <a:rPr lang="en-ZA" baseline="30000" dirty="0" smtClean="0"/>
            <a:t>st</a:t>
          </a:r>
          <a:r>
            <a:rPr lang="en-ZA" dirty="0" smtClean="0"/>
            <a:t> use of the term Digital Humanities)</a:t>
          </a:r>
          <a:endParaRPr lang="en-ZA" dirty="0"/>
        </a:p>
      </dgm:t>
    </dgm:pt>
    <dgm:pt modelId="{AC46F904-FADE-425E-BFDF-270C48FB9B63}" type="parTrans" cxnId="{6BA73D20-439A-4CC5-AA3B-A7F0421FCBCC}">
      <dgm:prSet/>
      <dgm:spPr/>
      <dgm:t>
        <a:bodyPr/>
        <a:lstStyle/>
        <a:p>
          <a:endParaRPr lang="en-ZA"/>
        </a:p>
      </dgm:t>
    </dgm:pt>
    <dgm:pt modelId="{1AB8E393-E46A-4B2F-B8F9-438AD3F17A45}" type="sibTrans" cxnId="{6BA73D20-439A-4CC5-AA3B-A7F0421FCBCC}">
      <dgm:prSet/>
      <dgm:spPr/>
      <dgm:t>
        <a:bodyPr/>
        <a:lstStyle/>
        <a:p>
          <a:endParaRPr lang="en-ZA"/>
        </a:p>
      </dgm:t>
    </dgm:pt>
    <dgm:pt modelId="{D41CBA19-EBF3-5045-B97E-81640C5643B1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pPr rtl="0"/>
          <a:r>
            <a:rPr lang="en-ZA" dirty="0" smtClean="0"/>
            <a:t>2006: ‘Digital Humanities Initiative’ launched in the USA (renamed ‘Office of Digital Humanities’ in 2008)</a:t>
          </a:r>
          <a:endParaRPr lang="en-ZA" dirty="0"/>
        </a:p>
      </dgm:t>
    </dgm:pt>
    <dgm:pt modelId="{5F853CB3-15A9-0D40-88A3-3B0DE0DFFE35}" type="parTrans" cxnId="{122F71F0-B000-2346-916C-C76BE2D8A143}">
      <dgm:prSet/>
      <dgm:spPr/>
      <dgm:t>
        <a:bodyPr/>
        <a:lstStyle/>
        <a:p>
          <a:endParaRPr lang="en-US"/>
        </a:p>
      </dgm:t>
    </dgm:pt>
    <dgm:pt modelId="{B19DFC03-9272-3D48-8FF5-C436C9DF3CB6}" type="sibTrans" cxnId="{122F71F0-B000-2346-916C-C76BE2D8A143}">
      <dgm:prSet/>
      <dgm:spPr/>
      <dgm:t>
        <a:bodyPr/>
        <a:lstStyle/>
        <a:p>
          <a:endParaRPr lang="en-US"/>
        </a:p>
      </dgm:t>
    </dgm:pt>
    <dgm:pt modelId="{3DDC733D-379F-634F-AC2B-0996CE95ECB2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ZA" dirty="0" smtClean="0"/>
            <a:t>2004: Alliance of Digital Humanities Organizations (ADHO) officially established</a:t>
          </a:r>
          <a:endParaRPr lang="en-US" dirty="0"/>
        </a:p>
      </dgm:t>
    </dgm:pt>
    <dgm:pt modelId="{DEB29654-BA42-C842-B4D5-42E861FC131A}" type="parTrans" cxnId="{9E4E9D90-35D2-2B42-8A0E-664446A0E68A}">
      <dgm:prSet/>
      <dgm:spPr/>
      <dgm:t>
        <a:bodyPr/>
        <a:lstStyle/>
        <a:p>
          <a:endParaRPr lang="en-US"/>
        </a:p>
      </dgm:t>
    </dgm:pt>
    <dgm:pt modelId="{1CD89497-2A1F-1549-88BE-38D452C59F6D}" type="sibTrans" cxnId="{9E4E9D90-35D2-2B42-8A0E-664446A0E68A}">
      <dgm:prSet/>
      <dgm:spPr/>
      <dgm:t>
        <a:bodyPr/>
        <a:lstStyle/>
        <a:p>
          <a:endParaRPr lang="en-US"/>
        </a:p>
      </dgm:t>
    </dgm:pt>
    <dgm:pt modelId="{FEA7FEE4-39B1-4AD7-AD1B-66FB9A4994AC}" type="pres">
      <dgm:prSet presAssocID="{97602D09-1D86-4A81-A578-3634AC4BC54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23649F-307E-4E2D-BF38-228E29E5BBBC}" type="pres">
      <dgm:prSet presAssocID="{51A17AEE-A8FF-4C37-B7B6-7BF8ABBA618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720FA5-5C95-4D85-AC47-8577E61654A1}" type="pres">
      <dgm:prSet presAssocID="{1AB8E393-E46A-4B2F-B8F9-438AD3F17A45}" presName="sibTrans" presStyleCnt="0"/>
      <dgm:spPr/>
    </dgm:pt>
    <dgm:pt modelId="{C74A6580-BE29-F240-B78C-2DBF8A0E28BD}" type="pres">
      <dgm:prSet presAssocID="{3DDC733D-379F-634F-AC2B-0996CE95ECB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64C6A0-81E3-B44D-A66A-274CF262003F}" type="pres">
      <dgm:prSet presAssocID="{1CD89497-2A1F-1549-88BE-38D452C59F6D}" presName="sibTrans" presStyleCnt="0"/>
      <dgm:spPr/>
    </dgm:pt>
    <dgm:pt modelId="{9982BAAA-9E04-3B44-85A6-6AB7D64279B4}" type="pres">
      <dgm:prSet presAssocID="{D41CBA19-EBF3-5045-B97E-81640C5643B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4E9D90-35D2-2B42-8A0E-664446A0E68A}" srcId="{97602D09-1D86-4A81-A578-3634AC4BC54C}" destId="{3DDC733D-379F-634F-AC2B-0996CE95ECB2}" srcOrd="1" destOrd="0" parTransId="{DEB29654-BA42-C842-B4D5-42E861FC131A}" sibTransId="{1CD89497-2A1F-1549-88BE-38D452C59F6D}"/>
    <dgm:cxn modelId="{1329B9C2-F8C8-0440-968A-339B4F5FADB9}" type="presOf" srcId="{3DDC733D-379F-634F-AC2B-0996CE95ECB2}" destId="{C74A6580-BE29-F240-B78C-2DBF8A0E28BD}" srcOrd="0" destOrd="0" presId="urn:microsoft.com/office/officeart/2005/8/layout/hList6"/>
    <dgm:cxn modelId="{6BA73D20-439A-4CC5-AA3B-A7F0421FCBCC}" srcId="{97602D09-1D86-4A81-A578-3634AC4BC54C}" destId="{51A17AEE-A8FF-4C37-B7B6-7BF8ABBA618C}" srcOrd="0" destOrd="0" parTransId="{AC46F904-FADE-425E-BFDF-270C48FB9B63}" sibTransId="{1AB8E393-E46A-4B2F-B8F9-438AD3F17A45}"/>
    <dgm:cxn modelId="{CE827927-5B7B-45C0-9747-65806FF8459E}" type="presOf" srcId="{51A17AEE-A8FF-4C37-B7B6-7BF8ABBA618C}" destId="{D723649F-307E-4E2D-BF38-228E29E5BBBC}" srcOrd="0" destOrd="0" presId="urn:microsoft.com/office/officeart/2005/8/layout/hList6"/>
    <dgm:cxn modelId="{122F71F0-B000-2346-916C-C76BE2D8A143}" srcId="{97602D09-1D86-4A81-A578-3634AC4BC54C}" destId="{D41CBA19-EBF3-5045-B97E-81640C5643B1}" srcOrd="2" destOrd="0" parTransId="{5F853CB3-15A9-0D40-88A3-3B0DE0DFFE35}" sibTransId="{B19DFC03-9272-3D48-8FF5-C436C9DF3CB6}"/>
    <dgm:cxn modelId="{93DD6A3D-B82A-4672-9C42-4E28B90A770D}" type="presOf" srcId="{97602D09-1D86-4A81-A578-3634AC4BC54C}" destId="{FEA7FEE4-39B1-4AD7-AD1B-66FB9A4994AC}" srcOrd="0" destOrd="0" presId="urn:microsoft.com/office/officeart/2005/8/layout/hList6"/>
    <dgm:cxn modelId="{638C7BCB-B0FD-6049-ACA3-9B30A422B8B8}" type="presOf" srcId="{D41CBA19-EBF3-5045-B97E-81640C5643B1}" destId="{9982BAAA-9E04-3B44-85A6-6AB7D64279B4}" srcOrd="0" destOrd="0" presId="urn:microsoft.com/office/officeart/2005/8/layout/hList6"/>
    <dgm:cxn modelId="{228DAFA8-E6AD-48BF-8CDF-AA8E07D5A593}" type="presParOf" srcId="{FEA7FEE4-39B1-4AD7-AD1B-66FB9A4994AC}" destId="{D723649F-307E-4E2D-BF38-228E29E5BBBC}" srcOrd="0" destOrd="0" presId="urn:microsoft.com/office/officeart/2005/8/layout/hList6"/>
    <dgm:cxn modelId="{18362A8D-B41D-1047-BC38-A4EECD2BE1D2}" type="presParOf" srcId="{FEA7FEE4-39B1-4AD7-AD1B-66FB9A4994AC}" destId="{B1720FA5-5C95-4D85-AC47-8577E61654A1}" srcOrd="1" destOrd="0" presId="urn:microsoft.com/office/officeart/2005/8/layout/hList6"/>
    <dgm:cxn modelId="{E6ECE803-E275-9140-B6CE-7A03ECEB5336}" type="presParOf" srcId="{FEA7FEE4-39B1-4AD7-AD1B-66FB9A4994AC}" destId="{C74A6580-BE29-F240-B78C-2DBF8A0E28BD}" srcOrd="2" destOrd="0" presId="urn:microsoft.com/office/officeart/2005/8/layout/hList6"/>
    <dgm:cxn modelId="{AAD8662C-A7DB-E648-9B4B-4132E61ACB8E}" type="presParOf" srcId="{FEA7FEE4-39B1-4AD7-AD1B-66FB9A4994AC}" destId="{2264C6A0-81E3-B44D-A66A-274CF262003F}" srcOrd="3" destOrd="0" presId="urn:microsoft.com/office/officeart/2005/8/layout/hList6"/>
    <dgm:cxn modelId="{A557F377-84F1-A84D-9F9E-33CDA4053A2C}" type="presParOf" srcId="{FEA7FEE4-39B1-4AD7-AD1B-66FB9A4994AC}" destId="{9982BAAA-9E04-3B44-85A6-6AB7D64279B4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602D09-1D86-4A81-A578-3634AC4BC54C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51A17AEE-A8FF-4C37-B7B6-7BF8ABBA618C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pPr rtl="0"/>
          <a:r>
            <a:rPr lang="en-ZA" dirty="0" smtClean="0"/>
            <a:t>2006: 1</a:t>
          </a:r>
          <a:r>
            <a:rPr lang="en-ZA" baseline="30000" dirty="0" smtClean="0"/>
            <a:t>st</a:t>
          </a:r>
          <a:r>
            <a:rPr lang="en-ZA" dirty="0" smtClean="0"/>
            <a:t> Digital Humanities Conference (ADHO)- held yearly after that</a:t>
          </a:r>
          <a:endParaRPr lang="en-ZA" dirty="0"/>
        </a:p>
      </dgm:t>
    </dgm:pt>
    <dgm:pt modelId="{AC46F904-FADE-425E-BFDF-270C48FB9B63}" type="parTrans" cxnId="{6BA73D20-439A-4CC5-AA3B-A7F0421FCBCC}">
      <dgm:prSet/>
      <dgm:spPr/>
      <dgm:t>
        <a:bodyPr/>
        <a:lstStyle/>
        <a:p>
          <a:endParaRPr lang="en-ZA"/>
        </a:p>
      </dgm:t>
    </dgm:pt>
    <dgm:pt modelId="{1AB8E393-E46A-4B2F-B8F9-438AD3F17A45}" type="sibTrans" cxnId="{6BA73D20-439A-4CC5-AA3B-A7F0421FCBCC}">
      <dgm:prSet/>
      <dgm:spPr/>
      <dgm:t>
        <a:bodyPr/>
        <a:lstStyle/>
        <a:p>
          <a:endParaRPr lang="en-ZA"/>
        </a:p>
      </dgm:t>
    </dgm:pt>
    <dgm:pt modelId="{893F5380-BAF1-6746-A9C1-DCE24AFF57D7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pPr rtl="0"/>
          <a:r>
            <a:rPr lang="en-ZA" dirty="0" smtClean="0"/>
            <a:t>2007: Digital Humanities Quarterly (Journal) launched</a:t>
          </a:r>
          <a:endParaRPr lang="en-ZA" dirty="0"/>
        </a:p>
      </dgm:t>
    </dgm:pt>
    <dgm:pt modelId="{B733F5D4-8E8C-4943-9CF3-1EB8DBEF0881}" type="parTrans" cxnId="{A298F71F-CFBF-0649-B824-9EC3ECC92669}">
      <dgm:prSet/>
      <dgm:spPr/>
      <dgm:t>
        <a:bodyPr/>
        <a:lstStyle/>
        <a:p>
          <a:endParaRPr lang="en-US"/>
        </a:p>
      </dgm:t>
    </dgm:pt>
    <dgm:pt modelId="{0823AF09-C27B-B140-B50D-2B32761CE8DD}" type="sibTrans" cxnId="{A298F71F-CFBF-0649-B824-9EC3ECC92669}">
      <dgm:prSet/>
      <dgm:spPr/>
      <dgm:t>
        <a:bodyPr/>
        <a:lstStyle/>
        <a:p>
          <a:endParaRPr lang="en-US"/>
        </a:p>
      </dgm:t>
    </dgm:pt>
    <dgm:pt modelId="{1545E0B5-A9E8-B74E-A9B0-F24920DCD094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pPr rtl="0"/>
          <a:r>
            <a:rPr lang="en-ZA" dirty="0" smtClean="0"/>
            <a:t>2009: DH mentioned as the “first next big thing in a long time” at the 2009 MLA Convention</a:t>
          </a:r>
          <a:endParaRPr lang="en-ZA" dirty="0"/>
        </a:p>
      </dgm:t>
    </dgm:pt>
    <dgm:pt modelId="{7A6E90B1-5F78-D949-BD28-5C5019A8A06F}" type="parTrans" cxnId="{E4E18BC0-BEAB-5843-A979-259F7D975061}">
      <dgm:prSet/>
      <dgm:spPr/>
      <dgm:t>
        <a:bodyPr/>
        <a:lstStyle/>
        <a:p>
          <a:endParaRPr lang="en-US"/>
        </a:p>
      </dgm:t>
    </dgm:pt>
    <dgm:pt modelId="{0E5C2426-8995-2449-923E-F9422A4489EB}" type="sibTrans" cxnId="{E4E18BC0-BEAB-5843-A979-259F7D975061}">
      <dgm:prSet/>
      <dgm:spPr/>
      <dgm:t>
        <a:bodyPr/>
        <a:lstStyle/>
        <a:p>
          <a:endParaRPr lang="en-US"/>
        </a:p>
      </dgm:t>
    </dgm:pt>
    <dgm:pt modelId="{19EDDA55-9E6B-1D42-A89F-6BE1FB075F6B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pPr rtl="0"/>
          <a:r>
            <a:rPr lang="en-ZA" dirty="0" smtClean="0"/>
            <a:t>2019: DH Conference, Utrecht, Netherlands, 9-12 July 2019</a:t>
          </a:r>
          <a:endParaRPr lang="en-ZA" dirty="0"/>
        </a:p>
      </dgm:t>
    </dgm:pt>
    <dgm:pt modelId="{CA535A9F-06C7-144A-90DF-90918A67622E}" type="parTrans" cxnId="{DE9E7B95-2972-0146-B2D4-B9C8AB9CFD41}">
      <dgm:prSet/>
      <dgm:spPr/>
      <dgm:t>
        <a:bodyPr/>
        <a:lstStyle/>
        <a:p>
          <a:endParaRPr lang="en-US"/>
        </a:p>
      </dgm:t>
    </dgm:pt>
    <dgm:pt modelId="{D740458D-FACF-1840-BE70-2B9DD16E098A}" type="sibTrans" cxnId="{DE9E7B95-2972-0146-B2D4-B9C8AB9CFD41}">
      <dgm:prSet/>
      <dgm:spPr/>
      <dgm:t>
        <a:bodyPr/>
        <a:lstStyle/>
        <a:p>
          <a:endParaRPr lang="en-US"/>
        </a:p>
      </dgm:t>
    </dgm:pt>
    <dgm:pt modelId="{FEA7FEE4-39B1-4AD7-AD1B-66FB9A4994AC}" type="pres">
      <dgm:prSet presAssocID="{97602D09-1D86-4A81-A578-3634AC4BC54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23649F-307E-4E2D-BF38-228E29E5BBBC}" type="pres">
      <dgm:prSet presAssocID="{51A17AEE-A8FF-4C37-B7B6-7BF8ABBA618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720FA5-5C95-4D85-AC47-8577E61654A1}" type="pres">
      <dgm:prSet presAssocID="{1AB8E393-E46A-4B2F-B8F9-438AD3F17A45}" presName="sibTrans" presStyleCnt="0"/>
      <dgm:spPr/>
    </dgm:pt>
    <dgm:pt modelId="{100B1CAB-C0F5-0846-A2ED-BBCEA230A8AF}" type="pres">
      <dgm:prSet presAssocID="{893F5380-BAF1-6746-A9C1-DCE24AFF57D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B518CD-DF20-3B47-B71E-6B69B615D031}" type="pres">
      <dgm:prSet presAssocID="{0823AF09-C27B-B140-B50D-2B32761CE8DD}" presName="sibTrans" presStyleCnt="0"/>
      <dgm:spPr/>
    </dgm:pt>
    <dgm:pt modelId="{DDD75FC3-7310-DD47-8AB9-1654BD000E16}" type="pres">
      <dgm:prSet presAssocID="{1545E0B5-A9E8-B74E-A9B0-F24920DCD09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0AB65A-71A4-064A-968C-869D814E2F0B}" type="pres">
      <dgm:prSet presAssocID="{0E5C2426-8995-2449-923E-F9422A4489EB}" presName="sibTrans" presStyleCnt="0"/>
      <dgm:spPr/>
    </dgm:pt>
    <dgm:pt modelId="{972E4F1A-67CD-A445-AA44-6973C183305A}" type="pres">
      <dgm:prSet presAssocID="{19EDDA55-9E6B-1D42-A89F-6BE1FB075F6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98F71F-CFBF-0649-B824-9EC3ECC92669}" srcId="{97602D09-1D86-4A81-A578-3634AC4BC54C}" destId="{893F5380-BAF1-6746-A9C1-DCE24AFF57D7}" srcOrd="1" destOrd="0" parTransId="{B733F5D4-8E8C-4943-9CF3-1EB8DBEF0881}" sibTransId="{0823AF09-C27B-B140-B50D-2B32761CE8DD}"/>
    <dgm:cxn modelId="{DE9E7B95-2972-0146-B2D4-B9C8AB9CFD41}" srcId="{97602D09-1D86-4A81-A578-3634AC4BC54C}" destId="{19EDDA55-9E6B-1D42-A89F-6BE1FB075F6B}" srcOrd="3" destOrd="0" parTransId="{CA535A9F-06C7-144A-90DF-90918A67622E}" sibTransId="{D740458D-FACF-1840-BE70-2B9DD16E098A}"/>
    <dgm:cxn modelId="{6BA73D20-439A-4CC5-AA3B-A7F0421FCBCC}" srcId="{97602D09-1D86-4A81-A578-3634AC4BC54C}" destId="{51A17AEE-A8FF-4C37-B7B6-7BF8ABBA618C}" srcOrd="0" destOrd="0" parTransId="{AC46F904-FADE-425E-BFDF-270C48FB9B63}" sibTransId="{1AB8E393-E46A-4B2F-B8F9-438AD3F17A45}"/>
    <dgm:cxn modelId="{997D36DC-5360-2949-99F1-64C55A15E33D}" type="presOf" srcId="{51A17AEE-A8FF-4C37-B7B6-7BF8ABBA618C}" destId="{D723649F-307E-4E2D-BF38-228E29E5BBBC}" srcOrd="0" destOrd="0" presId="urn:microsoft.com/office/officeart/2005/8/layout/hList6"/>
    <dgm:cxn modelId="{9D5FDDBF-2444-3C45-AC37-7AF5CB731538}" type="presOf" srcId="{97602D09-1D86-4A81-A578-3634AC4BC54C}" destId="{FEA7FEE4-39B1-4AD7-AD1B-66FB9A4994AC}" srcOrd="0" destOrd="0" presId="urn:microsoft.com/office/officeart/2005/8/layout/hList6"/>
    <dgm:cxn modelId="{9529CF0C-DA08-2A4F-8AB1-4427B583AEDD}" type="presOf" srcId="{1545E0B5-A9E8-B74E-A9B0-F24920DCD094}" destId="{DDD75FC3-7310-DD47-8AB9-1654BD000E16}" srcOrd="0" destOrd="0" presId="urn:microsoft.com/office/officeart/2005/8/layout/hList6"/>
    <dgm:cxn modelId="{79C39590-ED43-D74D-9F0A-CA87F23A0607}" type="presOf" srcId="{19EDDA55-9E6B-1D42-A89F-6BE1FB075F6B}" destId="{972E4F1A-67CD-A445-AA44-6973C183305A}" srcOrd="0" destOrd="0" presId="urn:microsoft.com/office/officeart/2005/8/layout/hList6"/>
    <dgm:cxn modelId="{700C7FD0-F795-ED47-AB82-E2191BDA808B}" type="presOf" srcId="{893F5380-BAF1-6746-A9C1-DCE24AFF57D7}" destId="{100B1CAB-C0F5-0846-A2ED-BBCEA230A8AF}" srcOrd="0" destOrd="0" presId="urn:microsoft.com/office/officeart/2005/8/layout/hList6"/>
    <dgm:cxn modelId="{E4E18BC0-BEAB-5843-A979-259F7D975061}" srcId="{97602D09-1D86-4A81-A578-3634AC4BC54C}" destId="{1545E0B5-A9E8-B74E-A9B0-F24920DCD094}" srcOrd="2" destOrd="0" parTransId="{7A6E90B1-5F78-D949-BD28-5C5019A8A06F}" sibTransId="{0E5C2426-8995-2449-923E-F9422A4489EB}"/>
    <dgm:cxn modelId="{C5F0E445-3CA8-0848-9A6A-336A27C91F7B}" type="presParOf" srcId="{FEA7FEE4-39B1-4AD7-AD1B-66FB9A4994AC}" destId="{D723649F-307E-4E2D-BF38-228E29E5BBBC}" srcOrd="0" destOrd="0" presId="urn:microsoft.com/office/officeart/2005/8/layout/hList6"/>
    <dgm:cxn modelId="{642704E4-6DB9-1146-9F9B-63D2E0485EEB}" type="presParOf" srcId="{FEA7FEE4-39B1-4AD7-AD1B-66FB9A4994AC}" destId="{B1720FA5-5C95-4D85-AC47-8577E61654A1}" srcOrd="1" destOrd="0" presId="urn:microsoft.com/office/officeart/2005/8/layout/hList6"/>
    <dgm:cxn modelId="{FC8E0E54-A888-8745-ACF7-67DEB41E5336}" type="presParOf" srcId="{FEA7FEE4-39B1-4AD7-AD1B-66FB9A4994AC}" destId="{100B1CAB-C0F5-0846-A2ED-BBCEA230A8AF}" srcOrd="2" destOrd="0" presId="urn:microsoft.com/office/officeart/2005/8/layout/hList6"/>
    <dgm:cxn modelId="{2FF5A045-3071-894D-9ADB-3E390F38477E}" type="presParOf" srcId="{FEA7FEE4-39B1-4AD7-AD1B-66FB9A4994AC}" destId="{71B518CD-DF20-3B47-B71E-6B69B615D031}" srcOrd="3" destOrd="0" presId="urn:microsoft.com/office/officeart/2005/8/layout/hList6"/>
    <dgm:cxn modelId="{1E08267C-2D33-FB45-B7C7-0AD78D00B8B4}" type="presParOf" srcId="{FEA7FEE4-39B1-4AD7-AD1B-66FB9A4994AC}" destId="{DDD75FC3-7310-DD47-8AB9-1654BD000E16}" srcOrd="4" destOrd="0" presId="urn:microsoft.com/office/officeart/2005/8/layout/hList6"/>
    <dgm:cxn modelId="{0C685BBF-65C1-8A44-B068-CE7E347C8F9C}" type="presParOf" srcId="{FEA7FEE4-39B1-4AD7-AD1B-66FB9A4994AC}" destId="{050AB65A-71A4-064A-968C-869D814E2F0B}" srcOrd="5" destOrd="0" presId="urn:microsoft.com/office/officeart/2005/8/layout/hList6"/>
    <dgm:cxn modelId="{932D3ACD-73EE-C04D-99E2-0D7AA623AF59}" type="presParOf" srcId="{FEA7FEE4-39B1-4AD7-AD1B-66FB9A4994AC}" destId="{972E4F1A-67CD-A445-AA44-6973C183305A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B82D9BE-1A1E-4B8A-AC1D-A9683FAE0CBB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FCAFD37B-708A-4011-85CF-544262B84211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ZA" sz="1200" dirty="0"/>
            <a:t>Slow uptake in SA compared to international practice</a:t>
          </a:r>
        </a:p>
      </dgm:t>
    </dgm:pt>
    <dgm:pt modelId="{BB0BDA51-BD08-4AE2-8A45-762989CDA595}" type="parTrans" cxnId="{CC5D0D40-4FA5-4D76-8172-DFA418B4A9BA}">
      <dgm:prSet/>
      <dgm:spPr/>
      <dgm:t>
        <a:bodyPr/>
        <a:lstStyle/>
        <a:p>
          <a:endParaRPr lang="en-ZA"/>
        </a:p>
      </dgm:t>
    </dgm:pt>
    <dgm:pt modelId="{9A72C94B-4632-414E-A4D3-3800BE2D437E}" type="sibTrans" cxnId="{CC5D0D40-4FA5-4D76-8172-DFA418B4A9BA}">
      <dgm:prSet/>
      <dgm:spPr/>
      <dgm:t>
        <a:bodyPr/>
        <a:lstStyle/>
        <a:p>
          <a:endParaRPr lang="en-ZA"/>
        </a:p>
      </dgm:t>
    </dgm:pt>
    <dgm:pt modelId="{DB8CC4D2-7D7B-4045-B184-E7A4D534C7B0}">
      <dgm:prSet custT="1"/>
      <dgm:spPr/>
      <dgm:t>
        <a:bodyPr/>
        <a:lstStyle/>
        <a:p>
          <a:pPr rtl="0"/>
          <a:r>
            <a:rPr lang="en-ZA" sz="1200" dirty="0"/>
            <a:t>2014: </a:t>
          </a:r>
        </a:p>
        <a:p>
          <a:pPr rtl="0"/>
          <a:r>
            <a:rPr lang="en-ZA" sz="1200" dirty="0"/>
            <a:t>1st local awareness campaign (with international guest) and a weekly discussion by Research Unit for Literature and Languages in SA context at NWU</a:t>
          </a:r>
        </a:p>
      </dgm:t>
    </dgm:pt>
    <dgm:pt modelId="{78BAA51E-A70B-4F1D-9C3E-8CF482D604CF}" type="parTrans" cxnId="{E74F6EAB-BBFD-4FE9-8640-32D478C2B2BE}">
      <dgm:prSet/>
      <dgm:spPr/>
      <dgm:t>
        <a:bodyPr/>
        <a:lstStyle/>
        <a:p>
          <a:endParaRPr lang="en-ZA"/>
        </a:p>
      </dgm:t>
    </dgm:pt>
    <dgm:pt modelId="{CA1F4100-98F7-49D9-B84B-2BC9344214F4}" type="sibTrans" cxnId="{E74F6EAB-BBFD-4FE9-8640-32D478C2B2BE}">
      <dgm:prSet/>
      <dgm:spPr/>
      <dgm:t>
        <a:bodyPr/>
        <a:lstStyle/>
        <a:p>
          <a:endParaRPr lang="en-ZA"/>
        </a:p>
      </dgm:t>
    </dgm:pt>
    <dgm:pt modelId="{E928FC87-AE44-417A-95C7-7A39D7B4BF52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ZA" sz="1200" dirty="0"/>
            <a:t>2015:  </a:t>
          </a:r>
        </a:p>
        <a:p>
          <a:pPr rtl="0">
            <a:spcAft>
              <a:spcPts val="0"/>
            </a:spcAft>
          </a:pPr>
          <a:r>
            <a:rPr lang="en-ZA" sz="1200" dirty="0"/>
            <a:t>1st DH Workshop SA</a:t>
          </a:r>
        </a:p>
        <a:p>
          <a:pPr rtl="0">
            <a:spcAft>
              <a:spcPts val="0"/>
            </a:spcAft>
          </a:pPr>
          <a:r>
            <a:rPr lang="en-ZA" sz="1200" dirty="0"/>
            <a:t>( 23-25 February)</a:t>
          </a:r>
        </a:p>
        <a:p>
          <a:pPr rtl="0">
            <a:spcAft>
              <a:spcPts val="0"/>
            </a:spcAft>
          </a:pPr>
          <a:r>
            <a:rPr lang="en-ZA" sz="1200" dirty="0"/>
            <a:t>NWU (Potchefstroom)</a:t>
          </a:r>
        </a:p>
      </dgm:t>
    </dgm:pt>
    <dgm:pt modelId="{0FCDA5EF-6B1C-4C40-A4D2-B6A3DFB13017}" type="parTrans" cxnId="{8F192B0B-9E85-44D4-85B9-8673702B9413}">
      <dgm:prSet/>
      <dgm:spPr/>
      <dgm:t>
        <a:bodyPr/>
        <a:lstStyle/>
        <a:p>
          <a:endParaRPr lang="en-ZA"/>
        </a:p>
      </dgm:t>
    </dgm:pt>
    <dgm:pt modelId="{28B3D5C2-97D2-444A-B15C-942A45486FF0}" type="sibTrans" cxnId="{8F192B0B-9E85-44D4-85B9-8673702B9413}">
      <dgm:prSet/>
      <dgm:spPr/>
      <dgm:t>
        <a:bodyPr/>
        <a:lstStyle/>
        <a:p>
          <a:endParaRPr lang="en-ZA"/>
        </a:p>
      </dgm:t>
    </dgm:pt>
    <dgm:pt modelId="{6E9625BA-6B3C-4FF4-AE44-7E2F9F86D9F2}">
      <dgm:prSet custT="1"/>
      <dgm:spPr/>
      <dgm:t>
        <a:bodyPr/>
        <a:lstStyle/>
        <a:p>
          <a:pPr rtl="0"/>
          <a:r>
            <a:rPr lang="en-ZA" sz="1200" dirty="0"/>
            <a:t>2016:  </a:t>
          </a:r>
        </a:p>
        <a:p>
          <a:pPr rtl="0"/>
          <a:r>
            <a:rPr lang="en-ZA" sz="1200" dirty="0"/>
            <a:t>2</a:t>
          </a:r>
          <a:r>
            <a:rPr lang="en-ZA" sz="1200" baseline="30000" dirty="0"/>
            <a:t>nd </a:t>
          </a:r>
          <a:r>
            <a:rPr lang="en-ZA" sz="1200" dirty="0"/>
            <a:t>DH Workshop SA</a:t>
          </a:r>
        </a:p>
        <a:p>
          <a:pPr rtl="0"/>
          <a:r>
            <a:rPr lang="en-ZA" sz="1200" dirty="0"/>
            <a:t> (4-8 April) </a:t>
          </a:r>
        </a:p>
        <a:p>
          <a:pPr rtl="0"/>
          <a:r>
            <a:rPr lang="en-ZA" sz="1200" dirty="0"/>
            <a:t>NWU (Potchefstroom) - Founding of Digital Humanities Association of Southern Africa (DHASA) as a forum – (</a:t>
          </a:r>
          <a:r>
            <a:rPr lang="en-ZA" sz="1200" u="sng" dirty="0">
              <a:hlinkClick xmlns:r="http://schemas.openxmlformats.org/officeDocument/2006/relationships" r:id="rId1"/>
            </a:rPr>
            <a:t>http://digitalhumanities.org.za/</a:t>
          </a:r>
          <a:r>
            <a:rPr lang="en-ZA" sz="1200" dirty="0"/>
            <a:t> )</a:t>
          </a:r>
        </a:p>
      </dgm:t>
    </dgm:pt>
    <dgm:pt modelId="{2CB33986-6CBA-4FBF-9699-A14B26701C62}" type="parTrans" cxnId="{619C7C55-CE0D-41E1-A80B-D74535904DAA}">
      <dgm:prSet/>
      <dgm:spPr/>
      <dgm:t>
        <a:bodyPr/>
        <a:lstStyle/>
        <a:p>
          <a:endParaRPr lang="en-ZA"/>
        </a:p>
      </dgm:t>
    </dgm:pt>
    <dgm:pt modelId="{E589825E-FC39-4CE2-BB3E-B8FF8EC6B123}" type="sibTrans" cxnId="{619C7C55-CE0D-41E1-A80B-D74535904DAA}">
      <dgm:prSet/>
      <dgm:spPr/>
      <dgm:t>
        <a:bodyPr/>
        <a:lstStyle/>
        <a:p>
          <a:endParaRPr lang="en-ZA"/>
        </a:p>
      </dgm:t>
    </dgm:pt>
    <dgm:pt modelId="{3297BEAA-7E2D-43DC-B765-A7BF597CA0E2}">
      <dgm:prSet custT="1"/>
      <dgm:spPr/>
      <dgm:t>
        <a:bodyPr/>
        <a:lstStyle/>
        <a:p>
          <a:pPr rtl="0"/>
          <a:r>
            <a:rPr lang="en-ZA" sz="1200" dirty="0"/>
            <a:t>2017:  Inaugural Conference of DHASA  held 17-20 Jan 2017 at Stellenbosch University (</a:t>
          </a:r>
          <a:r>
            <a:rPr lang="en-ZA" sz="1200" u="sng" dirty="0">
              <a:hlinkClick xmlns:r="http://schemas.openxmlformats.org/officeDocument/2006/relationships" r:id="rId2"/>
            </a:rPr>
            <a:t>http://dh2017.digitalhumanities.org.za/</a:t>
          </a:r>
          <a:r>
            <a:rPr lang="en-ZA" sz="1200" dirty="0"/>
            <a:t> )</a:t>
          </a:r>
        </a:p>
      </dgm:t>
    </dgm:pt>
    <dgm:pt modelId="{F89E11D9-60DC-4D4A-9F5C-80FC206179D5}" type="parTrans" cxnId="{A7A2B9F8-A1C5-4E6E-B43E-936696265A73}">
      <dgm:prSet/>
      <dgm:spPr/>
      <dgm:t>
        <a:bodyPr/>
        <a:lstStyle/>
        <a:p>
          <a:endParaRPr lang="en-ZA"/>
        </a:p>
      </dgm:t>
    </dgm:pt>
    <dgm:pt modelId="{443EF02C-EBF9-476B-A4DA-78E1773F82A3}" type="sibTrans" cxnId="{A7A2B9F8-A1C5-4E6E-B43E-936696265A73}">
      <dgm:prSet/>
      <dgm:spPr/>
      <dgm:t>
        <a:bodyPr/>
        <a:lstStyle/>
        <a:p>
          <a:endParaRPr lang="en-ZA"/>
        </a:p>
      </dgm:t>
    </dgm:pt>
    <dgm:pt modelId="{F3EDB065-A0D0-4F27-A133-9ECBC9E52153}" type="pres">
      <dgm:prSet presAssocID="{7B82D9BE-1A1E-4B8A-AC1D-A9683FAE0CB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60CDBD7-0BED-4654-8F56-E0F419A429E7}" type="pres">
      <dgm:prSet presAssocID="{7B82D9BE-1A1E-4B8A-AC1D-A9683FAE0CBB}" presName="arrow" presStyleLbl="bgShp" presStyleIdx="0" presStyleCnt="1"/>
      <dgm:spPr/>
    </dgm:pt>
    <dgm:pt modelId="{8E327EB0-61D9-4543-B6B1-D7B1AAC0F96A}" type="pres">
      <dgm:prSet presAssocID="{7B82D9BE-1A1E-4B8A-AC1D-A9683FAE0CBB}" presName="points" presStyleCnt="0"/>
      <dgm:spPr/>
    </dgm:pt>
    <dgm:pt modelId="{EEFEAB12-EF42-4C6D-B2AB-BE807485F853}" type="pres">
      <dgm:prSet presAssocID="{FCAFD37B-708A-4011-85CF-544262B84211}" presName="compositeA" presStyleCnt="0"/>
      <dgm:spPr/>
    </dgm:pt>
    <dgm:pt modelId="{6FC1FFE7-7E2E-47B2-9500-8E2C709F2EBA}" type="pres">
      <dgm:prSet presAssocID="{FCAFD37B-708A-4011-85CF-544262B84211}" presName="textA" presStyleLbl="revTx" presStyleIdx="0" presStyleCnt="5" custScaleX="1256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E8B2FF-5EA0-4D32-A19E-5866CD59C33E}" type="pres">
      <dgm:prSet presAssocID="{FCAFD37B-708A-4011-85CF-544262B84211}" presName="circleA" presStyleLbl="node1" presStyleIdx="0" presStyleCnt="5"/>
      <dgm:spPr>
        <a:solidFill>
          <a:srgbClr val="002060"/>
        </a:solidFill>
      </dgm:spPr>
      <dgm:t>
        <a:bodyPr/>
        <a:lstStyle/>
        <a:p>
          <a:endParaRPr lang="en-US"/>
        </a:p>
      </dgm:t>
    </dgm:pt>
    <dgm:pt modelId="{DBB897BC-3E1E-46F5-AF16-3985ACBAA083}" type="pres">
      <dgm:prSet presAssocID="{FCAFD37B-708A-4011-85CF-544262B84211}" presName="spaceA" presStyleCnt="0"/>
      <dgm:spPr/>
    </dgm:pt>
    <dgm:pt modelId="{42921229-7C2A-4BD2-BA45-599EBE119FCA}" type="pres">
      <dgm:prSet presAssocID="{9A72C94B-4632-414E-A4D3-3800BE2D437E}" presName="space" presStyleCnt="0"/>
      <dgm:spPr/>
    </dgm:pt>
    <dgm:pt modelId="{FD6497BC-0033-45C1-BFBB-0295ADA305FB}" type="pres">
      <dgm:prSet presAssocID="{DB8CC4D2-7D7B-4045-B184-E7A4D534C7B0}" presName="compositeB" presStyleCnt="0"/>
      <dgm:spPr/>
    </dgm:pt>
    <dgm:pt modelId="{145C6396-85DC-46E8-83CA-0E13B451E827}" type="pres">
      <dgm:prSet presAssocID="{DB8CC4D2-7D7B-4045-B184-E7A4D534C7B0}" presName="textB" presStyleLbl="revTx" presStyleIdx="1" presStyleCnt="5" custScaleX="1206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B2A04A-32FB-4DF5-BC24-B5934583810F}" type="pres">
      <dgm:prSet presAssocID="{DB8CC4D2-7D7B-4045-B184-E7A4D534C7B0}" presName="circleB" presStyleLbl="node1" presStyleIdx="1" presStyleCnt="5"/>
      <dgm:spPr>
        <a:solidFill>
          <a:srgbClr val="002060"/>
        </a:solidFill>
      </dgm:spPr>
    </dgm:pt>
    <dgm:pt modelId="{FA6790FD-32A1-4C7C-9A79-71B4080E8ED8}" type="pres">
      <dgm:prSet presAssocID="{DB8CC4D2-7D7B-4045-B184-E7A4D534C7B0}" presName="spaceB" presStyleCnt="0"/>
      <dgm:spPr/>
    </dgm:pt>
    <dgm:pt modelId="{4DA3256B-C281-4042-A2FF-84DFA2CB19DB}" type="pres">
      <dgm:prSet presAssocID="{CA1F4100-98F7-49D9-B84B-2BC9344214F4}" presName="space" presStyleCnt="0"/>
      <dgm:spPr/>
    </dgm:pt>
    <dgm:pt modelId="{D47B2087-7082-4C82-80A5-27D42FFF83DC}" type="pres">
      <dgm:prSet presAssocID="{E928FC87-AE44-417A-95C7-7A39D7B4BF52}" presName="compositeA" presStyleCnt="0"/>
      <dgm:spPr/>
    </dgm:pt>
    <dgm:pt modelId="{7A7765AF-BE31-4B90-A96E-4820B7535243}" type="pres">
      <dgm:prSet presAssocID="{E928FC87-AE44-417A-95C7-7A39D7B4BF52}" presName="textA" presStyleLbl="revTx" presStyleIdx="2" presStyleCnt="5" custScaleX="1384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29F499-3DF4-4E6C-A7D4-939AC14E7F8F}" type="pres">
      <dgm:prSet presAssocID="{E928FC87-AE44-417A-95C7-7A39D7B4BF52}" presName="circleA" presStyleLbl="node1" presStyleIdx="2" presStyleCnt="5"/>
      <dgm:spPr>
        <a:solidFill>
          <a:srgbClr val="002060"/>
        </a:solidFill>
      </dgm:spPr>
    </dgm:pt>
    <dgm:pt modelId="{AA23B5D2-F3F9-461D-A90A-653FD838B465}" type="pres">
      <dgm:prSet presAssocID="{E928FC87-AE44-417A-95C7-7A39D7B4BF52}" presName="spaceA" presStyleCnt="0"/>
      <dgm:spPr/>
    </dgm:pt>
    <dgm:pt modelId="{FD0F785C-8210-4DF1-8C1A-205205E59787}" type="pres">
      <dgm:prSet presAssocID="{28B3D5C2-97D2-444A-B15C-942A45486FF0}" presName="space" presStyleCnt="0"/>
      <dgm:spPr/>
    </dgm:pt>
    <dgm:pt modelId="{05E3B323-F97D-4749-A557-A43FE9BEA93B}" type="pres">
      <dgm:prSet presAssocID="{6E9625BA-6B3C-4FF4-AE44-7E2F9F86D9F2}" presName="compositeB" presStyleCnt="0"/>
      <dgm:spPr/>
    </dgm:pt>
    <dgm:pt modelId="{4DBBFCDB-DD43-422F-80F8-2C309D70DD9B}" type="pres">
      <dgm:prSet presAssocID="{6E9625BA-6B3C-4FF4-AE44-7E2F9F86D9F2}" presName="textB" presStyleLbl="revTx" presStyleIdx="3" presStyleCnt="5" custScaleX="1535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992329-AB89-4F7C-BD08-3FB267DEA415}" type="pres">
      <dgm:prSet presAssocID="{6E9625BA-6B3C-4FF4-AE44-7E2F9F86D9F2}" presName="circleB" presStyleLbl="node1" presStyleIdx="3" presStyleCnt="5"/>
      <dgm:spPr>
        <a:solidFill>
          <a:srgbClr val="002060"/>
        </a:solidFill>
      </dgm:spPr>
    </dgm:pt>
    <dgm:pt modelId="{E9FD5FB7-6555-4D2C-BA30-28AA54BC480E}" type="pres">
      <dgm:prSet presAssocID="{6E9625BA-6B3C-4FF4-AE44-7E2F9F86D9F2}" presName="spaceB" presStyleCnt="0"/>
      <dgm:spPr/>
    </dgm:pt>
    <dgm:pt modelId="{5AE4B087-9C27-4327-A90A-BAF5C41B3BB8}" type="pres">
      <dgm:prSet presAssocID="{E589825E-FC39-4CE2-BB3E-B8FF8EC6B123}" presName="space" presStyleCnt="0"/>
      <dgm:spPr/>
    </dgm:pt>
    <dgm:pt modelId="{04A9F59E-22BF-46CE-BC2B-EE0471649092}" type="pres">
      <dgm:prSet presAssocID="{3297BEAA-7E2D-43DC-B765-A7BF597CA0E2}" presName="compositeA" presStyleCnt="0"/>
      <dgm:spPr/>
    </dgm:pt>
    <dgm:pt modelId="{0D6B1F7D-91A1-4FCA-B386-566EFE6FF8E5}" type="pres">
      <dgm:prSet presAssocID="{3297BEAA-7E2D-43DC-B765-A7BF597CA0E2}" presName="textA" presStyleLbl="revTx" presStyleIdx="4" presStyleCnt="5" custScaleX="141516" custLinFactNeighborX="-203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0A7F6C-38C9-4D83-9272-BCD06302B38C}" type="pres">
      <dgm:prSet presAssocID="{3297BEAA-7E2D-43DC-B765-A7BF597CA0E2}" presName="circleA" presStyleLbl="node1" presStyleIdx="4" presStyleCnt="5" custLinFactNeighborX="-30511" custLinFactNeighborY="-4054"/>
      <dgm:spPr>
        <a:solidFill>
          <a:srgbClr val="002060"/>
        </a:solidFill>
      </dgm:spPr>
    </dgm:pt>
    <dgm:pt modelId="{D6AEE4AC-B74D-4782-AD01-45982AD90958}" type="pres">
      <dgm:prSet presAssocID="{3297BEAA-7E2D-43DC-B765-A7BF597CA0E2}" presName="spaceA" presStyleCnt="0"/>
      <dgm:spPr/>
    </dgm:pt>
  </dgm:ptLst>
  <dgm:cxnLst>
    <dgm:cxn modelId="{44C5A78A-D320-424F-BF05-B16777F46E22}" type="presOf" srcId="{DB8CC4D2-7D7B-4045-B184-E7A4D534C7B0}" destId="{145C6396-85DC-46E8-83CA-0E13B451E827}" srcOrd="0" destOrd="0" presId="urn:microsoft.com/office/officeart/2005/8/layout/hProcess11"/>
    <dgm:cxn modelId="{A7A2B9F8-A1C5-4E6E-B43E-936696265A73}" srcId="{7B82D9BE-1A1E-4B8A-AC1D-A9683FAE0CBB}" destId="{3297BEAA-7E2D-43DC-B765-A7BF597CA0E2}" srcOrd="4" destOrd="0" parTransId="{F89E11D9-60DC-4D4A-9F5C-80FC206179D5}" sibTransId="{443EF02C-EBF9-476B-A4DA-78E1773F82A3}"/>
    <dgm:cxn modelId="{E74F6EAB-BBFD-4FE9-8640-32D478C2B2BE}" srcId="{7B82D9BE-1A1E-4B8A-AC1D-A9683FAE0CBB}" destId="{DB8CC4D2-7D7B-4045-B184-E7A4D534C7B0}" srcOrd="1" destOrd="0" parTransId="{78BAA51E-A70B-4F1D-9C3E-8CF482D604CF}" sibTransId="{CA1F4100-98F7-49D9-B84B-2BC9344214F4}"/>
    <dgm:cxn modelId="{257DF529-E3A6-465A-9C4B-F4530D034382}" type="presOf" srcId="{7B82D9BE-1A1E-4B8A-AC1D-A9683FAE0CBB}" destId="{F3EDB065-A0D0-4F27-A133-9ECBC9E52153}" srcOrd="0" destOrd="0" presId="urn:microsoft.com/office/officeart/2005/8/layout/hProcess11"/>
    <dgm:cxn modelId="{36C42780-2D77-4C1D-AAAB-085877CE1662}" type="presOf" srcId="{3297BEAA-7E2D-43DC-B765-A7BF597CA0E2}" destId="{0D6B1F7D-91A1-4FCA-B386-566EFE6FF8E5}" srcOrd="0" destOrd="0" presId="urn:microsoft.com/office/officeart/2005/8/layout/hProcess11"/>
    <dgm:cxn modelId="{CC5D0D40-4FA5-4D76-8172-DFA418B4A9BA}" srcId="{7B82D9BE-1A1E-4B8A-AC1D-A9683FAE0CBB}" destId="{FCAFD37B-708A-4011-85CF-544262B84211}" srcOrd="0" destOrd="0" parTransId="{BB0BDA51-BD08-4AE2-8A45-762989CDA595}" sibTransId="{9A72C94B-4632-414E-A4D3-3800BE2D437E}"/>
    <dgm:cxn modelId="{2279C8AE-7AF4-4DC9-A734-5E6C92548126}" type="presOf" srcId="{E928FC87-AE44-417A-95C7-7A39D7B4BF52}" destId="{7A7765AF-BE31-4B90-A96E-4820B7535243}" srcOrd="0" destOrd="0" presId="urn:microsoft.com/office/officeart/2005/8/layout/hProcess11"/>
    <dgm:cxn modelId="{619C7C55-CE0D-41E1-A80B-D74535904DAA}" srcId="{7B82D9BE-1A1E-4B8A-AC1D-A9683FAE0CBB}" destId="{6E9625BA-6B3C-4FF4-AE44-7E2F9F86D9F2}" srcOrd="3" destOrd="0" parTransId="{2CB33986-6CBA-4FBF-9699-A14B26701C62}" sibTransId="{E589825E-FC39-4CE2-BB3E-B8FF8EC6B123}"/>
    <dgm:cxn modelId="{682CD29F-06BA-4C60-A449-323DD0774C7C}" type="presOf" srcId="{6E9625BA-6B3C-4FF4-AE44-7E2F9F86D9F2}" destId="{4DBBFCDB-DD43-422F-80F8-2C309D70DD9B}" srcOrd="0" destOrd="0" presId="urn:microsoft.com/office/officeart/2005/8/layout/hProcess11"/>
    <dgm:cxn modelId="{A2E789F6-9BE5-427D-8656-E65B67C3D18B}" type="presOf" srcId="{FCAFD37B-708A-4011-85CF-544262B84211}" destId="{6FC1FFE7-7E2E-47B2-9500-8E2C709F2EBA}" srcOrd="0" destOrd="0" presId="urn:microsoft.com/office/officeart/2005/8/layout/hProcess11"/>
    <dgm:cxn modelId="{8F192B0B-9E85-44D4-85B9-8673702B9413}" srcId="{7B82D9BE-1A1E-4B8A-AC1D-A9683FAE0CBB}" destId="{E928FC87-AE44-417A-95C7-7A39D7B4BF52}" srcOrd="2" destOrd="0" parTransId="{0FCDA5EF-6B1C-4C40-A4D2-B6A3DFB13017}" sibTransId="{28B3D5C2-97D2-444A-B15C-942A45486FF0}"/>
    <dgm:cxn modelId="{906706F3-BA12-40D3-A674-13E3710EEF3F}" type="presParOf" srcId="{F3EDB065-A0D0-4F27-A133-9ECBC9E52153}" destId="{D60CDBD7-0BED-4654-8F56-E0F419A429E7}" srcOrd="0" destOrd="0" presId="urn:microsoft.com/office/officeart/2005/8/layout/hProcess11"/>
    <dgm:cxn modelId="{4A2DAB1A-D223-4EF9-B2C4-89E61F2F7C4C}" type="presParOf" srcId="{F3EDB065-A0D0-4F27-A133-9ECBC9E52153}" destId="{8E327EB0-61D9-4543-B6B1-D7B1AAC0F96A}" srcOrd="1" destOrd="0" presId="urn:microsoft.com/office/officeart/2005/8/layout/hProcess11"/>
    <dgm:cxn modelId="{3865E695-1405-459D-9B03-561B6DC25A9F}" type="presParOf" srcId="{8E327EB0-61D9-4543-B6B1-D7B1AAC0F96A}" destId="{EEFEAB12-EF42-4C6D-B2AB-BE807485F853}" srcOrd="0" destOrd="0" presId="urn:microsoft.com/office/officeart/2005/8/layout/hProcess11"/>
    <dgm:cxn modelId="{893165CD-B0F1-47A2-80BA-8F55DEAE8CE9}" type="presParOf" srcId="{EEFEAB12-EF42-4C6D-B2AB-BE807485F853}" destId="{6FC1FFE7-7E2E-47B2-9500-8E2C709F2EBA}" srcOrd="0" destOrd="0" presId="urn:microsoft.com/office/officeart/2005/8/layout/hProcess11"/>
    <dgm:cxn modelId="{FFC487AD-BBB3-42BE-BF51-397747379593}" type="presParOf" srcId="{EEFEAB12-EF42-4C6D-B2AB-BE807485F853}" destId="{7CE8B2FF-5EA0-4D32-A19E-5866CD59C33E}" srcOrd="1" destOrd="0" presId="urn:microsoft.com/office/officeart/2005/8/layout/hProcess11"/>
    <dgm:cxn modelId="{CFF19991-1ED5-4E6F-8422-250BC3E73F78}" type="presParOf" srcId="{EEFEAB12-EF42-4C6D-B2AB-BE807485F853}" destId="{DBB897BC-3E1E-46F5-AF16-3985ACBAA083}" srcOrd="2" destOrd="0" presId="urn:microsoft.com/office/officeart/2005/8/layout/hProcess11"/>
    <dgm:cxn modelId="{E2884108-EFF1-4A88-842C-B1B7F58F6F16}" type="presParOf" srcId="{8E327EB0-61D9-4543-B6B1-D7B1AAC0F96A}" destId="{42921229-7C2A-4BD2-BA45-599EBE119FCA}" srcOrd="1" destOrd="0" presId="urn:microsoft.com/office/officeart/2005/8/layout/hProcess11"/>
    <dgm:cxn modelId="{1D9684E0-D3AD-47FD-848F-2B60E12DFF6D}" type="presParOf" srcId="{8E327EB0-61D9-4543-B6B1-D7B1AAC0F96A}" destId="{FD6497BC-0033-45C1-BFBB-0295ADA305FB}" srcOrd="2" destOrd="0" presId="urn:microsoft.com/office/officeart/2005/8/layout/hProcess11"/>
    <dgm:cxn modelId="{3F36E80B-E0C0-47CB-8BC0-3EEF8A6D4025}" type="presParOf" srcId="{FD6497BC-0033-45C1-BFBB-0295ADA305FB}" destId="{145C6396-85DC-46E8-83CA-0E13B451E827}" srcOrd="0" destOrd="0" presId="urn:microsoft.com/office/officeart/2005/8/layout/hProcess11"/>
    <dgm:cxn modelId="{C537B115-0DD8-4212-948F-F1E76982E3C2}" type="presParOf" srcId="{FD6497BC-0033-45C1-BFBB-0295ADA305FB}" destId="{AFB2A04A-32FB-4DF5-BC24-B5934583810F}" srcOrd="1" destOrd="0" presId="urn:microsoft.com/office/officeart/2005/8/layout/hProcess11"/>
    <dgm:cxn modelId="{E52A5DFC-F158-4D6E-ABF3-DAC264442374}" type="presParOf" srcId="{FD6497BC-0033-45C1-BFBB-0295ADA305FB}" destId="{FA6790FD-32A1-4C7C-9A79-71B4080E8ED8}" srcOrd="2" destOrd="0" presId="urn:microsoft.com/office/officeart/2005/8/layout/hProcess11"/>
    <dgm:cxn modelId="{1A423578-F48A-4BE0-A1B2-31BF560E0B5E}" type="presParOf" srcId="{8E327EB0-61D9-4543-B6B1-D7B1AAC0F96A}" destId="{4DA3256B-C281-4042-A2FF-84DFA2CB19DB}" srcOrd="3" destOrd="0" presId="urn:microsoft.com/office/officeart/2005/8/layout/hProcess11"/>
    <dgm:cxn modelId="{0C156E38-520E-422E-868E-2022F8AA41DF}" type="presParOf" srcId="{8E327EB0-61D9-4543-B6B1-D7B1AAC0F96A}" destId="{D47B2087-7082-4C82-80A5-27D42FFF83DC}" srcOrd="4" destOrd="0" presId="urn:microsoft.com/office/officeart/2005/8/layout/hProcess11"/>
    <dgm:cxn modelId="{C1CE444C-5AA7-4F45-B18B-B865D8FA753C}" type="presParOf" srcId="{D47B2087-7082-4C82-80A5-27D42FFF83DC}" destId="{7A7765AF-BE31-4B90-A96E-4820B7535243}" srcOrd="0" destOrd="0" presId="urn:microsoft.com/office/officeart/2005/8/layout/hProcess11"/>
    <dgm:cxn modelId="{38C23160-118F-474C-9279-AE00D9D63A5C}" type="presParOf" srcId="{D47B2087-7082-4C82-80A5-27D42FFF83DC}" destId="{D829F499-3DF4-4E6C-A7D4-939AC14E7F8F}" srcOrd="1" destOrd="0" presId="urn:microsoft.com/office/officeart/2005/8/layout/hProcess11"/>
    <dgm:cxn modelId="{770CA978-CB0B-4248-92F3-D1EA4E5366B1}" type="presParOf" srcId="{D47B2087-7082-4C82-80A5-27D42FFF83DC}" destId="{AA23B5D2-F3F9-461D-A90A-653FD838B465}" srcOrd="2" destOrd="0" presId="urn:microsoft.com/office/officeart/2005/8/layout/hProcess11"/>
    <dgm:cxn modelId="{B78BD7C3-D199-4D9A-825E-E93C391F90B5}" type="presParOf" srcId="{8E327EB0-61D9-4543-B6B1-D7B1AAC0F96A}" destId="{FD0F785C-8210-4DF1-8C1A-205205E59787}" srcOrd="5" destOrd="0" presId="urn:microsoft.com/office/officeart/2005/8/layout/hProcess11"/>
    <dgm:cxn modelId="{111329A5-99BD-4164-BF32-94BBDF6A2D04}" type="presParOf" srcId="{8E327EB0-61D9-4543-B6B1-D7B1AAC0F96A}" destId="{05E3B323-F97D-4749-A557-A43FE9BEA93B}" srcOrd="6" destOrd="0" presId="urn:microsoft.com/office/officeart/2005/8/layout/hProcess11"/>
    <dgm:cxn modelId="{FF2A5F65-76B2-4BFF-8501-3717D6024EFC}" type="presParOf" srcId="{05E3B323-F97D-4749-A557-A43FE9BEA93B}" destId="{4DBBFCDB-DD43-422F-80F8-2C309D70DD9B}" srcOrd="0" destOrd="0" presId="urn:microsoft.com/office/officeart/2005/8/layout/hProcess11"/>
    <dgm:cxn modelId="{55CE61BD-1175-4AA5-89DB-5C16A6C4A518}" type="presParOf" srcId="{05E3B323-F97D-4749-A557-A43FE9BEA93B}" destId="{32992329-AB89-4F7C-BD08-3FB267DEA415}" srcOrd="1" destOrd="0" presId="urn:microsoft.com/office/officeart/2005/8/layout/hProcess11"/>
    <dgm:cxn modelId="{22E034EC-19A5-46A7-8B30-3DA774D39AD1}" type="presParOf" srcId="{05E3B323-F97D-4749-A557-A43FE9BEA93B}" destId="{E9FD5FB7-6555-4D2C-BA30-28AA54BC480E}" srcOrd="2" destOrd="0" presId="urn:microsoft.com/office/officeart/2005/8/layout/hProcess11"/>
    <dgm:cxn modelId="{597A71C4-719F-4158-B207-5870838A09D2}" type="presParOf" srcId="{8E327EB0-61D9-4543-B6B1-D7B1AAC0F96A}" destId="{5AE4B087-9C27-4327-A90A-BAF5C41B3BB8}" srcOrd="7" destOrd="0" presId="urn:microsoft.com/office/officeart/2005/8/layout/hProcess11"/>
    <dgm:cxn modelId="{33857CCE-89C7-479A-B6E5-AB90364DA07B}" type="presParOf" srcId="{8E327EB0-61D9-4543-B6B1-D7B1AAC0F96A}" destId="{04A9F59E-22BF-46CE-BC2B-EE0471649092}" srcOrd="8" destOrd="0" presId="urn:microsoft.com/office/officeart/2005/8/layout/hProcess11"/>
    <dgm:cxn modelId="{5B884F55-46DA-4020-9E07-A2B3D403AE01}" type="presParOf" srcId="{04A9F59E-22BF-46CE-BC2B-EE0471649092}" destId="{0D6B1F7D-91A1-4FCA-B386-566EFE6FF8E5}" srcOrd="0" destOrd="0" presId="urn:microsoft.com/office/officeart/2005/8/layout/hProcess11"/>
    <dgm:cxn modelId="{E5791EF3-6209-44A3-8EA5-2A3FB85FA9D9}" type="presParOf" srcId="{04A9F59E-22BF-46CE-BC2B-EE0471649092}" destId="{4C0A7F6C-38C9-4D83-9272-BCD06302B38C}" srcOrd="1" destOrd="0" presId="urn:microsoft.com/office/officeart/2005/8/layout/hProcess11"/>
    <dgm:cxn modelId="{F21729B9-B5DE-4937-92C1-930F4B25A5CF}" type="presParOf" srcId="{04A9F59E-22BF-46CE-BC2B-EE0471649092}" destId="{D6AEE4AC-B74D-4782-AD01-45982AD90958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B82D9BE-1A1E-4B8A-AC1D-A9683FAE0CBB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FCAFD37B-708A-4011-85CF-544262B84211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ZA" sz="1200" dirty="0" smtClean="0"/>
            <a:t>2018:</a:t>
          </a:r>
        </a:p>
        <a:p>
          <a:pPr rtl="0">
            <a:spcAft>
              <a:spcPts val="0"/>
            </a:spcAft>
          </a:pPr>
          <a:r>
            <a:rPr lang="en-ZA" sz="1200" dirty="0" smtClean="0"/>
            <a:t>DHASA receives full Constituent Organisation Status with the Alliance of Digital </a:t>
          </a:r>
          <a:r>
            <a:rPr lang="en-ZA" sz="1200" dirty="0" smtClean="0"/>
            <a:t>Humanities Organizations </a:t>
          </a:r>
          <a:r>
            <a:rPr lang="en-ZA" sz="1200" dirty="0" smtClean="0"/>
            <a:t>(ADHO)</a:t>
          </a:r>
          <a:endParaRPr lang="en-ZA" sz="1200" dirty="0"/>
        </a:p>
      </dgm:t>
    </dgm:pt>
    <dgm:pt modelId="{BB0BDA51-BD08-4AE2-8A45-762989CDA595}" type="parTrans" cxnId="{CC5D0D40-4FA5-4D76-8172-DFA418B4A9BA}">
      <dgm:prSet/>
      <dgm:spPr/>
      <dgm:t>
        <a:bodyPr/>
        <a:lstStyle/>
        <a:p>
          <a:endParaRPr lang="en-ZA"/>
        </a:p>
      </dgm:t>
    </dgm:pt>
    <dgm:pt modelId="{9A72C94B-4632-414E-A4D3-3800BE2D437E}" type="sibTrans" cxnId="{CC5D0D40-4FA5-4D76-8172-DFA418B4A9BA}">
      <dgm:prSet/>
      <dgm:spPr/>
      <dgm:t>
        <a:bodyPr/>
        <a:lstStyle/>
        <a:p>
          <a:endParaRPr lang="en-ZA"/>
        </a:p>
      </dgm:t>
    </dgm:pt>
    <dgm:pt modelId="{DB8CC4D2-7D7B-4045-B184-E7A4D534C7B0}">
      <dgm:prSet custT="1"/>
      <dgm:spPr/>
      <dgm:t>
        <a:bodyPr/>
        <a:lstStyle/>
        <a:p>
          <a:pPr rtl="0"/>
          <a:r>
            <a:rPr lang="en-ZA" sz="1200" dirty="0" smtClean="0"/>
            <a:t>2018:</a:t>
          </a:r>
        </a:p>
        <a:p>
          <a:pPr rtl="0"/>
          <a:r>
            <a:rPr lang="en-ZA" sz="1200" dirty="0" smtClean="0"/>
            <a:t>Digital Humanities: Pedagogy and Practices in the Library Environment Workshop, arranged by South African Centre for Digital Language Resources (</a:t>
          </a:r>
          <a:r>
            <a:rPr lang="en-ZA" sz="1200" dirty="0" err="1" smtClean="0"/>
            <a:t>SADiLaR</a:t>
          </a:r>
          <a:r>
            <a:rPr lang="en-ZA" sz="1200" dirty="0" smtClean="0"/>
            <a:t>) </a:t>
          </a:r>
          <a:endParaRPr lang="en-ZA" sz="1200" dirty="0"/>
        </a:p>
      </dgm:t>
    </dgm:pt>
    <dgm:pt modelId="{78BAA51E-A70B-4F1D-9C3E-8CF482D604CF}" type="parTrans" cxnId="{E74F6EAB-BBFD-4FE9-8640-32D478C2B2BE}">
      <dgm:prSet/>
      <dgm:spPr/>
      <dgm:t>
        <a:bodyPr/>
        <a:lstStyle/>
        <a:p>
          <a:endParaRPr lang="en-ZA"/>
        </a:p>
      </dgm:t>
    </dgm:pt>
    <dgm:pt modelId="{CA1F4100-98F7-49D9-B84B-2BC9344214F4}" type="sibTrans" cxnId="{E74F6EAB-BBFD-4FE9-8640-32D478C2B2BE}">
      <dgm:prSet/>
      <dgm:spPr/>
      <dgm:t>
        <a:bodyPr/>
        <a:lstStyle/>
        <a:p>
          <a:endParaRPr lang="en-ZA"/>
        </a:p>
      </dgm:t>
    </dgm:pt>
    <dgm:pt modelId="{E928FC87-AE44-417A-95C7-7A39D7B4BF52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ZA" sz="1200" dirty="0" smtClean="0"/>
            <a:t>2018:</a:t>
          </a:r>
        </a:p>
        <a:p>
          <a:pPr rtl="0">
            <a:spcAft>
              <a:spcPts val="0"/>
            </a:spcAft>
          </a:pPr>
          <a:r>
            <a:rPr lang="en-ZA" sz="1200" dirty="0" smtClean="0"/>
            <a:t>Carpentry Connect </a:t>
          </a:r>
          <a:r>
            <a:rPr lang="mr-IN" sz="1200" dirty="0" smtClean="0"/>
            <a:t>–</a:t>
          </a:r>
          <a:r>
            <a:rPr lang="en-ZA" sz="1200" dirty="0" smtClean="0"/>
            <a:t> Johannesburg 2018 arranged by Rural Campuses Connection Project II and </a:t>
          </a:r>
          <a:r>
            <a:rPr lang="en-ZA" sz="1200" dirty="0" err="1" smtClean="0"/>
            <a:t>SADiLaR</a:t>
          </a:r>
          <a:endParaRPr lang="en-ZA" sz="1200" dirty="0"/>
        </a:p>
      </dgm:t>
    </dgm:pt>
    <dgm:pt modelId="{0FCDA5EF-6B1C-4C40-A4D2-B6A3DFB13017}" type="parTrans" cxnId="{8F192B0B-9E85-44D4-85B9-8673702B9413}">
      <dgm:prSet/>
      <dgm:spPr/>
      <dgm:t>
        <a:bodyPr/>
        <a:lstStyle/>
        <a:p>
          <a:endParaRPr lang="en-ZA"/>
        </a:p>
      </dgm:t>
    </dgm:pt>
    <dgm:pt modelId="{28B3D5C2-97D2-444A-B15C-942A45486FF0}" type="sibTrans" cxnId="{8F192B0B-9E85-44D4-85B9-8673702B9413}">
      <dgm:prSet/>
      <dgm:spPr/>
      <dgm:t>
        <a:bodyPr/>
        <a:lstStyle/>
        <a:p>
          <a:endParaRPr lang="en-ZA"/>
        </a:p>
      </dgm:t>
    </dgm:pt>
    <dgm:pt modelId="{6E9625BA-6B3C-4FF4-AE44-7E2F9F86D9F2}">
      <dgm:prSet custT="1"/>
      <dgm:spPr/>
      <dgm:t>
        <a:bodyPr/>
        <a:lstStyle/>
        <a:p>
          <a:pPr rtl="0"/>
          <a:r>
            <a:rPr lang="en-ZA" sz="1200" dirty="0" smtClean="0"/>
            <a:t>2019:</a:t>
          </a:r>
        </a:p>
        <a:p>
          <a:pPr rtl="0"/>
          <a:r>
            <a:rPr lang="en-ZA" sz="1200" dirty="0" smtClean="0"/>
            <a:t>2</a:t>
          </a:r>
          <a:r>
            <a:rPr lang="en-ZA" sz="1200" baseline="30000" dirty="0" smtClean="0"/>
            <a:t>nd</a:t>
          </a:r>
          <a:r>
            <a:rPr lang="en-ZA" sz="1200" dirty="0" smtClean="0"/>
            <a:t> International Conference of the Digital Humanities Association of Southern Africa (DHASA) 25-29 March 2019 held at University of Pretoria.</a:t>
          </a:r>
        </a:p>
        <a:p>
          <a:r>
            <a:rPr lang="en-ZA" sz="1200" dirty="0" smtClean="0">
              <a:hlinkClick xmlns:r="http://schemas.openxmlformats.org/officeDocument/2006/relationships" r:id="rId1"/>
            </a:rPr>
            <a:t>http://dh2019.digitalhumanities.org.za/</a:t>
          </a:r>
          <a:r>
            <a:rPr lang="en-ZA" sz="1200" dirty="0" smtClean="0"/>
            <a:t> </a:t>
          </a:r>
          <a:endParaRPr lang="en-ZA" sz="1200" dirty="0"/>
        </a:p>
      </dgm:t>
    </dgm:pt>
    <dgm:pt modelId="{2CB33986-6CBA-4FBF-9699-A14B26701C62}" type="parTrans" cxnId="{619C7C55-CE0D-41E1-A80B-D74535904DAA}">
      <dgm:prSet/>
      <dgm:spPr/>
      <dgm:t>
        <a:bodyPr/>
        <a:lstStyle/>
        <a:p>
          <a:endParaRPr lang="en-ZA"/>
        </a:p>
      </dgm:t>
    </dgm:pt>
    <dgm:pt modelId="{E589825E-FC39-4CE2-BB3E-B8FF8EC6B123}" type="sibTrans" cxnId="{619C7C55-CE0D-41E1-A80B-D74535904DAA}">
      <dgm:prSet/>
      <dgm:spPr/>
      <dgm:t>
        <a:bodyPr/>
        <a:lstStyle/>
        <a:p>
          <a:endParaRPr lang="en-ZA"/>
        </a:p>
      </dgm:t>
    </dgm:pt>
    <dgm:pt modelId="{F3EDB065-A0D0-4F27-A133-9ECBC9E52153}" type="pres">
      <dgm:prSet presAssocID="{7B82D9BE-1A1E-4B8A-AC1D-A9683FAE0CB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60CDBD7-0BED-4654-8F56-E0F419A429E7}" type="pres">
      <dgm:prSet presAssocID="{7B82D9BE-1A1E-4B8A-AC1D-A9683FAE0CBB}" presName="arrow" presStyleLbl="bgShp" presStyleIdx="0" presStyleCnt="1"/>
      <dgm:spPr/>
    </dgm:pt>
    <dgm:pt modelId="{8E327EB0-61D9-4543-B6B1-D7B1AAC0F96A}" type="pres">
      <dgm:prSet presAssocID="{7B82D9BE-1A1E-4B8A-AC1D-A9683FAE0CBB}" presName="points" presStyleCnt="0"/>
      <dgm:spPr/>
    </dgm:pt>
    <dgm:pt modelId="{EEFEAB12-EF42-4C6D-B2AB-BE807485F853}" type="pres">
      <dgm:prSet presAssocID="{FCAFD37B-708A-4011-85CF-544262B84211}" presName="compositeA" presStyleCnt="0"/>
      <dgm:spPr/>
    </dgm:pt>
    <dgm:pt modelId="{6FC1FFE7-7E2E-47B2-9500-8E2C709F2EBA}" type="pres">
      <dgm:prSet presAssocID="{FCAFD37B-708A-4011-85CF-544262B84211}" presName="textA" presStyleLbl="revTx" presStyleIdx="0" presStyleCnt="4" custScaleX="1256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E8B2FF-5EA0-4D32-A19E-5866CD59C33E}" type="pres">
      <dgm:prSet presAssocID="{FCAFD37B-708A-4011-85CF-544262B84211}" presName="circleA" presStyleLbl="node1" presStyleIdx="0" presStyleCnt="4"/>
      <dgm:spPr>
        <a:solidFill>
          <a:srgbClr val="002060"/>
        </a:solidFill>
      </dgm:spPr>
      <dgm:t>
        <a:bodyPr/>
        <a:lstStyle/>
        <a:p>
          <a:endParaRPr lang="en-US"/>
        </a:p>
      </dgm:t>
    </dgm:pt>
    <dgm:pt modelId="{DBB897BC-3E1E-46F5-AF16-3985ACBAA083}" type="pres">
      <dgm:prSet presAssocID="{FCAFD37B-708A-4011-85CF-544262B84211}" presName="spaceA" presStyleCnt="0"/>
      <dgm:spPr/>
    </dgm:pt>
    <dgm:pt modelId="{42921229-7C2A-4BD2-BA45-599EBE119FCA}" type="pres">
      <dgm:prSet presAssocID="{9A72C94B-4632-414E-A4D3-3800BE2D437E}" presName="space" presStyleCnt="0"/>
      <dgm:spPr/>
    </dgm:pt>
    <dgm:pt modelId="{FD6497BC-0033-45C1-BFBB-0295ADA305FB}" type="pres">
      <dgm:prSet presAssocID="{DB8CC4D2-7D7B-4045-B184-E7A4D534C7B0}" presName="compositeB" presStyleCnt="0"/>
      <dgm:spPr/>
    </dgm:pt>
    <dgm:pt modelId="{145C6396-85DC-46E8-83CA-0E13B451E827}" type="pres">
      <dgm:prSet presAssocID="{DB8CC4D2-7D7B-4045-B184-E7A4D534C7B0}" presName="textB" presStyleLbl="revTx" presStyleIdx="1" presStyleCnt="4" custScaleX="1386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B2A04A-32FB-4DF5-BC24-B5934583810F}" type="pres">
      <dgm:prSet presAssocID="{DB8CC4D2-7D7B-4045-B184-E7A4D534C7B0}" presName="circleB" presStyleLbl="node1" presStyleIdx="1" presStyleCnt="4"/>
      <dgm:spPr>
        <a:solidFill>
          <a:srgbClr val="002060"/>
        </a:solidFill>
      </dgm:spPr>
    </dgm:pt>
    <dgm:pt modelId="{FA6790FD-32A1-4C7C-9A79-71B4080E8ED8}" type="pres">
      <dgm:prSet presAssocID="{DB8CC4D2-7D7B-4045-B184-E7A4D534C7B0}" presName="spaceB" presStyleCnt="0"/>
      <dgm:spPr/>
    </dgm:pt>
    <dgm:pt modelId="{4DA3256B-C281-4042-A2FF-84DFA2CB19DB}" type="pres">
      <dgm:prSet presAssocID="{CA1F4100-98F7-49D9-B84B-2BC9344214F4}" presName="space" presStyleCnt="0"/>
      <dgm:spPr/>
    </dgm:pt>
    <dgm:pt modelId="{D47B2087-7082-4C82-80A5-27D42FFF83DC}" type="pres">
      <dgm:prSet presAssocID="{E928FC87-AE44-417A-95C7-7A39D7B4BF52}" presName="compositeA" presStyleCnt="0"/>
      <dgm:spPr/>
    </dgm:pt>
    <dgm:pt modelId="{7A7765AF-BE31-4B90-A96E-4820B7535243}" type="pres">
      <dgm:prSet presAssocID="{E928FC87-AE44-417A-95C7-7A39D7B4BF52}" presName="textA" presStyleLbl="revTx" presStyleIdx="2" presStyleCnt="4" custScaleX="1384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29F499-3DF4-4E6C-A7D4-939AC14E7F8F}" type="pres">
      <dgm:prSet presAssocID="{E928FC87-AE44-417A-95C7-7A39D7B4BF52}" presName="circleA" presStyleLbl="node1" presStyleIdx="2" presStyleCnt="4"/>
      <dgm:spPr>
        <a:solidFill>
          <a:srgbClr val="002060"/>
        </a:solidFill>
      </dgm:spPr>
    </dgm:pt>
    <dgm:pt modelId="{AA23B5D2-F3F9-461D-A90A-653FD838B465}" type="pres">
      <dgm:prSet presAssocID="{E928FC87-AE44-417A-95C7-7A39D7B4BF52}" presName="spaceA" presStyleCnt="0"/>
      <dgm:spPr/>
    </dgm:pt>
    <dgm:pt modelId="{FD0F785C-8210-4DF1-8C1A-205205E59787}" type="pres">
      <dgm:prSet presAssocID="{28B3D5C2-97D2-444A-B15C-942A45486FF0}" presName="space" presStyleCnt="0"/>
      <dgm:spPr/>
    </dgm:pt>
    <dgm:pt modelId="{05E3B323-F97D-4749-A557-A43FE9BEA93B}" type="pres">
      <dgm:prSet presAssocID="{6E9625BA-6B3C-4FF4-AE44-7E2F9F86D9F2}" presName="compositeB" presStyleCnt="0"/>
      <dgm:spPr/>
    </dgm:pt>
    <dgm:pt modelId="{4DBBFCDB-DD43-422F-80F8-2C309D70DD9B}" type="pres">
      <dgm:prSet presAssocID="{6E9625BA-6B3C-4FF4-AE44-7E2F9F86D9F2}" presName="textB" presStyleLbl="revTx" presStyleIdx="3" presStyleCnt="4" custScaleX="1138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992329-AB89-4F7C-BD08-3FB267DEA415}" type="pres">
      <dgm:prSet presAssocID="{6E9625BA-6B3C-4FF4-AE44-7E2F9F86D9F2}" presName="circleB" presStyleLbl="node1" presStyleIdx="3" presStyleCnt="4"/>
      <dgm:spPr>
        <a:solidFill>
          <a:srgbClr val="002060"/>
        </a:solidFill>
      </dgm:spPr>
    </dgm:pt>
    <dgm:pt modelId="{E9FD5FB7-6555-4D2C-BA30-28AA54BC480E}" type="pres">
      <dgm:prSet presAssocID="{6E9625BA-6B3C-4FF4-AE44-7E2F9F86D9F2}" presName="spaceB" presStyleCnt="0"/>
      <dgm:spPr/>
    </dgm:pt>
  </dgm:ptLst>
  <dgm:cxnLst>
    <dgm:cxn modelId="{342AB1B0-D132-1448-82D0-0AA19107F4B8}" type="presOf" srcId="{FCAFD37B-708A-4011-85CF-544262B84211}" destId="{6FC1FFE7-7E2E-47B2-9500-8E2C709F2EBA}" srcOrd="0" destOrd="0" presId="urn:microsoft.com/office/officeart/2005/8/layout/hProcess11"/>
    <dgm:cxn modelId="{EF763F41-DA62-7C47-869D-FEC7868430D6}" type="presOf" srcId="{DB8CC4D2-7D7B-4045-B184-E7A4D534C7B0}" destId="{145C6396-85DC-46E8-83CA-0E13B451E827}" srcOrd="0" destOrd="0" presId="urn:microsoft.com/office/officeart/2005/8/layout/hProcess11"/>
    <dgm:cxn modelId="{569AFD99-09D4-E642-AC77-3B5211915C37}" type="presOf" srcId="{7B82D9BE-1A1E-4B8A-AC1D-A9683FAE0CBB}" destId="{F3EDB065-A0D0-4F27-A133-9ECBC9E52153}" srcOrd="0" destOrd="0" presId="urn:microsoft.com/office/officeart/2005/8/layout/hProcess11"/>
    <dgm:cxn modelId="{E74F6EAB-BBFD-4FE9-8640-32D478C2B2BE}" srcId="{7B82D9BE-1A1E-4B8A-AC1D-A9683FAE0CBB}" destId="{DB8CC4D2-7D7B-4045-B184-E7A4D534C7B0}" srcOrd="1" destOrd="0" parTransId="{78BAA51E-A70B-4F1D-9C3E-8CF482D604CF}" sibTransId="{CA1F4100-98F7-49D9-B84B-2BC9344214F4}"/>
    <dgm:cxn modelId="{CC5D0D40-4FA5-4D76-8172-DFA418B4A9BA}" srcId="{7B82D9BE-1A1E-4B8A-AC1D-A9683FAE0CBB}" destId="{FCAFD37B-708A-4011-85CF-544262B84211}" srcOrd="0" destOrd="0" parTransId="{BB0BDA51-BD08-4AE2-8A45-762989CDA595}" sibTransId="{9A72C94B-4632-414E-A4D3-3800BE2D437E}"/>
    <dgm:cxn modelId="{619C7C55-CE0D-41E1-A80B-D74535904DAA}" srcId="{7B82D9BE-1A1E-4B8A-AC1D-A9683FAE0CBB}" destId="{6E9625BA-6B3C-4FF4-AE44-7E2F9F86D9F2}" srcOrd="3" destOrd="0" parTransId="{2CB33986-6CBA-4FBF-9699-A14B26701C62}" sibTransId="{E589825E-FC39-4CE2-BB3E-B8FF8EC6B123}"/>
    <dgm:cxn modelId="{F84C2822-D0DC-0E48-A2EC-EEBEA1CBE73B}" type="presOf" srcId="{6E9625BA-6B3C-4FF4-AE44-7E2F9F86D9F2}" destId="{4DBBFCDB-DD43-422F-80F8-2C309D70DD9B}" srcOrd="0" destOrd="0" presId="urn:microsoft.com/office/officeart/2005/8/layout/hProcess11"/>
    <dgm:cxn modelId="{8F192B0B-9E85-44D4-85B9-8673702B9413}" srcId="{7B82D9BE-1A1E-4B8A-AC1D-A9683FAE0CBB}" destId="{E928FC87-AE44-417A-95C7-7A39D7B4BF52}" srcOrd="2" destOrd="0" parTransId="{0FCDA5EF-6B1C-4C40-A4D2-B6A3DFB13017}" sibTransId="{28B3D5C2-97D2-444A-B15C-942A45486FF0}"/>
    <dgm:cxn modelId="{9541EC46-B6E0-C344-BE7B-75A44D3E9686}" type="presOf" srcId="{E928FC87-AE44-417A-95C7-7A39D7B4BF52}" destId="{7A7765AF-BE31-4B90-A96E-4820B7535243}" srcOrd="0" destOrd="0" presId="urn:microsoft.com/office/officeart/2005/8/layout/hProcess11"/>
    <dgm:cxn modelId="{575C4145-48E6-7D4E-9BEB-0464C4DC8FF4}" type="presParOf" srcId="{F3EDB065-A0D0-4F27-A133-9ECBC9E52153}" destId="{D60CDBD7-0BED-4654-8F56-E0F419A429E7}" srcOrd="0" destOrd="0" presId="urn:microsoft.com/office/officeart/2005/8/layout/hProcess11"/>
    <dgm:cxn modelId="{8C16306C-3206-3844-8B29-EA944D164A39}" type="presParOf" srcId="{F3EDB065-A0D0-4F27-A133-9ECBC9E52153}" destId="{8E327EB0-61D9-4543-B6B1-D7B1AAC0F96A}" srcOrd="1" destOrd="0" presId="urn:microsoft.com/office/officeart/2005/8/layout/hProcess11"/>
    <dgm:cxn modelId="{7D27D69F-DC33-B941-8B83-F66E741E3F13}" type="presParOf" srcId="{8E327EB0-61D9-4543-B6B1-D7B1AAC0F96A}" destId="{EEFEAB12-EF42-4C6D-B2AB-BE807485F853}" srcOrd="0" destOrd="0" presId="urn:microsoft.com/office/officeart/2005/8/layout/hProcess11"/>
    <dgm:cxn modelId="{20883713-13D3-7A4B-B969-485C9F11BFDA}" type="presParOf" srcId="{EEFEAB12-EF42-4C6D-B2AB-BE807485F853}" destId="{6FC1FFE7-7E2E-47B2-9500-8E2C709F2EBA}" srcOrd="0" destOrd="0" presId="urn:microsoft.com/office/officeart/2005/8/layout/hProcess11"/>
    <dgm:cxn modelId="{CC9AFD45-A9F1-9346-B284-590B82D0699E}" type="presParOf" srcId="{EEFEAB12-EF42-4C6D-B2AB-BE807485F853}" destId="{7CE8B2FF-5EA0-4D32-A19E-5866CD59C33E}" srcOrd="1" destOrd="0" presId="urn:microsoft.com/office/officeart/2005/8/layout/hProcess11"/>
    <dgm:cxn modelId="{FD578633-CCBD-E940-89CD-F9A6EA8DFAD5}" type="presParOf" srcId="{EEFEAB12-EF42-4C6D-B2AB-BE807485F853}" destId="{DBB897BC-3E1E-46F5-AF16-3985ACBAA083}" srcOrd="2" destOrd="0" presId="urn:microsoft.com/office/officeart/2005/8/layout/hProcess11"/>
    <dgm:cxn modelId="{4AF8CDA5-549E-A149-A16B-7B250442E98A}" type="presParOf" srcId="{8E327EB0-61D9-4543-B6B1-D7B1AAC0F96A}" destId="{42921229-7C2A-4BD2-BA45-599EBE119FCA}" srcOrd="1" destOrd="0" presId="urn:microsoft.com/office/officeart/2005/8/layout/hProcess11"/>
    <dgm:cxn modelId="{22A6A86E-DBB0-364B-85EF-A6C7CEB5A6FC}" type="presParOf" srcId="{8E327EB0-61D9-4543-B6B1-D7B1AAC0F96A}" destId="{FD6497BC-0033-45C1-BFBB-0295ADA305FB}" srcOrd="2" destOrd="0" presId="urn:microsoft.com/office/officeart/2005/8/layout/hProcess11"/>
    <dgm:cxn modelId="{697A5681-0E31-D241-8C43-49C0E9ED88D6}" type="presParOf" srcId="{FD6497BC-0033-45C1-BFBB-0295ADA305FB}" destId="{145C6396-85DC-46E8-83CA-0E13B451E827}" srcOrd="0" destOrd="0" presId="urn:microsoft.com/office/officeart/2005/8/layout/hProcess11"/>
    <dgm:cxn modelId="{D5953864-B007-6C47-8D96-AC9ADB5F7775}" type="presParOf" srcId="{FD6497BC-0033-45C1-BFBB-0295ADA305FB}" destId="{AFB2A04A-32FB-4DF5-BC24-B5934583810F}" srcOrd="1" destOrd="0" presId="urn:microsoft.com/office/officeart/2005/8/layout/hProcess11"/>
    <dgm:cxn modelId="{0BEA4771-EAE8-A84E-AE73-78B4FC8D2323}" type="presParOf" srcId="{FD6497BC-0033-45C1-BFBB-0295ADA305FB}" destId="{FA6790FD-32A1-4C7C-9A79-71B4080E8ED8}" srcOrd="2" destOrd="0" presId="urn:microsoft.com/office/officeart/2005/8/layout/hProcess11"/>
    <dgm:cxn modelId="{3C2EC9B0-F38B-8246-AC76-770941AC0B22}" type="presParOf" srcId="{8E327EB0-61D9-4543-B6B1-D7B1AAC0F96A}" destId="{4DA3256B-C281-4042-A2FF-84DFA2CB19DB}" srcOrd="3" destOrd="0" presId="urn:microsoft.com/office/officeart/2005/8/layout/hProcess11"/>
    <dgm:cxn modelId="{1AEDD79A-33FF-7E44-BB4D-14C1FF686637}" type="presParOf" srcId="{8E327EB0-61D9-4543-B6B1-D7B1AAC0F96A}" destId="{D47B2087-7082-4C82-80A5-27D42FFF83DC}" srcOrd="4" destOrd="0" presId="urn:microsoft.com/office/officeart/2005/8/layout/hProcess11"/>
    <dgm:cxn modelId="{5046CA87-2263-7D42-84DF-AAC667AC6779}" type="presParOf" srcId="{D47B2087-7082-4C82-80A5-27D42FFF83DC}" destId="{7A7765AF-BE31-4B90-A96E-4820B7535243}" srcOrd="0" destOrd="0" presId="urn:microsoft.com/office/officeart/2005/8/layout/hProcess11"/>
    <dgm:cxn modelId="{7B4951C1-BB3E-E745-93CE-F2113AF51B36}" type="presParOf" srcId="{D47B2087-7082-4C82-80A5-27D42FFF83DC}" destId="{D829F499-3DF4-4E6C-A7D4-939AC14E7F8F}" srcOrd="1" destOrd="0" presId="urn:microsoft.com/office/officeart/2005/8/layout/hProcess11"/>
    <dgm:cxn modelId="{1FE0EA8B-6642-BA4B-B9D0-BA0CA6C9F6B9}" type="presParOf" srcId="{D47B2087-7082-4C82-80A5-27D42FFF83DC}" destId="{AA23B5D2-F3F9-461D-A90A-653FD838B465}" srcOrd="2" destOrd="0" presId="urn:microsoft.com/office/officeart/2005/8/layout/hProcess11"/>
    <dgm:cxn modelId="{DDAB495A-62ED-5046-8505-E4ACA5E27FC1}" type="presParOf" srcId="{8E327EB0-61D9-4543-B6B1-D7B1AAC0F96A}" destId="{FD0F785C-8210-4DF1-8C1A-205205E59787}" srcOrd="5" destOrd="0" presId="urn:microsoft.com/office/officeart/2005/8/layout/hProcess11"/>
    <dgm:cxn modelId="{89E47263-5F2E-BF44-AB34-FB445D8E8A0E}" type="presParOf" srcId="{8E327EB0-61D9-4543-B6B1-D7B1AAC0F96A}" destId="{05E3B323-F97D-4749-A557-A43FE9BEA93B}" srcOrd="6" destOrd="0" presId="urn:microsoft.com/office/officeart/2005/8/layout/hProcess11"/>
    <dgm:cxn modelId="{51F1A459-9954-614D-A127-529C44E20B0A}" type="presParOf" srcId="{05E3B323-F97D-4749-A557-A43FE9BEA93B}" destId="{4DBBFCDB-DD43-422F-80F8-2C309D70DD9B}" srcOrd="0" destOrd="0" presId="urn:microsoft.com/office/officeart/2005/8/layout/hProcess11"/>
    <dgm:cxn modelId="{F8D71949-F32E-0A48-BF40-884C50887348}" type="presParOf" srcId="{05E3B323-F97D-4749-A557-A43FE9BEA93B}" destId="{32992329-AB89-4F7C-BD08-3FB267DEA415}" srcOrd="1" destOrd="0" presId="urn:microsoft.com/office/officeart/2005/8/layout/hProcess11"/>
    <dgm:cxn modelId="{AF239F44-DEE2-1849-B1FB-3E01C34F31D4}" type="presParOf" srcId="{05E3B323-F97D-4749-A557-A43FE9BEA93B}" destId="{E9FD5FB7-6555-4D2C-BA30-28AA54BC480E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4BE793B-9929-474C-AB2C-0BEFB39584DD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D498641B-E554-4AE6-9B95-47CF12A4F6D4}">
      <dgm:prSet phldrT="[Text]" custT="1"/>
      <dgm:spPr>
        <a:solidFill>
          <a:srgbClr val="E3A11D"/>
        </a:solidFill>
      </dgm:spPr>
      <dgm:t>
        <a:bodyPr/>
        <a:lstStyle/>
        <a:p>
          <a:r>
            <a:rPr lang="en-ZA" sz="1100" dirty="0">
              <a:solidFill>
                <a:schemeClr val="tx1"/>
              </a:solidFill>
            </a:rPr>
            <a:t>Insufficient formal training opportunities</a:t>
          </a:r>
        </a:p>
      </dgm:t>
    </dgm:pt>
    <dgm:pt modelId="{84F14450-558D-4763-B374-553537DAB0B6}" type="parTrans" cxnId="{4F82F9B0-BE96-4ADC-A743-B4C5C0017589}">
      <dgm:prSet/>
      <dgm:spPr/>
      <dgm:t>
        <a:bodyPr/>
        <a:lstStyle/>
        <a:p>
          <a:endParaRPr lang="en-ZA"/>
        </a:p>
      </dgm:t>
    </dgm:pt>
    <dgm:pt modelId="{24436604-E53C-43FE-B1FB-C2B97D6B3668}" type="sibTrans" cxnId="{4F82F9B0-BE96-4ADC-A743-B4C5C0017589}">
      <dgm:prSet/>
      <dgm:spPr/>
      <dgm:t>
        <a:bodyPr/>
        <a:lstStyle/>
        <a:p>
          <a:endParaRPr lang="en-ZA"/>
        </a:p>
      </dgm:t>
    </dgm:pt>
    <dgm:pt modelId="{2FFE39CE-A852-497D-B9F9-061EF9734283}">
      <dgm:prSet phldrT="[Text]" custT="1"/>
      <dgm:spPr>
        <a:solidFill>
          <a:srgbClr val="CC6600"/>
        </a:solidFill>
      </dgm:spPr>
      <dgm:t>
        <a:bodyPr/>
        <a:lstStyle/>
        <a:p>
          <a:r>
            <a:rPr lang="en-ZA" sz="1100" dirty="0">
              <a:solidFill>
                <a:schemeClr val="tx1"/>
              </a:solidFill>
            </a:rPr>
            <a:t>Lack of support for library-conceived initiatives</a:t>
          </a:r>
        </a:p>
      </dgm:t>
    </dgm:pt>
    <dgm:pt modelId="{F0B952A1-49D6-45C0-89FC-C9F5EDD03E91}" type="parTrans" cxnId="{2D2A5335-08E4-4998-96DD-BF1260F3D371}">
      <dgm:prSet/>
      <dgm:spPr/>
      <dgm:t>
        <a:bodyPr/>
        <a:lstStyle/>
        <a:p>
          <a:endParaRPr lang="en-ZA"/>
        </a:p>
      </dgm:t>
    </dgm:pt>
    <dgm:pt modelId="{B3A83BC6-E764-4ECA-9147-645AB0815346}" type="sibTrans" cxnId="{2D2A5335-08E4-4998-96DD-BF1260F3D371}">
      <dgm:prSet/>
      <dgm:spPr/>
      <dgm:t>
        <a:bodyPr/>
        <a:lstStyle/>
        <a:p>
          <a:endParaRPr lang="en-ZA"/>
        </a:p>
      </dgm:t>
    </dgm:pt>
    <dgm:pt modelId="{BCA3D29F-3259-4F9B-9E6E-3AC8BD70457D}">
      <dgm:prSet phldrT="[Text]" custT="1"/>
      <dgm:spPr>
        <a:solidFill>
          <a:srgbClr val="007E39"/>
        </a:solidFill>
      </dgm:spPr>
      <dgm:t>
        <a:bodyPr/>
        <a:lstStyle/>
        <a:p>
          <a:r>
            <a:rPr lang="en-ZA" sz="1100" dirty="0"/>
            <a:t>Lack of time</a:t>
          </a:r>
        </a:p>
      </dgm:t>
    </dgm:pt>
    <dgm:pt modelId="{02B4B57E-3CC1-4203-9797-B5EAFCAC88A3}" type="parTrans" cxnId="{7578B199-6CEC-4C36-8B04-086179819683}">
      <dgm:prSet/>
      <dgm:spPr/>
      <dgm:t>
        <a:bodyPr/>
        <a:lstStyle/>
        <a:p>
          <a:endParaRPr lang="en-ZA"/>
        </a:p>
      </dgm:t>
    </dgm:pt>
    <dgm:pt modelId="{5ED75810-0EE9-4F41-9C07-4CF775A336EB}" type="sibTrans" cxnId="{7578B199-6CEC-4C36-8B04-086179819683}">
      <dgm:prSet/>
      <dgm:spPr/>
      <dgm:t>
        <a:bodyPr/>
        <a:lstStyle/>
        <a:p>
          <a:endParaRPr lang="en-ZA"/>
        </a:p>
      </dgm:t>
    </dgm:pt>
    <dgm:pt modelId="{F71C267C-A033-4239-BB13-640F0ABBB248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ZA" sz="1100" dirty="0"/>
            <a:t>Lack of authority to </a:t>
          </a:r>
          <a:r>
            <a:rPr lang="en-ZA" sz="1100" dirty="0" err="1"/>
            <a:t>marshall</a:t>
          </a:r>
          <a:r>
            <a:rPr lang="en-ZA" sz="1100" dirty="0"/>
            <a:t> appropriate resources</a:t>
          </a:r>
        </a:p>
      </dgm:t>
    </dgm:pt>
    <dgm:pt modelId="{FD2755B7-FBD3-481F-B6CC-362BBC6B174A}" type="parTrans" cxnId="{975E6CFD-1DC8-40BC-A012-F7D3862ACA60}">
      <dgm:prSet/>
      <dgm:spPr/>
      <dgm:t>
        <a:bodyPr/>
        <a:lstStyle/>
        <a:p>
          <a:endParaRPr lang="en-ZA"/>
        </a:p>
      </dgm:t>
    </dgm:pt>
    <dgm:pt modelId="{160A49E1-B68B-4418-8B5B-74F6A057BE71}" type="sibTrans" cxnId="{975E6CFD-1DC8-40BC-A012-F7D3862ACA60}">
      <dgm:prSet/>
      <dgm:spPr/>
      <dgm:t>
        <a:bodyPr/>
        <a:lstStyle/>
        <a:p>
          <a:endParaRPr lang="en-ZA"/>
        </a:p>
      </dgm:t>
    </dgm:pt>
    <dgm:pt modelId="{5F61D7B9-9B64-458C-A0E5-2D5251FCD84D}">
      <dgm:prSet phldrT="[Text]" custT="1"/>
      <dgm:spPr>
        <a:solidFill>
          <a:srgbClr val="7030A0"/>
        </a:solidFill>
      </dgm:spPr>
      <dgm:t>
        <a:bodyPr/>
        <a:lstStyle/>
        <a:p>
          <a:r>
            <a:rPr lang="en-ZA" sz="1100" dirty="0"/>
            <a:t>Inflexible infrastructure</a:t>
          </a:r>
        </a:p>
      </dgm:t>
    </dgm:pt>
    <dgm:pt modelId="{2150C332-2F30-4859-8421-BE5D403335BB}" type="parTrans" cxnId="{D7A43CE4-7E5B-4267-9813-A2A58A74582E}">
      <dgm:prSet/>
      <dgm:spPr/>
      <dgm:t>
        <a:bodyPr/>
        <a:lstStyle/>
        <a:p>
          <a:endParaRPr lang="en-ZA"/>
        </a:p>
      </dgm:t>
    </dgm:pt>
    <dgm:pt modelId="{CC84E832-D5B8-4D92-8693-649B941080D6}" type="sibTrans" cxnId="{D7A43CE4-7E5B-4267-9813-A2A58A74582E}">
      <dgm:prSet/>
      <dgm:spPr/>
      <dgm:t>
        <a:bodyPr/>
        <a:lstStyle/>
        <a:p>
          <a:endParaRPr lang="en-ZA"/>
        </a:p>
      </dgm:t>
    </dgm:pt>
    <dgm:pt modelId="{7CC2ACCB-1849-4680-A516-3BF7DC1AAF6F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ZA" sz="1100" dirty="0">
              <a:solidFill>
                <a:schemeClr val="tx1"/>
              </a:solidFill>
            </a:rPr>
            <a:t>Lack of incentive</a:t>
          </a:r>
        </a:p>
      </dgm:t>
    </dgm:pt>
    <dgm:pt modelId="{E8DF6CFB-E1C1-4080-B45E-F299F705AA31}" type="parTrans" cxnId="{7F9B1EA6-CD3F-46F5-A31E-ED46DD409E97}">
      <dgm:prSet/>
      <dgm:spPr/>
      <dgm:t>
        <a:bodyPr/>
        <a:lstStyle/>
        <a:p>
          <a:endParaRPr lang="en-ZA"/>
        </a:p>
      </dgm:t>
    </dgm:pt>
    <dgm:pt modelId="{0FDD5D33-5D13-4DCA-9A65-D2AE997DDD27}" type="sibTrans" cxnId="{7F9B1EA6-CD3F-46F5-A31E-ED46DD409E97}">
      <dgm:prSet/>
      <dgm:spPr/>
      <dgm:t>
        <a:bodyPr/>
        <a:lstStyle/>
        <a:p>
          <a:endParaRPr lang="en-ZA"/>
        </a:p>
      </dgm:t>
    </dgm:pt>
    <dgm:pt modelId="{1BC925D6-3187-48B0-B90C-1AA15B478F0E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ZA" sz="1100" dirty="0">
              <a:solidFill>
                <a:schemeClr val="tx1"/>
              </a:solidFill>
            </a:rPr>
            <a:t>Complexity of collaboration with academics</a:t>
          </a:r>
        </a:p>
      </dgm:t>
    </dgm:pt>
    <dgm:pt modelId="{FEAADB3F-BFF4-450F-A3E1-4B60108126D2}" type="parTrans" cxnId="{78CA7C71-0795-4139-A1D9-F5EB551B167E}">
      <dgm:prSet/>
      <dgm:spPr/>
      <dgm:t>
        <a:bodyPr/>
        <a:lstStyle/>
        <a:p>
          <a:endParaRPr lang="en-ZA"/>
        </a:p>
      </dgm:t>
    </dgm:pt>
    <dgm:pt modelId="{28866CA6-6FFA-4E6D-A908-977D21722CBD}" type="sibTrans" cxnId="{78CA7C71-0795-4139-A1D9-F5EB551B167E}">
      <dgm:prSet/>
      <dgm:spPr/>
      <dgm:t>
        <a:bodyPr/>
        <a:lstStyle/>
        <a:p>
          <a:endParaRPr lang="en-ZA"/>
        </a:p>
      </dgm:t>
    </dgm:pt>
    <dgm:pt modelId="{6B498915-C67C-4AFC-8EB2-48BE8F3CCE5B}">
      <dgm:prSet phldrT="[Text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ZA" sz="1100" dirty="0">
              <a:solidFill>
                <a:schemeClr val="bg1"/>
              </a:solidFill>
            </a:rPr>
            <a:t>Lack of institutional commitment</a:t>
          </a:r>
        </a:p>
      </dgm:t>
    </dgm:pt>
    <dgm:pt modelId="{9C126502-96A6-4086-ADE4-1E1872941C66}" type="parTrans" cxnId="{DA122BF8-6C55-4F7E-8CB1-2810A299B6A9}">
      <dgm:prSet/>
      <dgm:spPr/>
      <dgm:t>
        <a:bodyPr/>
        <a:lstStyle/>
        <a:p>
          <a:endParaRPr lang="en-ZA"/>
        </a:p>
      </dgm:t>
    </dgm:pt>
    <dgm:pt modelId="{EC71E947-AC3C-4CEB-96CA-D0A83A44721A}" type="sibTrans" cxnId="{DA122BF8-6C55-4F7E-8CB1-2810A299B6A9}">
      <dgm:prSet/>
      <dgm:spPr/>
      <dgm:t>
        <a:bodyPr/>
        <a:lstStyle/>
        <a:p>
          <a:endParaRPr lang="en-ZA"/>
        </a:p>
      </dgm:t>
    </dgm:pt>
    <dgm:pt modelId="{F454B770-1DF9-4451-91FA-3538FC43A0B5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ZA" sz="1100" dirty="0"/>
            <a:t>Diffusion of effort</a:t>
          </a:r>
        </a:p>
      </dgm:t>
    </dgm:pt>
    <dgm:pt modelId="{7AC1660B-9D21-463F-8B30-770133269732}" type="parTrans" cxnId="{A95ED4DC-82A5-4908-9F1D-1A2424108FD6}">
      <dgm:prSet/>
      <dgm:spPr/>
      <dgm:t>
        <a:bodyPr/>
        <a:lstStyle/>
        <a:p>
          <a:endParaRPr lang="en-ZA"/>
        </a:p>
      </dgm:t>
    </dgm:pt>
    <dgm:pt modelId="{51683A34-3BA7-4E5E-AF8E-4605945D7065}" type="sibTrans" cxnId="{A95ED4DC-82A5-4908-9F1D-1A2424108FD6}">
      <dgm:prSet/>
      <dgm:spPr/>
      <dgm:t>
        <a:bodyPr/>
        <a:lstStyle/>
        <a:p>
          <a:endParaRPr lang="en-ZA"/>
        </a:p>
      </dgm:t>
    </dgm:pt>
    <dgm:pt modelId="{3AA8BC61-8A56-4AC2-A474-1877C6119F1C}">
      <dgm:prSet phldrT="[Text]" custT="1"/>
      <dgm:spPr>
        <a:solidFill>
          <a:srgbClr val="0070C0"/>
        </a:solidFill>
      </dgm:spPr>
      <dgm:t>
        <a:bodyPr/>
        <a:lstStyle/>
        <a:p>
          <a:r>
            <a:rPr lang="en-ZA" sz="1100" dirty="0" err="1"/>
            <a:t>Overcautiousness</a:t>
          </a:r>
          <a:endParaRPr lang="en-ZA" sz="1100" dirty="0"/>
        </a:p>
      </dgm:t>
    </dgm:pt>
    <dgm:pt modelId="{B9A339D5-9D79-451A-9EF8-1C5CF3720A72}" type="parTrans" cxnId="{B5171A4C-B383-4362-8E24-DCB7FDFD3181}">
      <dgm:prSet/>
      <dgm:spPr/>
      <dgm:t>
        <a:bodyPr/>
        <a:lstStyle/>
        <a:p>
          <a:endParaRPr lang="en-ZA"/>
        </a:p>
      </dgm:t>
    </dgm:pt>
    <dgm:pt modelId="{EC6E1B30-8A92-47E8-9731-F7C1B6BA81CD}" type="sibTrans" cxnId="{B5171A4C-B383-4362-8E24-DCB7FDFD3181}">
      <dgm:prSet/>
      <dgm:spPr/>
      <dgm:t>
        <a:bodyPr/>
        <a:lstStyle/>
        <a:p>
          <a:endParaRPr lang="en-ZA"/>
        </a:p>
      </dgm:t>
    </dgm:pt>
    <dgm:pt modelId="{91C772A6-FBB1-454C-84D4-5459B7D182C5}" type="pres">
      <dgm:prSet presAssocID="{C4BE793B-9929-474C-AB2C-0BEFB39584D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1ACDDD-186E-43BD-AFCE-18C9994C9EC3}" type="pres">
      <dgm:prSet presAssocID="{D498641B-E554-4AE6-9B95-47CF12A4F6D4}" presName="node" presStyleLbl="node1" presStyleIdx="0" presStyleCnt="10" custScaleX="142078" custRadScaleRad="102728" custRadScaleInc="106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CE5F88-6638-4544-8989-B528B9065FA2}" type="pres">
      <dgm:prSet presAssocID="{D498641B-E554-4AE6-9B95-47CF12A4F6D4}" presName="spNode" presStyleCnt="0"/>
      <dgm:spPr/>
    </dgm:pt>
    <dgm:pt modelId="{A245A758-250B-489B-9F0D-A96028CD3C94}" type="pres">
      <dgm:prSet presAssocID="{24436604-E53C-43FE-B1FB-C2B97D6B3668}" presName="sibTrans" presStyleLbl="sibTrans1D1" presStyleIdx="0" presStyleCnt="10"/>
      <dgm:spPr/>
      <dgm:t>
        <a:bodyPr/>
        <a:lstStyle/>
        <a:p>
          <a:endParaRPr lang="en-US"/>
        </a:p>
      </dgm:t>
    </dgm:pt>
    <dgm:pt modelId="{03D30034-C3F8-4F95-9F36-469339CFB960}" type="pres">
      <dgm:prSet presAssocID="{2FFE39CE-A852-497D-B9F9-061EF9734283}" presName="node" presStyleLbl="node1" presStyleIdx="1" presStyleCnt="10" custScaleX="138805" custScaleY="118449" custRadScaleRad="100497" custRadScaleInc="370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F94089-AE43-4D3D-A5AC-E952792E17DD}" type="pres">
      <dgm:prSet presAssocID="{2FFE39CE-A852-497D-B9F9-061EF9734283}" presName="spNode" presStyleCnt="0"/>
      <dgm:spPr/>
    </dgm:pt>
    <dgm:pt modelId="{FB905076-6799-477E-8900-3C71C401A7F5}" type="pres">
      <dgm:prSet presAssocID="{B3A83BC6-E764-4ECA-9147-645AB0815346}" presName="sibTrans" presStyleLbl="sibTrans1D1" presStyleIdx="1" presStyleCnt="10"/>
      <dgm:spPr/>
      <dgm:t>
        <a:bodyPr/>
        <a:lstStyle/>
        <a:p>
          <a:endParaRPr lang="en-US"/>
        </a:p>
      </dgm:t>
    </dgm:pt>
    <dgm:pt modelId="{29D05FF0-19A4-4844-ADAC-CB4D183749A4}" type="pres">
      <dgm:prSet presAssocID="{BCA3D29F-3259-4F9B-9E6E-3AC8BD70457D}" presName="node" presStyleLbl="node1" presStyleIdx="2" presStyleCnt="10" custScaleX="155683" custScaleY="1203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5020E2-3F81-4F5F-A59B-13F3ACD8FA59}" type="pres">
      <dgm:prSet presAssocID="{BCA3D29F-3259-4F9B-9E6E-3AC8BD70457D}" presName="spNode" presStyleCnt="0"/>
      <dgm:spPr/>
    </dgm:pt>
    <dgm:pt modelId="{3E6BCE77-C7C5-4215-BA1B-D758E75DD209}" type="pres">
      <dgm:prSet presAssocID="{5ED75810-0EE9-4F41-9C07-4CF775A336EB}" presName="sibTrans" presStyleLbl="sibTrans1D1" presStyleIdx="2" presStyleCnt="10"/>
      <dgm:spPr/>
      <dgm:t>
        <a:bodyPr/>
        <a:lstStyle/>
        <a:p>
          <a:endParaRPr lang="en-US"/>
        </a:p>
      </dgm:t>
    </dgm:pt>
    <dgm:pt modelId="{87241C44-1515-49B7-B4D8-69D33D5A35E1}" type="pres">
      <dgm:prSet presAssocID="{3AA8BC61-8A56-4AC2-A474-1877C6119F1C}" presName="node" presStyleLbl="node1" presStyleIdx="3" presStyleCnt="10" custScaleX="140178" custRadScaleRad="98472" custRadScaleInc="-190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CB8982-4588-44AF-BB73-5D59C53903E1}" type="pres">
      <dgm:prSet presAssocID="{3AA8BC61-8A56-4AC2-A474-1877C6119F1C}" presName="spNode" presStyleCnt="0"/>
      <dgm:spPr/>
    </dgm:pt>
    <dgm:pt modelId="{B4EA163E-CE22-4C54-ACA8-E5649C7B9A70}" type="pres">
      <dgm:prSet presAssocID="{EC6E1B30-8A92-47E8-9731-F7C1B6BA81CD}" presName="sibTrans" presStyleLbl="sibTrans1D1" presStyleIdx="3" presStyleCnt="10"/>
      <dgm:spPr/>
      <dgm:t>
        <a:bodyPr/>
        <a:lstStyle/>
        <a:p>
          <a:endParaRPr lang="en-US"/>
        </a:p>
      </dgm:t>
    </dgm:pt>
    <dgm:pt modelId="{1CB78E20-0927-4DDE-B4D3-0EEE6C953A5A}" type="pres">
      <dgm:prSet presAssocID="{F71C267C-A033-4239-BB13-640F0ABBB248}" presName="node" presStyleLbl="node1" presStyleIdx="4" presStyleCnt="10" custScaleX="134664" custRadScaleRad="99412" custRadScaleInc="-537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B1BAF9-67D9-4E5A-A3B3-D0497119586B}" type="pres">
      <dgm:prSet presAssocID="{F71C267C-A033-4239-BB13-640F0ABBB248}" presName="spNode" presStyleCnt="0"/>
      <dgm:spPr/>
    </dgm:pt>
    <dgm:pt modelId="{7C180215-ABB9-4298-9248-EC73FC3C9B83}" type="pres">
      <dgm:prSet presAssocID="{160A49E1-B68B-4418-8B5B-74F6A057BE71}" presName="sibTrans" presStyleLbl="sibTrans1D1" presStyleIdx="4" presStyleCnt="10"/>
      <dgm:spPr/>
      <dgm:t>
        <a:bodyPr/>
        <a:lstStyle/>
        <a:p>
          <a:endParaRPr lang="en-US"/>
        </a:p>
      </dgm:t>
    </dgm:pt>
    <dgm:pt modelId="{A8842312-D06E-45F3-9D3D-36B7B8339ED6}" type="pres">
      <dgm:prSet presAssocID="{5F61D7B9-9B64-458C-A0E5-2D5251FCD84D}" presName="node" presStyleLbl="node1" presStyleIdx="5" presStyleCnt="10" custScaleX="1351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043A31-88E0-4D65-BC23-4E24201FAAE7}" type="pres">
      <dgm:prSet presAssocID="{5F61D7B9-9B64-458C-A0E5-2D5251FCD84D}" presName="spNode" presStyleCnt="0"/>
      <dgm:spPr/>
    </dgm:pt>
    <dgm:pt modelId="{EED70F81-B06D-4CDC-AFCD-01B626F25263}" type="pres">
      <dgm:prSet presAssocID="{CC84E832-D5B8-4D92-8693-649B941080D6}" presName="sibTrans" presStyleLbl="sibTrans1D1" presStyleIdx="5" presStyleCnt="10"/>
      <dgm:spPr/>
      <dgm:t>
        <a:bodyPr/>
        <a:lstStyle/>
        <a:p>
          <a:endParaRPr lang="en-US"/>
        </a:p>
      </dgm:t>
    </dgm:pt>
    <dgm:pt modelId="{3CA4D251-9495-4D90-BA46-48539DE1BE44}" type="pres">
      <dgm:prSet presAssocID="{1BC925D6-3187-48B0-B90C-1AA15B478F0E}" presName="node" presStyleLbl="node1" presStyleIdx="6" presStyleCnt="10" custScaleX="150122" custRadScaleRad="99574" custRadScaleInc="352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7765A8-91AC-43CA-A215-B8DBA2A6A82B}" type="pres">
      <dgm:prSet presAssocID="{1BC925D6-3187-48B0-B90C-1AA15B478F0E}" presName="spNode" presStyleCnt="0"/>
      <dgm:spPr/>
    </dgm:pt>
    <dgm:pt modelId="{8D51E46B-DEC3-4173-A65B-D45672AE0CB0}" type="pres">
      <dgm:prSet presAssocID="{28866CA6-6FFA-4E6D-A908-977D21722CBD}" presName="sibTrans" presStyleLbl="sibTrans1D1" presStyleIdx="6" presStyleCnt="10"/>
      <dgm:spPr/>
      <dgm:t>
        <a:bodyPr/>
        <a:lstStyle/>
        <a:p>
          <a:endParaRPr lang="en-US"/>
        </a:p>
      </dgm:t>
    </dgm:pt>
    <dgm:pt modelId="{8C449F3D-1F44-45B5-9C78-C70E5C3502F1}" type="pres">
      <dgm:prSet presAssocID="{7CC2ACCB-1849-4680-A516-3BF7DC1AAF6F}" presName="node" presStyleLbl="node1" presStyleIdx="7" presStyleCnt="10" custScaleX="130159" custRadScaleRad="99081" custRadScaleInc="397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692B5A-AE2A-4E1E-A44E-6799A20188A0}" type="pres">
      <dgm:prSet presAssocID="{7CC2ACCB-1849-4680-A516-3BF7DC1AAF6F}" presName="spNode" presStyleCnt="0"/>
      <dgm:spPr/>
    </dgm:pt>
    <dgm:pt modelId="{E74E5411-139F-4101-8154-4A9EF0AE52F2}" type="pres">
      <dgm:prSet presAssocID="{0FDD5D33-5D13-4DCA-9A65-D2AE997DDD27}" presName="sibTrans" presStyleLbl="sibTrans1D1" presStyleIdx="7" presStyleCnt="10"/>
      <dgm:spPr/>
      <dgm:t>
        <a:bodyPr/>
        <a:lstStyle/>
        <a:p>
          <a:endParaRPr lang="en-US"/>
        </a:p>
      </dgm:t>
    </dgm:pt>
    <dgm:pt modelId="{DF4D01A4-3FEC-416B-981C-91163434FB38}" type="pres">
      <dgm:prSet presAssocID="{F454B770-1DF9-4451-91FA-3538FC43A0B5}" presName="node" presStyleLbl="node1" presStyleIdx="8" presStyleCnt="10" custScaleX="1439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92FE35-9999-464F-8675-27FB3F2DE8D2}" type="pres">
      <dgm:prSet presAssocID="{F454B770-1DF9-4451-91FA-3538FC43A0B5}" presName="spNode" presStyleCnt="0"/>
      <dgm:spPr/>
    </dgm:pt>
    <dgm:pt modelId="{0CC2FCEB-13A2-445C-8246-65924F477DAF}" type="pres">
      <dgm:prSet presAssocID="{51683A34-3BA7-4E5E-AF8E-4605945D7065}" presName="sibTrans" presStyleLbl="sibTrans1D1" presStyleIdx="8" presStyleCnt="10"/>
      <dgm:spPr/>
      <dgm:t>
        <a:bodyPr/>
        <a:lstStyle/>
        <a:p>
          <a:endParaRPr lang="en-US"/>
        </a:p>
      </dgm:t>
    </dgm:pt>
    <dgm:pt modelId="{3B928950-34D6-4123-831D-4280676B7240}" type="pres">
      <dgm:prSet presAssocID="{6B498915-C67C-4AFC-8EB2-48BE8F3CCE5B}" presName="node" presStyleLbl="node1" presStyleIdx="9" presStyleCnt="10" custScaleX="151480" custRadScaleRad="98849" custRadScaleInc="-310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285A04-5ABE-4226-AE81-89C45773B820}" type="pres">
      <dgm:prSet presAssocID="{6B498915-C67C-4AFC-8EB2-48BE8F3CCE5B}" presName="spNode" presStyleCnt="0"/>
      <dgm:spPr/>
    </dgm:pt>
    <dgm:pt modelId="{8C6A5F8A-3B07-49D5-9318-BCE42AE5F643}" type="pres">
      <dgm:prSet presAssocID="{EC71E947-AC3C-4CEB-96CA-D0A83A44721A}" presName="sibTrans" presStyleLbl="sibTrans1D1" presStyleIdx="9" presStyleCnt="10"/>
      <dgm:spPr/>
      <dgm:t>
        <a:bodyPr/>
        <a:lstStyle/>
        <a:p>
          <a:endParaRPr lang="en-US"/>
        </a:p>
      </dgm:t>
    </dgm:pt>
  </dgm:ptLst>
  <dgm:cxnLst>
    <dgm:cxn modelId="{C1116C56-4505-4F24-83D0-09D92A42CC33}" type="presOf" srcId="{3AA8BC61-8A56-4AC2-A474-1877C6119F1C}" destId="{87241C44-1515-49B7-B4D8-69D33D5A35E1}" srcOrd="0" destOrd="0" presId="urn:microsoft.com/office/officeart/2005/8/layout/cycle6"/>
    <dgm:cxn modelId="{7578B199-6CEC-4C36-8B04-086179819683}" srcId="{C4BE793B-9929-474C-AB2C-0BEFB39584DD}" destId="{BCA3D29F-3259-4F9B-9E6E-3AC8BD70457D}" srcOrd="2" destOrd="0" parTransId="{02B4B57E-3CC1-4203-9797-B5EAFCAC88A3}" sibTransId="{5ED75810-0EE9-4F41-9C07-4CF775A336EB}"/>
    <dgm:cxn modelId="{40AAA64A-4F26-4ED8-BDAE-74EFE3A85770}" type="presOf" srcId="{24436604-E53C-43FE-B1FB-C2B97D6B3668}" destId="{A245A758-250B-489B-9F0D-A96028CD3C94}" srcOrd="0" destOrd="0" presId="urn:microsoft.com/office/officeart/2005/8/layout/cycle6"/>
    <dgm:cxn modelId="{904CEEDE-24E2-43C1-92A5-BC71B33BF967}" type="presOf" srcId="{0FDD5D33-5D13-4DCA-9A65-D2AE997DDD27}" destId="{E74E5411-139F-4101-8154-4A9EF0AE52F2}" srcOrd="0" destOrd="0" presId="urn:microsoft.com/office/officeart/2005/8/layout/cycle6"/>
    <dgm:cxn modelId="{D7A43CE4-7E5B-4267-9813-A2A58A74582E}" srcId="{C4BE793B-9929-474C-AB2C-0BEFB39584DD}" destId="{5F61D7B9-9B64-458C-A0E5-2D5251FCD84D}" srcOrd="5" destOrd="0" parTransId="{2150C332-2F30-4859-8421-BE5D403335BB}" sibTransId="{CC84E832-D5B8-4D92-8693-649B941080D6}"/>
    <dgm:cxn modelId="{36F1F0B2-25D3-4D44-A070-C6BC3EA7C263}" type="presOf" srcId="{5ED75810-0EE9-4F41-9C07-4CF775A336EB}" destId="{3E6BCE77-C7C5-4215-BA1B-D758E75DD209}" srcOrd="0" destOrd="0" presId="urn:microsoft.com/office/officeart/2005/8/layout/cycle6"/>
    <dgm:cxn modelId="{676717C6-7814-42EF-8860-4B8F941E9261}" type="presOf" srcId="{160A49E1-B68B-4418-8B5B-74F6A057BE71}" destId="{7C180215-ABB9-4298-9248-EC73FC3C9B83}" srcOrd="0" destOrd="0" presId="urn:microsoft.com/office/officeart/2005/8/layout/cycle6"/>
    <dgm:cxn modelId="{934044A0-E904-4684-B500-657CE2F56CF3}" type="presOf" srcId="{CC84E832-D5B8-4D92-8693-649B941080D6}" destId="{EED70F81-B06D-4CDC-AFCD-01B626F25263}" srcOrd="0" destOrd="0" presId="urn:microsoft.com/office/officeart/2005/8/layout/cycle6"/>
    <dgm:cxn modelId="{78CA7C71-0795-4139-A1D9-F5EB551B167E}" srcId="{C4BE793B-9929-474C-AB2C-0BEFB39584DD}" destId="{1BC925D6-3187-48B0-B90C-1AA15B478F0E}" srcOrd="6" destOrd="0" parTransId="{FEAADB3F-BFF4-450F-A3E1-4B60108126D2}" sibTransId="{28866CA6-6FFA-4E6D-A908-977D21722CBD}"/>
    <dgm:cxn modelId="{975E6CFD-1DC8-40BC-A012-F7D3862ACA60}" srcId="{C4BE793B-9929-474C-AB2C-0BEFB39584DD}" destId="{F71C267C-A033-4239-BB13-640F0ABBB248}" srcOrd="4" destOrd="0" parTransId="{FD2755B7-FBD3-481F-B6CC-362BBC6B174A}" sibTransId="{160A49E1-B68B-4418-8B5B-74F6A057BE71}"/>
    <dgm:cxn modelId="{4F82F9B0-BE96-4ADC-A743-B4C5C0017589}" srcId="{C4BE793B-9929-474C-AB2C-0BEFB39584DD}" destId="{D498641B-E554-4AE6-9B95-47CF12A4F6D4}" srcOrd="0" destOrd="0" parTransId="{84F14450-558D-4763-B374-553537DAB0B6}" sibTransId="{24436604-E53C-43FE-B1FB-C2B97D6B3668}"/>
    <dgm:cxn modelId="{74B9E92E-2805-446E-962F-851FE54FE2DE}" type="presOf" srcId="{6B498915-C67C-4AFC-8EB2-48BE8F3CCE5B}" destId="{3B928950-34D6-4123-831D-4280676B7240}" srcOrd="0" destOrd="0" presId="urn:microsoft.com/office/officeart/2005/8/layout/cycle6"/>
    <dgm:cxn modelId="{DA122BF8-6C55-4F7E-8CB1-2810A299B6A9}" srcId="{C4BE793B-9929-474C-AB2C-0BEFB39584DD}" destId="{6B498915-C67C-4AFC-8EB2-48BE8F3CCE5B}" srcOrd="9" destOrd="0" parTransId="{9C126502-96A6-4086-ADE4-1E1872941C66}" sibTransId="{EC71E947-AC3C-4CEB-96CA-D0A83A44721A}"/>
    <dgm:cxn modelId="{DD83397F-F2B8-4A42-B1FF-AD8D66E95C78}" type="presOf" srcId="{2FFE39CE-A852-497D-B9F9-061EF9734283}" destId="{03D30034-C3F8-4F95-9F36-469339CFB960}" srcOrd="0" destOrd="0" presId="urn:microsoft.com/office/officeart/2005/8/layout/cycle6"/>
    <dgm:cxn modelId="{F6C80F8B-9284-4D29-8385-A5B278EAC018}" type="presOf" srcId="{F454B770-1DF9-4451-91FA-3538FC43A0B5}" destId="{DF4D01A4-3FEC-416B-981C-91163434FB38}" srcOrd="0" destOrd="0" presId="urn:microsoft.com/office/officeart/2005/8/layout/cycle6"/>
    <dgm:cxn modelId="{5A83AAAF-281A-4177-95B5-E9508A95AFD9}" type="presOf" srcId="{1BC925D6-3187-48B0-B90C-1AA15B478F0E}" destId="{3CA4D251-9495-4D90-BA46-48539DE1BE44}" srcOrd="0" destOrd="0" presId="urn:microsoft.com/office/officeart/2005/8/layout/cycle6"/>
    <dgm:cxn modelId="{E340A710-EA2D-4A4F-B7F6-F7916BA5AE95}" type="presOf" srcId="{5F61D7B9-9B64-458C-A0E5-2D5251FCD84D}" destId="{A8842312-D06E-45F3-9D3D-36B7B8339ED6}" srcOrd="0" destOrd="0" presId="urn:microsoft.com/office/officeart/2005/8/layout/cycle6"/>
    <dgm:cxn modelId="{A95ED4DC-82A5-4908-9F1D-1A2424108FD6}" srcId="{C4BE793B-9929-474C-AB2C-0BEFB39584DD}" destId="{F454B770-1DF9-4451-91FA-3538FC43A0B5}" srcOrd="8" destOrd="0" parTransId="{7AC1660B-9D21-463F-8B30-770133269732}" sibTransId="{51683A34-3BA7-4E5E-AF8E-4605945D7065}"/>
    <dgm:cxn modelId="{FA3042EB-6DA6-459D-9830-1860EE8593F6}" type="presOf" srcId="{B3A83BC6-E764-4ECA-9147-645AB0815346}" destId="{FB905076-6799-477E-8900-3C71C401A7F5}" srcOrd="0" destOrd="0" presId="urn:microsoft.com/office/officeart/2005/8/layout/cycle6"/>
    <dgm:cxn modelId="{2D2A5335-08E4-4998-96DD-BF1260F3D371}" srcId="{C4BE793B-9929-474C-AB2C-0BEFB39584DD}" destId="{2FFE39CE-A852-497D-B9F9-061EF9734283}" srcOrd="1" destOrd="0" parTransId="{F0B952A1-49D6-45C0-89FC-C9F5EDD03E91}" sibTransId="{B3A83BC6-E764-4ECA-9147-645AB0815346}"/>
    <dgm:cxn modelId="{B5171A4C-B383-4362-8E24-DCB7FDFD3181}" srcId="{C4BE793B-9929-474C-AB2C-0BEFB39584DD}" destId="{3AA8BC61-8A56-4AC2-A474-1877C6119F1C}" srcOrd="3" destOrd="0" parTransId="{B9A339D5-9D79-451A-9EF8-1C5CF3720A72}" sibTransId="{EC6E1B30-8A92-47E8-9731-F7C1B6BA81CD}"/>
    <dgm:cxn modelId="{24029CC2-A468-4E42-91AA-414E5630CD17}" type="presOf" srcId="{EC6E1B30-8A92-47E8-9731-F7C1B6BA81CD}" destId="{B4EA163E-CE22-4C54-ACA8-E5649C7B9A70}" srcOrd="0" destOrd="0" presId="urn:microsoft.com/office/officeart/2005/8/layout/cycle6"/>
    <dgm:cxn modelId="{F5BC6D73-4492-4472-AFE0-147DF41BA7B3}" type="presOf" srcId="{EC71E947-AC3C-4CEB-96CA-D0A83A44721A}" destId="{8C6A5F8A-3B07-49D5-9318-BCE42AE5F643}" srcOrd="0" destOrd="0" presId="urn:microsoft.com/office/officeart/2005/8/layout/cycle6"/>
    <dgm:cxn modelId="{B6537A75-F16A-4047-B6FC-C62009D4F968}" type="presOf" srcId="{F71C267C-A033-4239-BB13-640F0ABBB248}" destId="{1CB78E20-0927-4DDE-B4D3-0EEE6C953A5A}" srcOrd="0" destOrd="0" presId="urn:microsoft.com/office/officeart/2005/8/layout/cycle6"/>
    <dgm:cxn modelId="{1DE7E148-BA23-44F9-91DA-6CD192D517B5}" type="presOf" srcId="{28866CA6-6FFA-4E6D-A908-977D21722CBD}" destId="{8D51E46B-DEC3-4173-A65B-D45672AE0CB0}" srcOrd="0" destOrd="0" presId="urn:microsoft.com/office/officeart/2005/8/layout/cycle6"/>
    <dgm:cxn modelId="{D3750403-2539-460C-8C42-E6083B478B61}" type="presOf" srcId="{BCA3D29F-3259-4F9B-9E6E-3AC8BD70457D}" destId="{29D05FF0-19A4-4844-ADAC-CB4D183749A4}" srcOrd="0" destOrd="0" presId="urn:microsoft.com/office/officeart/2005/8/layout/cycle6"/>
    <dgm:cxn modelId="{8420B662-CBC0-4214-B433-241A89E44F29}" type="presOf" srcId="{D498641B-E554-4AE6-9B95-47CF12A4F6D4}" destId="{371ACDDD-186E-43BD-AFCE-18C9994C9EC3}" srcOrd="0" destOrd="0" presId="urn:microsoft.com/office/officeart/2005/8/layout/cycle6"/>
    <dgm:cxn modelId="{7F9B1EA6-CD3F-46F5-A31E-ED46DD409E97}" srcId="{C4BE793B-9929-474C-AB2C-0BEFB39584DD}" destId="{7CC2ACCB-1849-4680-A516-3BF7DC1AAF6F}" srcOrd="7" destOrd="0" parTransId="{E8DF6CFB-E1C1-4080-B45E-F299F705AA31}" sibTransId="{0FDD5D33-5D13-4DCA-9A65-D2AE997DDD27}"/>
    <dgm:cxn modelId="{FC41FF80-7E87-456D-BBEF-792223AEBB95}" type="presOf" srcId="{7CC2ACCB-1849-4680-A516-3BF7DC1AAF6F}" destId="{8C449F3D-1F44-45B5-9C78-C70E5C3502F1}" srcOrd="0" destOrd="0" presId="urn:microsoft.com/office/officeart/2005/8/layout/cycle6"/>
    <dgm:cxn modelId="{D9E926C4-7A54-4F52-87B5-98C3D720D92D}" type="presOf" srcId="{51683A34-3BA7-4E5E-AF8E-4605945D7065}" destId="{0CC2FCEB-13A2-445C-8246-65924F477DAF}" srcOrd="0" destOrd="0" presId="urn:microsoft.com/office/officeart/2005/8/layout/cycle6"/>
    <dgm:cxn modelId="{3517E9FC-0090-4194-9E23-188F694C6E7B}" type="presOf" srcId="{C4BE793B-9929-474C-AB2C-0BEFB39584DD}" destId="{91C772A6-FBB1-454C-84D4-5459B7D182C5}" srcOrd="0" destOrd="0" presId="urn:microsoft.com/office/officeart/2005/8/layout/cycle6"/>
    <dgm:cxn modelId="{8E213C71-0259-4905-9C03-ECDB36D481F1}" type="presParOf" srcId="{91C772A6-FBB1-454C-84D4-5459B7D182C5}" destId="{371ACDDD-186E-43BD-AFCE-18C9994C9EC3}" srcOrd="0" destOrd="0" presId="urn:microsoft.com/office/officeart/2005/8/layout/cycle6"/>
    <dgm:cxn modelId="{E192E20C-E37E-4584-9BFD-02A12E95A53E}" type="presParOf" srcId="{91C772A6-FBB1-454C-84D4-5459B7D182C5}" destId="{2FCE5F88-6638-4544-8989-B528B9065FA2}" srcOrd="1" destOrd="0" presId="urn:microsoft.com/office/officeart/2005/8/layout/cycle6"/>
    <dgm:cxn modelId="{3A4710CE-1E21-4D29-9BAF-EB5D313B5274}" type="presParOf" srcId="{91C772A6-FBB1-454C-84D4-5459B7D182C5}" destId="{A245A758-250B-489B-9F0D-A96028CD3C94}" srcOrd="2" destOrd="0" presId="urn:microsoft.com/office/officeart/2005/8/layout/cycle6"/>
    <dgm:cxn modelId="{988BF500-F9E5-435E-A7BE-3B39AD6221E4}" type="presParOf" srcId="{91C772A6-FBB1-454C-84D4-5459B7D182C5}" destId="{03D30034-C3F8-4F95-9F36-469339CFB960}" srcOrd="3" destOrd="0" presId="urn:microsoft.com/office/officeart/2005/8/layout/cycle6"/>
    <dgm:cxn modelId="{45AC675E-EB8D-4D03-81DE-35622F252C30}" type="presParOf" srcId="{91C772A6-FBB1-454C-84D4-5459B7D182C5}" destId="{9FF94089-AE43-4D3D-A5AC-E952792E17DD}" srcOrd="4" destOrd="0" presId="urn:microsoft.com/office/officeart/2005/8/layout/cycle6"/>
    <dgm:cxn modelId="{C0E428C5-FDA5-45C0-8E9F-18DA788CC0C9}" type="presParOf" srcId="{91C772A6-FBB1-454C-84D4-5459B7D182C5}" destId="{FB905076-6799-477E-8900-3C71C401A7F5}" srcOrd="5" destOrd="0" presId="urn:microsoft.com/office/officeart/2005/8/layout/cycle6"/>
    <dgm:cxn modelId="{2A0E42F9-FD7C-4571-8B73-930A9052A1BD}" type="presParOf" srcId="{91C772A6-FBB1-454C-84D4-5459B7D182C5}" destId="{29D05FF0-19A4-4844-ADAC-CB4D183749A4}" srcOrd="6" destOrd="0" presId="urn:microsoft.com/office/officeart/2005/8/layout/cycle6"/>
    <dgm:cxn modelId="{53231591-260C-411D-B0B7-22B503EA8370}" type="presParOf" srcId="{91C772A6-FBB1-454C-84D4-5459B7D182C5}" destId="{175020E2-3F81-4F5F-A59B-13F3ACD8FA59}" srcOrd="7" destOrd="0" presId="urn:microsoft.com/office/officeart/2005/8/layout/cycle6"/>
    <dgm:cxn modelId="{6868F336-B855-4932-A9EB-84ABC0FB552A}" type="presParOf" srcId="{91C772A6-FBB1-454C-84D4-5459B7D182C5}" destId="{3E6BCE77-C7C5-4215-BA1B-D758E75DD209}" srcOrd="8" destOrd="0" presId="urn:microsoft.com/office/officeart/2005/8/layout/cycle6"/>
    <dgm:cxn modelId="{A4FC27A9-AA1E-4FE9-B02C-3A10CAB09C50}" type="presParOf" srcId="{91C772A6-FBB1-454C-84D4-5459B7D182C5}" destId="{87241C44-1515-49B7-B4D8-69D33D5A35E1}" srcOrd="9" destOrd="0" presId="urn:microsoft.com/office/officeart/2005/8/layout/cycle6"/>
    <dgm:cxn modelId="{BDC07391-725F-4CE5-9CD9-0BB66679E8C3}" type="presParOf" srcId="{91C772A6-FBB1-454C-84D4-5459B7D182C5}" destId="{87CB8982-4588-44AF-BB73-5D59C53903E1}" srcOrd="10" destOrd="0" presId="urn:microsoft.com/office/officeart/2005/8/layout/cycle6"/>
    <dgm:cxn modelId="{1C63DF03-95A7-4BB6-A139-742547535DC2}" type="presParOf" srcId="{91C772A6-FBB1-454C-84D4-5459B7D182C5}" destId="{B4EA163E-CE22-4C54-ACA8-E5649C7B9A70}" srcOrd="11" destOrd="0" presId="urn:microsoft.com/office/officeart/2005/8/layout/cycle6"/>
    <dgm:cxn modelId="{582D6040-8986-4BFC-9C1B-14EDDE3BC480}" type="presParOf" srcId="{91C772A6-FBB1-454C-84D4-5459B7D182C5}" destId="{1CB78E20-0927-4DDE-B4D3-0EEE6C953A5A}" srcOrd="12" destOrd="0" presId="urn:microsoft.com/office/officeart/2005/8/layout/cycle6"/>
    <dgm:cxn modelId="{70464A7C-2A7F-4A07-B1F8-46BBC6BCB935}" type="presParOf" srcId="{91C772A6-FBB1-454C-84D4-5459B7D182C5}" destId="{99B1BAF9-67D9-4E5A-A3B3-D0497119586B}" srcOrd="13" destOrd="0" presId="urn:microsoft.com/office/officeart/2005/8/layout/cycle6"/>
    <dgm:cxn modelId="{BA3A7AC0-7E6E-47E2-B1E9-C01D51981C7A}" type="presParOf" srcId="{91C772A6-FBB1-454C-84D4-5459B7D182C5}" destId="{7C180215-ABB9-4298-9248-EC73FC3C9B83}" srcOrd="14" destOrd="0" presId="urn:microsoft.com/office/officeart/2005/8/layout/cycle6"/>
    <dgm:cxn modelId="{6C10A037-45B0-4021-8CB2-6F8FE63179DB}" type="presParOf" srcId="{91C772A6-FBB1-454C-84D4-5459B7D182C5}" destId="{A8842312-D06E-45F3-9D3D-36B7B8339ED6}" srcOrd="15" destOrd="0" presId="urn:microsoft.com/office/officeart/2005/8/layout/cycle6"/>
    <dgm:cxn modelId="{9F1954BC-7DF9-4D0E-8838-95C689A797D3}" type="presParOf" srcId="{91C772A6-FBB1-454C-84D4-5459B7D182C5}" destId="{5B043A31-88E0-4D65-BC23-4E24201FAAE7}" srcOrd="16" destOrd="0" presId="urn:microsoft.com/office/officeart/2005/8/layout/cycle6"/>
    <dgm:cxn modelId="{8349715C-7A47-4BD8-B81D-BE15363E7FA3}" type="presParOf" srcId="{91C772A6-FBB1-454C-84D4-5459B7D182C5}" destId="{EED70F81-B06D-4CDC-AFCD-01B626F25263}" srcOrd="17" destOrd="0" presId="urn:microsoft.com/office/officeart/2005/8/layout/cycle6"/>
    <dgm:cxn modelId="{38303804-1068-45FA-8420-CC42B99FF0D6}" type="presParOf" srcId="{91C772A6-FBB1-454C-84D4-5459B7D182C5}" destId="{3CA4D251-9495-4D90-BA46-48539DE1BE44}" srcOrd="18" destOrd="0" presId="urn:microsoft.com/office/officeart/2005/8/layout/cycle6"/>
    <dgm:cxn modelId="{C704A859-0A8E-40AD-A169-9415643BC619}" type="presParOf" srcId="{91C772A6-FBB1-454C-84D4-5459B7D182C5}" destId="{7A7765A8-91AC-43CA-A215-B8DBA2A6A82B}" srcOrd="19" destOrd="0" presId="urn:microsoft.com/office/officeart/2005/8/layout/cycle6"/>
    <dgm:cxn modelId="{BA9DCB3D-89B1-4FC9-AE49-460130DC31D4}" type="presParOf" srcId="{91C772A6-FBB1-454C-84D4-5459B7D182C5}" destId="{8D51E46B-DEC3-4173-A65B-D45672AE0CB0}" srcOrd="20" destOrd="0" presId="urn:microsoft.com/office/officeart/2005/8/layout/cycle6"/>
    <dgm:cxn modelId="{CDBAD197-B6BD-4BAC-8B75-FDDEA449A45C}" type="presParOf" srcId="{91C772A6-FBB1-454C-84D4-5459B7D182C5}" destId="{8C449F3D-1F44-45B5-9C78-C70E5C3502F1}" srcOrd="21" destOrd="0" presId="urn:microsoft.com/office/officeart/2005/8/layout/cycle6"/>
    <dgm:cxn modelId="{20FE9367-2C6F-4374-8A0A-E26F1D60DB10}" type="presParOf" srcId="{91C772A6-FBB1-454C-84D4-5459B7D182C5}" destId="{7B692B5A-AE2A-4E1E-A44E-6799A20188A0}" srcOrd="22" destOrd="0" presId="urn:microsoft.com/office/officeart/2005/8/layout/cycle6"/>
    <dgm:cxn modelId="{8829EAB8-8A7B-4FB9-9EA2-CA60825C5791}" type="presParOf" srcId="{91C772A6-FBB1-454C-84D4-5459B7D182C5}" destId="{E74E5411-139F-4101-8154-4A9EF0AE52F2}" srcOrd="23" destOrd="0" presId="urn:microsoft.com/office/officeart/2005/8/layout/cycle6"/>
    <dgm:cxn modelId="{52084F6C-DA80-43C9-98B2-30474AE71201}" type="presParOf" srcId="{91C772A6-FBB1-454C-84D4-5459B7D182C5}" destId="{DF4D01A4-3FEC-416B-981C-91163434FB38}" srcOrd="24" destOrd="0" presId="urn:microsoft.com/office/officeart/2005/8/layout/cycle6"/>
    <dgm:cxn modelId="{1E34C1A4-8FD8-4530-BDEB-BB63542BFD16}" type="presParOf" srcId="{91C772A6-FBB1-454C-84D4-5459B7D182C5}" destId="{BF92FE35-9999-464F-8675-27FB3F2DE8D2}" srcOrd="25" destOrd="0" presId="urn:microsoft.com/office/officeart/2005/8/layout/cycle6"/>
    <dgm:cxn modelId="{57AE2F4B-2D2B-412F-B8D2-888ED9844BC5}" type="presParOf" srcId="{91C772A6-FBB1-454C-84D4-5459B7D182C5}" destId="{0CC2FCEB-13A2-445C-8246-65924F477DAF}" srcOrd="26" destOrd="0" presId="urn:microsoft.com/office/officeart/2005/8/layout/cycle6"/>
    <dgm:cxn modelId="{438636B2-D919-42E7-A6CF-45253EBA211B}" type="presParOf" srcId="{91C772A6-FBB1-454C-84D4-5459B7D182C5}" destId="{3B928950-34D6-4123-831D-4280676B7240}" srcOrd="27" destOrd="0" presId="urn:microsoft.com/office/officeart/2005/8/layout/cycle6"/>
    <dgm:cxn modelId="{A1B9A1F5-C1C6-4788-8FE8-6AA9865EF00F}" type="presParOf" srcId="{91C772A6-FBB1-454C-84D4-5459B7D182C5}" destId="{B6285A04-5ABE-4226-AE81-89C45773B820}" srcOrd="28" destOrd="0" presId="urn:microsoft.com/office/officeart/2005/8/layout/cycle6"/>
    <dgm:cxn modelId="{7104AE73-4A45-4860-8ED8-C81D29D79B3A}" type="presParOf" srcId="{91C772A6-FBB1-454C-84D4-5459B7D182C5}" destId="{8C6A5F8A-3B07-49D5-9318-BCE42AE5F643}" srcOrd="29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815EAA-7F77-4D4A-A128-4232231BD2C8}">
      <dsp:nvSpPr>
        <dsp:cNvPr id="0" name=""/>
        <dsp:cNvSpPr/>
      </dsp:nvSpPr>
      <dsp:spPr>
        <a:xfrm rot="5400000">
          <a:off x="-132681" y="137191"/>
          <a:ext cx="884545" cy="619182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ZA" sz="1700" kern="1200" dirty="0"/>
        </a:p>
      </dsp:txBody>
      <dsp:txXfrm rot="-5400000">
        <a:off x="1" y="314100"/>
        <a:ext cx="619182" cy="265363"/>
      </dsp:txXfrm>
    </dsp:sp>
    <dsp:sp modelId="{565B4246-8EF5-487D-A8D1-3C35857AE58A}">
      <dsp:nvSpPr>
        <dsp:cNvPr id="0" name=""/>
        <dsp:cNvSpPr/>
      </dsp:nvSpPr>
      <dsp:spPr>
        <a:xfrm rot="5400000">
          <a:off x="4195547" y="-3571855"/>
          <a:ext cx="574954" cy="77276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ZA" sz="1400" kern="1200" dirty="0"/>
            <a:t>What is meant by Digital Humanities Internationally? </a:t>
          </a:r>
        </a:p>
      </dsp:txBody>
      <dsp:txXfrm rot="-5400000">
        <a:off x="619183" y="32576"/>
        <a:ext cx="7699617" cy="518820"/>
      </dsp:txXfrm>
    </dsp:sp>
    <dsp:sp modelId="{D7AB2F11-0491-4075-881E-DC5DF092FD54}">
      <dsp:nvSpPr>
        <dsp:cNvPr id="0" name=""/>
        <dsp:cNvSpPr/>
      </dsp:nvSpPr>
      <dsp:spPr>
        <a:xfrm rot="5400000">
          <a:off x="-132681" y="938641"/>
          <a:ext cx="884545" cy="619182"/>
        </a:xfrm>
        <a:prstGeom prst="chevron">
          <a:avLst/>
        </a:prstGeom>
        <a:solidFill>
          <a:srgbClr val="00B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ZA" sz="1700" kern="1200" dirty="0"/>
        </a:p>
      </dsp:txBody>
      <dsp:txXfrm rot="-5400000">
        <a:off x="1" y="1115550"/>
        <a:ext cx="619182" cy="265363"/>
      </dsp:txXfrm>
    </dsp:sp>
    <dsp:sp modelId="{6367B430-2EC4-4C66-B559-B09224DD8C4C}">
      <dsp:nvSpPr>
        <dsp:cNvPr id="0" name=""/>
        <dsp:cNvSpPr/>
      </dsp:nvSpPr>
      <dsp:spPr>
        <a:xfrm rot="5400000">
          <a:off x="4195547" y="-2770405"/>
          <a:ext cx="574954" cy="77276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ZA" sz="1400" kern="1200" dirty="0"/>
            <a:t>Historical Development of Digital Humanities</a:t>
          </a:r>
        </a:p>
      </dsp:txBody>
      <dsp:txXfrm rot="-5400000">
        <a:off x="619183" y="834026"/>
        <a:ext cx="7699617" cy="518820"/>
      </dsp:txXfrm>
    </dsp:sp>
    <dsp:sp modelId="{B4095630-DBD6-4905-92D1-921664D50BFF}">
      <dsp:nvSpPr>
        <dsp:cNvPr id="0" name=""/>
        <dsp:cNvSpPr/>
      </dsp:nvSpPr>
      <dsp:spPr>
        <a:xfrm rot="5400000">
          <a:off x="-132681" y="1740092"/>
          <a:ext cx="884545" cy="619182"/>
        </a:xfrm>
        <a:prstGeom prst="chevron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ZA" sz="1700" kern="1200" dirty="0"/>
        </a:p>
      </dsp:txBody>
      <dsp:txXfrm rot="-5400000">
        <a:off x="1" y="1917001"/>
        <a:ext cx="619182" cy="265363"/>
      </dsp:txXfrm>
    </dsp:sp>
    <dsp:sp modelId="{C88F673B-2381-4F03-9BC5-6B191DB74E1E}">
      <dsp:nvSpPr>
        <dsp:cNvPr id="0" name=""/>
        <dsp:cNvSpPr/>
      </dsp:nvSpPr>
      <dsp:spPr>
        <a:xfrm rot="5400000">
          <a:off x="4195547" y="-1968954"/>
          <a:ext cx="574954" cy="77276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ZA" sz="1400" kern="1200" dirty="0"/>
            <a:t>National DH activities in South Africa</a:t>
          </a:r>
        </a:p>
      </dsp:txBody>
      <dsp:txXfrm rot="-5400000">
        <a:off x="619183" y="1635477"/>
        <a:ext cx="7699617" cy="518820"/>
      </dsp:txXfrm>
    </dsp:sp>
    <dsp:sp modelId="{E024E4C2-179F-4294-9E97-4C580169F4CD}">
      <dsp:nvSpPr>
        <dsp:cNvPr id="0" name=""/>
        <dsp:cNvSpPr/>
      </dsp:nvSpPr>
      <dsp:spPr>
        <a:xfrm rot="5400000">
          <a:off x="-132681" y="2541542"/>
          <a:ext cx="884545" cy="619182"/>
        </a:xfrm>
        <a:prstGeom prst="chevron">
          <a:avLst/>
        </a:prstGeom>
        <a:solidFill>
          <a:srgbClr val="0070C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ZA" sz="1700" kern="1200" dirty="0"/>
        </a:p>
      </dsp:txBody>
      <dsp:txXfrm rot="-5400000">
        <a:off x="1" y="2718451"/>
        <a:ext cx="619182" cy="265363"/>
      </dsp:txXfrm>
    </dsp:sp>
    <dsp:sp modelId="{8BDE9B81-8BF7-4B5D-A300-A686FC57F022}">
      <dsp:nvSpPr>
        <dsp:cNvPr id="0" name=""/>
        <dsp:cNvSpPr/>
      </dsp:nvSpPr>
      <dsp:spPr>
        <a:xfrm rot="5400000">
          <a:off x="4195547" y="-1188151"/>
          <a:ext cx="574954" cy="77276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ZA" sz="1400" kern="1200" dirty="0" smtClean="0"/>
            <a:t>Digital Humanities Tools</a:t>
          </a:r>
          <a:endParaRPr lang="en-ZA" sz="1400" kern="1200" dirty="0"/>
        </a:p>
      </dsp:txBody>
      <dsp:txXfrm rot="-5400000">
        <a:off x="619183" y="2416280"/>
        <a:ext cx="7699617" cy="518820"/>
      </dsp:txXfrm>
    </dsp:sp>
    <dsp:sp modelId="{0BE437F8-927A-46E1-8F82-921114777B7A}">
      <dsp:nvSpPr>
        <dsp:cNvPr id="0" name=""/>
        <dsp:cNvSpPr/>
      </dsp:nvSpPr>
      <dsp:spPr>
        <a:xfrm rot="5400000">
          <a:off x="-132681" y="3342992"/>
          <a:ext cx="884545" cy="619182"/>
        </a:xfrm>
        <a:prstGeom prst="chevron">
          <a:avLst/>
        </a:prstGeom>
        <a:solidFill>
          <a:srgbClr val="00206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ZA" sz="1700" kern="1200" dirty="0"/>
        </a:p>
      </dsp:txBody>
      <dsp:txXfrm rot="-5400000">
        <a:off x="1" y="3519901"/>
        <a:ext cx="619182" cy="265363"/>
      </dsp:txXfrm>
    </dsp:sp>
    <dsp:sp modelId="{27B9DF03-3EAA-4E03-A15B-77135DEC36F7}">
      <dsp:nvSpPr>
        <dsp:cNvPr id="0" name=""/>
        <dsp:cNvSpPr/>
      </dsp:nvSpPr>
      <dsp:spPr>
        <a:xfrm rot="5400000">
          <a:off x="4195547" y="-366054"/>
          <a:ext cx="574954" cy="77276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ZA" sz="10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ZA" sz="1400" kern="1200" dirty="0"/>
            <a:t>What are academic libraries doing with regard to Digital Humanities?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000" kern="1200" dirty="0"/>
        </a:p>
      </dsp:txBody>
      <dsp:txXfrm rot="-5400000">
        <a:off x="619183" y="3238377"/>
        <a:ext cx="7699617" cy="518820"/>
      </dsp:txXfrm>
    </dsp:sp>
    <dsp:sp modelId="{B92AF1D5-D449-4F4A-9821-88A78362A8A0}">
      <dsp:nvSpPr>
        <dsp:cNvPr id="0" name=""/>
        <dsp:cNvSpPr/>
      </dsp:nvSpPr>
      <dsp:spPr>
        <a:xfrm rot="5400000">
          <a:off x="-132681" y="4144443"/>
          <a:ext cx="884545" cy="619182"/>
        </a:xfrm>
        <a:prstGeom prst="chevron">
          <a:avLst/>
        </a:prstGeom>
        <a:solidFill>
          <a:srgbClr val="BE12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-5400000">
        <a:off x="1" y="4321352"/>
        <a:ext cx="619182" cy="265363"/>
      </dsp:txXfrm>
    </dsp:sp>
    <dsp:sp modelId="{645EAF32-3FE1-5841-9C30-3D0D65AAB522}">
      <dsp:nvSpPr>
        <dsp:cNvPr id="0" name=""/>
        <dsp:cNvSpPr/>
      </dsp:nvSpPr>
      <dsp:spPr>
        <a:xfrm rot="5400000">
          <a:off x="4195547" y="435396"/>
          <a:ext cx="574954" cy="77276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ZA" sz="1400" kern="1200" dirty="0" smtClean="0"/>
            <a:t>How does Digital Humanities Link-up with </a:t>
          </a:r>
          <a:r>
            <a:rPr lang="en-ZA" sz="1400" kern="1200" dirty="0" err="1" smtClean="0"/>
            <a:t>eResearch</a:t>
          </a:r>
          <a:r>
            <a:rPr lang="en-ZA" sz="1400" kern="1200" dirty="0" smtClean="0"/>
            <a:t> and Library Carpentry?</a:t>
          </a:r>
          <a:endParaRPr lang="en-ZA" sz="1400" kern="1200" dirty="0"/>
        </a:p>
      </dsp:txBody>
      <dsp:txXfrm rot="-5400000">
        <a:off x="619183" y="4039828"/>
        <a:ext cx="7699617" cy="518820"/>
      </dsp:txXfrm>
    </dsp:sp>
    <dsp:sp modelId="{2BB64A56-1A6B-F24E-BE5E-42CCE1F81A9B}">
      <dsp:nvSpPr>
        <dsp:cNvPr id="0" name=""/>
        <dsp:cNvSpPr/>
      </dsp:nvSpPr>
      <dsp:spPr>
        <a:xfrm rot="5400000">
          <a:off x="-132681" y="4945893"/>
          <a:ext cx="884545" cy="619182"/>
        </a:xfrm>
        <a:prstGeom prst="chevron">
          <a:avLst/>
        </a:prstGeom>
        <a:solidFill>
          <a:srgbClr val="FF0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-5400000">
        <a:off x="1" y="5122802"/>
        <a:ext cx="619182" cy="265363"/>
      </dsp:txXfrm>
    </dsp:sp>
    <dsp:sp modelId="{4B36C8E4-71DF-1C4A-A1B5-1A8F4D54C10D}">
      <dsp:nvSpPr>
        <dsp:cNvPr id="0" name=""/>
        <dsp:cNvSpPr/>
      </dsp:nvSpPr>
      <dsp:spPr>
        <a:xfrm rot="5400000">
          <a:off x="4195547" y="1236846"/>
          <a:ext cx="574954" cy="77276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ZA" sz="1400" kern="1200" dirty="0" smtClean="0"/>
            <a:t>Challenges</a:t>
          </a:r>
          <a:endParaRPr lang="en-US" sz="1400" kern="1200" dirty="0"/>
        </a:p>
      </dsp:txBody>
      <dsp:txXfrm rot="-5400000">
        <a:off x="619183" y="4841278"/>
        <a:ext cx="7699617" cy="5188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F920E2-C05E-4675-A0F8-715DE42384B3}">
      <dsp:nvSpPr>
        <dsp:cNvPr id="0" name=""/>
        <dsp:cNvSpPr/>
      </dsp:nvSpPr>
      <dsp:spPr>
        <a:xfrm rot="16200000">
          <a:off x="-924988" y="926016"/>
          <a:ext cx="4525963" cy="2673929"/>
        </a:xfrm>
        <a:prstGeom prst="flowChartManualOperation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432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800" kern="1200" dirty="0"/>
            <a:t>19</a:t>
          </a:r>
          <a:r>
            <a:rPr lang="en-ZA" sz="1800" kern="1200" baseline="30000" dirty="0"/>
            <a:t>th</a:t>
          </a:r>
          <a:r>
            <a:rPr lang="en-ZA" sz="1800" kern="1200" dirty="0"/>
            <a:t> Century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800" kern="1200" dirty="0"/>
            <a:t>Hypothesis that word frequency in a text might give clues about who wrote it – could not be tested </a:t>
          </a:r>
        </a:p>
      </dsp:txBody>
      <dsp:txXfrm rot="5400000">
        <a:off x="1029" y="905192"/>
        <a:ext cx="2673929" cy="2715577"/>
      </dsp:txXfrm>
    </dsp:sp>
    <dsp:sp modelId="{F2B9CEA3-7029-4785-A13E-BD1F001D1F25}">
      <dsp:nvSpPr>
        <dsp:cNvPr id="0" name=""/>
        <dsp:cNvSpPr/>
      </dsp:nvSpPr>
      <dsp:spPr>
        <a:xfrm rot="16200000">
          <a:off x="1949486" y="926016"/>
          <a:ext cx="4525963" cy="2673929"/>
        </a:xfrm>
        <a:prstGeom prst="flowChartManualOperation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432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800" kern="1200" dirty="0"/>
            <a:t>Late 1940s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800" kern="1200" dirty="0"/>
            <a:t>1st initiatives - humanities engage with networks and computation (Burdick et al., 2012:8), e.g. concordance of the works of Thomas Aquinas – IBM – Index of every word used by Aquinas</a:t>
          </a:r>
        </a:p>
      </dsp:txBody>
      <dsp:txXfrm rot="5400000">
        <a:off x="2875503" y="905192"/>
        <a:ext cx="2673929" cy="2715577"/>
      </dsp:txXfrm>
    </dsp:sp>
    <dsp:sp modelId="{69B945BA-F7FA-4C8C-B63A-5844ED2C0B96}">
      <dsp:nvSpPr>
        <dsp:cNvPr id="0" name=""/>
        <dsp:cNvSpPr/>
      </dsp:nvSpPr>
      <dsp:spPr>
        <a:xfrm rot="16200000">
          <a:off x="4823961" y="926016"/>
          <a:ext cx="4525963" cy="2673929"/>
        </a:xfrm>
        <a:prstGeom prst="flowChartManualOperation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432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800" kern="1200" dirty="0"/>
            <a:t>1960s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800" kern="1200" dirty="0"/>
            <a:t>Computer technology had progressed substantially – several digital concordance projects undertaken</a:t>
          </a:r>
        </a:p>
      </dsp:txBody>
      <dsp:txXfrm rot="5400000">
        <a:off x="5749978" y="905192"/>
        <a:ext cx="2673929" cy="27155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31F576-1599-4CF4-9D5E-9CF7E61D7930}">
      <dsp:nvSpPr>
        <dsp:cNvPr id="0" name=""/>
        <dsp:cNvSpPr/>
      </dsp:nvSpPr>
      <dsp:spPr>
        <a:xfrm rot="16200000">
          <a:off x="-926016" y="926016"/>
          <a:ext cx="4525963" cy="2673929"/>
        </a:xfrm>
        <a:prstGeom prst="flowChartManualOperation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1535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900" kern="1200" dirty="0"/>
            <a:t>1962</a:t>
          </a:r>
        </a:p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900" kern="1200" dirty="0"/>
            <a:t>19</a:t>
          </a:r>
          <a:r>
            <a:rPr lang="en-ZA" sz="1900" kern="1200" baseline="30000" dirty="0"/>
            <a:t>th</a:t>
          </a:r>
          <a:r>
            <a:rPr lang="en-ZA" sz="1900" kern="1200" dirty="0"/>
            <a:t> Century hypothesis about determining authorship by means of word frequency proven true through use of computers</a:t>
          </a:r>
        </a:p>
      </dsp:txBody>
      <dsp:txXfrm rot="5400000">
        <a:off x="1" y="905192"/>
        <a:ext cx="2673929" cy="2715577"/>
      </dsp:txXfrm>
    </dsp:sp>
    <dsp:sp modelId="{3971B472-3456-4F20-8B84-75B03329D54E}">
      <dsp:nvSpPr>
        <dsp:cNvPr id="0" name=""/>
        <dsp:cNvSpPr/>
      </dsp:nvSpPr>
      <dsp:spPr>
        <a:xfrm rot="16200000">
          <a:off x="1949486" y="926016"/>
          <a:ext cx="4525963" cy="2673929"/>
        </a:xfrm>
        <a:prstGeom prst="flowChartManualOperation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1535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900" kern="1200" dirty="0"/>
            <a:t>Early 1970s</a:t>
          </a:r>
        </a:p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900" kern="1200" dirty="0" smtClean="0"/>
            <a:t> Archival </a:t>
          </a:r>
          <a:r>
            <a:rPr lang="en-ZA" sz="1900" kern="1200" dirty="0"/>
            <a:t>projects </a:t>
          </a:r>
          <a:r>
            <a:rPr lang="en-ZA" sz="1900" kern="1200" dirty="0" smtClean="0"/>
            <a:t> inspired– </a:t>
          </a:r>
          <a:r>
            <a:rPr lang="en-ZA" sz="1900" kern="1200" dirty="0"/>
            <a:t>e.g. Oxford University Text Archive . </a:t>
          </a:r>
          <a:r>
            <a:rPr lang="en-ZA" sz="1900" kern="1200" dirty="0" smtClean="0"/>
            <a:t>(Andrews, 2016: 2; Burdick </a:t>
          </a:r>
          <a:r>
            <a:rPr lang="en-ZA" sz="1900" kern="1200" dirty="0"/>
            <a:t>et al., 2012: 8)</a:t>
          </a:r>
        </a:p>
      </dsp:txBody>
      <dsp:txXfrm rot="5400000">
        <a:off x="2875503" y="905192"/>
        <a:ext cx="2673929" cy="2715577"/>
      </dsp:txXfrm>
    </dsp:sp>
    <dsp:sp modelId="{0E71FFC7-0021-4537-92A9-AFB8A63959B7}">
      <dsp:nvSpPr>
        <dsp:cNvPr id="0" name=""/>
        <dsp:cNvSpPr/>
      </dsp:nvSpPr>
      <dsp:spPr>
        <a:xfrm rot="16200000">
          <a:off x="4823961" y="926016"/>
          <a:ext cx="4525963" cy="2673929"/>
        </a:xfrm>
        <a:prstGeom prst="flowChartManualOperation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1535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900" kern="1200" dirty="0"/>
            <a:t>1980s</a:t>
          </a:r>
        </a:p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900" kern="1200" dirty="0"/>
            <a:t>Advent of personal computer – marked increase in transcription and encoding of texts – launch of Text Encoding Initiative in 1988 – field of Humanities Computing</a:t>
          </a:r>
        </a:p>
      </dsp:txBody>
      <dsp:txXfrm rot="5400000">
        <a:off x="5749978" y="905192"/>
        <a:ext cx="2673929" cy="271557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134DCD-DA0D-47AB-95CF-5DA79A8992CA}">
      <dsp:nvSpPr>
        <dsp:cNvPr id="0" name=""/>
        <dsp:cNvSpPr/>
      </dsp:nvSpPr>
      <dsp:spPr>
        <a:xfrm rot="16200000">
          <a:off x="-924988" y="926016"/>
          <a:ext cx="4525963" cy="2673929"/>
        </a:xfrm>
        <a:prstGeom prst="flowChartManualOperation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800" kern="1200" dirty="0"/>
            <a:t>Late 1980s Development of DH starts gaining momentum, by developing, critiquing, and disseminating methods to structure humanities data that could interface effectively with computation (Burdick et al, 2012: 8).</a:t>
          </a:r>
        </a:p>
      </dsp:txBody>
      <dsp:txXfrm rot="5400000">
        <a:off x="1029" y="905192"/>
        <a:ext cx="2673929" cy="2715577"/>
      </dsp:txXfrm>
    </dsp:sp>
    <dsp:sp modelId="{1CBA17CB-C739-46DB-B470-8175317CC4E7}">
      <dsp:nvSpPr>
        <dsp:cNvPr id="0" name=""/>
        <dsp:cNvSpPr/>
      </dsp:nvSpPr>
      <dsp:spPr>
        <a:xfrm rot="16200000">
          <a:off x="1949486" y="926016"/>
          <a:ext cx="4525963" cy="2673929"/>
        </a:xfrm>
        <a:prstGeom prst="flowChartManualOperation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800" kern="1200" dirty="0"/>
            <a:t>1990s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800" kern="1200" dirty="0"/>
            <a:t>Field dominated by electronic scholarly editions of texts (Andrews, 2016: 3) </a:t>
          </a:r>
        </a:p>
      </dsp:txBody>
      <dsp:txXfrm rot="5400000">
        <a:off x="2875503" y="905192"/>
        <a:ext cx="2673929" cy="2715577"/>
      </dsp:txXfrm>
    </dsp:sp>
    <dsp:sp modelId="{16984BD2-AF90-4014-B4B7-0DF4F69C8641}">
      <dsp:nvSpPr>
        <dsp:cNvPr id="0" name=""/>
        <dsp:cNvSpPr/>
      </dsp:nvSpPr>
      <dsp:spPr>
        <a:xfrm rot="16200000">
          <a:off x="4823961" y="926016"/>
          <a:ext cx="4525963" cy="2673929"/>
        </a:xfrm>
        <a:prstGeom prst="flowChartManualOperation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513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600" kern="1200" dirty="0"/>
            <a:t>End of 2002 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600" kern="1200" dirty="0"/>
            <a:t>The term ‘Humanities Computing’ found too limiting (Andrews, 2016: 3) – new name Digital Humanities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600" kern="1200" dirty="0"/>
            <a:t> - shift from emphasis on computing as analysis, toward a focus on digital publication, digital media, and critical reflection on digital culture  </a:t>
          </a:r>
        </a:p>
      </dsp:txBody>
      <dsp:txXfrm rot="5400000">
        <a:off x="5749978" y="905192"/>
        <a:ext cx="2673929" cy="271557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23649F-307E-4E2D-BF38-228E29E5BBBC}">
      <dsp:nvSpPr>
        <dsp:cNvPr id="0" name=""/>
        <dsp:cNvSpPr/>
      </dsp:nvSpPr>
      <dsp:spPr>
        <a:xfrm rot="16200000">
          <a:off x="-924988" y="926016"/>
          <a:ext cx="4525963" cy="2673929"/>
        </a:xfrm>
        <a:prstGeom prst="flowChartManualOperation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1557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400" kern="1200" dirty="0"/>
            <a:t>2004: 1</a:t>
          </a:r>
          <a:r>
            <a:rPr lang="en-ZA" sz="2400" kern="1200" baseline="30000" dirty="0"/>
            <a:t>st</a:t>
          </a:r>
          <a:r>
            <a:rPr lang="en-ZA" sz="2400" kern="1200" dirty="0"/>
            <a:t> Publication on DH: The Blackwell Companion to the Digital </a:t>
          </a:r>
          <a:r>
            <a:rPr lang="en-ZA" sz="2400" kern="1200" dirty="0" smtClean="0"/>
            <a:t>Humanities (1</a:t>
          </a:r>
          <a:r>
            <a:rPr lang="en-ZA" sz="2400" kern="1200" baseline="30000" dirty="0" smtClean="0"/>
            <a:t>st</a:t>
          </a:r>
          <a:r>
            <a:rPr lang="en-ZA" sz="2400" kern="1200" dirty="0" smtClean="0"/>
            <a:t> use of the term Digital Humanities)</a:t>
          </a:r>
          <a:endParaRPr lang="en-ZA" sz="2400" kern="1200" dirty="0"/>
        </a:p>
      </dsp:txBody>
      <dsp:txXfrm rot="5400000">
        <a:off x="1029" y="905192"/>
        <a:ext cx="2673929" cy="2715577"/>
      </dsp:txXfrm>
    </dsp:sp>
    <dsp:sp modelId="{C74A6580-BE29-F240-B78C-2DBF8A0E28BD}">
      <dsp:nvSpPr>
        <dsp:cNvPr id="0" name=""/>
        <dsp:cNvSpPr/>
      </dsp:nvSpPr>
      <dsp:spPr>
        <a:xfrm rot="16200000">
          <a:off x="1949486" y="926016"/>
          <a:ext cx="4525963" cy="2673929"/>
        </a:xfrm>
        <a:prstGeom prst="flowChartManualOperation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1557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400" kern="1200" dirty="0" smtClean="0"/>
            <a:t>2004: Alliance of Digital Humanities Organizations (ADHO) officially established</a:t>
          </a:r>
          <a:endParaRPr lang="en-US" sz="2400" kern="1200" dirty="0"/>
        </a:p>
      </dsp:txBody>
      <dsp:txXfrm rot="5400000">
        <a:off x="2875503" y="905192"/>
        <a:ext cx="2673929" cy="2715577"/>
      </dsp:txXfrm>
    </dsp:sp>
    <dsp:sp modelId="{9982BAAA-9E04-3B44-85A6-6AB7D64279B4}">
      <dsp:nvSpPr>
        <dsp:cNvPr id="0" name=""/>
        <dsp:cNvSpPr/>
      </dsp:nvSpPr>
      <dsp:spPr>
        <a:xfrm rot="16200000">
          <a:off x="4823961" y="926016"/>
          <a:ext cx="4525963" cy="2673929"/>
        </a:xfrm>
        <a:prstGeom prst="flowChartManualOperation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1557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400" kern="1200" dirty="0" smtClean="0"/>
            <a:t>2006: ‘Digital Humanities Initiative’ launched in the USA (renamed ‘Office of Digital Humanities’ in 2008)</a:t>
          </a:r>
          <a:endParaRPr lang="en-ZA" sz="2400" kern="1200" dirty="0"/>
        </a:p>
      </dsp:txBody>
      <dsp:txXfrm rot="5400000">
        <a:off x="5749978" y="905192"/>
        <a:ext cx="2673929" cy="271557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23649F-307E-4E2D-BF38-228E29E5BBBC}">
      <dsp:nvSpPr>
        <dsp:cNvPr id="0" name=""/>
        <dsp:cNvSpPr/>
      </dsp:nvSpPr>
      <dsp:spPr>
        <a:xfrm rot="16200000">
          <a:off x="-1264397" y="1266428"/>
          <a:ext cx="4525963" cy="1993106"/>
        </a:xfrm>
        <a:prstGeom prst="flowChartManualOperation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0" tIns="0" rIns="147255" bIns="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300" kern="1200" dirty="0" smtClean="0"/>
            <a:t>2006: 1</a:t>
          </a:r>
          <a:r>
            <a:rPr lang="en-ZA" sz="2300" kern="1200" baseline="30000" dirty="0" smtClean="0"/>
            <a:t>st</a:t>
          </a:r>
          <a:r>
            <a:rPr lang="en-ZA" sz="2300" kern="1200" dirty="0" smtClean="0"/>
            <a:t> Digital Humanities Conference (ADHO)- held yearly after that</a:t>
          </a:r>
          <a:endParaRPr lang="en-ZA" sz="2300" kern="1200" dirty="0"/>
        </a:p>
      </dsp:txBody>
      <dsp:txXfrm rot="5400000">
        <a:off x="2031" y="905193"/>
        <a:ext cx="1993106" cy="2715577"/>
      </dsp:txXfrm>
    </dsp:sp>
    <dsp:sp modelId="{100B1CAB-C0F5-0846-A2ED-BBCEA230A8AF}">
      <dsp:nvSpPr>
        <dsp:cNvPr id="0" name=""/>
        <dsp:cNvSpPr/>
      </dsp:nvSpPr>
      <dsp:spPr>
        <a:xfrm rot="16200000">
          <a:off x="878191" y="1266428"/>
          <a:ext cx="4525963" cy="1993106"/>
        </a:xfrm>
        <a:prstGeom prst="flowChartManualOperation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0" tIns="0" rIns="147255" bIns="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300" kern="1200" dirty="0" smtClean="0"/>
            <a:t>2007: Digital Humanities Quarterly (Journal) launched</a:t>
          </a:r>
          <a:endParaRPr lang="en-ZA" sz="2300" kern="1200" dirty="0"/>
        </a:p>
      </dsp:txBody>
      <dsp:txXfrm rot="5400000">
        <a:off x="2144619" y="905193"/>
        <a:ext cx="1993106" cy="2715577"/>
      </dsp:txXfrm>
    </dsp:sp>
    <dsp:sp modelId="{DDD75FC3-7310-DD47-8AB9-1654BD000E16}">
      <dsp:nvSpPr>
        <dsp:cNvPr id="0" name=""/>
        <dsp:cNvSpPr/>
      </dsp:nvSpPr>
      <dsp:spPr>
        <a:xfrm rot="16200000">
          <a:off x="3020781" y="1266428"/>
          <a:ext cx="4525963" cy="1993106"/>
        </a:xfrm>
        <a:prstGeom prst="flowChartManualOperation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0" tIns="0" rIns="147255" bIns="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300" kern="1200" dirty="0" smtClean="0"/>
            <a:t>2009: DH mentioned as the “first next big thing in a long time” at the 2009 MLA Convention</a:t>
          </a:r>
          <a:endParaRPr lang="en-ZA" sz="2300" kern="1200" dirty="0"/>
        </a:p>
      </dsp:txBody>
      <dsp:txXfrm rot="5400000">
        <a:off x="4287209" y="905193"/>
        <a:ext cx="1993106" cy="2715577"/>
      </dsp:txXfrm>
    </dsp:sp>
    <dsp:sp modelId="{972E4F1A-67CD-A445-AA44-6973C183305A}">
      <dsp:nvSpPr>
        <dsp:cNvPr id="0" name=""/>
        <dsp:cNvSpPr/>
      </dsp:nvSpPr>
      <dsp:spPr>
        <a:xfrm rot="16200000">
          <a:off x="5163370" y="1266428"/>
          <a:ext cx="4525963" cy="1993106"/>
        </a:xfrm>
        <a:prstGeom prst="flowChartManualOperation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0" tIns="0" rIns="147255" bIns="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300" kern="1200" dirty="0" smtClean="0"/>
            <a:t>2019: DH Conference, Utrecht, Netherlands, 9-12 July 2019</a:t>
          </a:r>
          <a:endParaRPr lang="en-ZA" sz="2300" kern="1200" dirty="0"/>
        </a:p>
      </dsp:txBody>
      <dsp:txXfrm rot="5400000">
        <a:off x="6429798" y="905193"/>
        <a:ext cx="1993106" cy="271557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0CDBD7-0BED-4654-8F56-E0F419A429E7}">
      <dsp:nvSpPr>
        <dsp:cNvPr id="0" name=""/>
        <dsp:cNvSpPr/>
      </dsp:nvSpPr>
      <dsp:spPr>
        <a:xfrm>
          <a:off x="0" y="1598577"/>
          <a:ext cx="8229600" cy="2131436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C1FFE7-7E2E-47B2-9500-8E2C709F2EBA}">
      <dsp:nvSpPr>
        <dsp:cNvPr id="0" name=""/>
        <dsp:cNvSpPr/>
      </dsp:nvSpPr>
      <dsp:spPr>
        <a:xfrm>
          <a:off x="1369" y="0"/>
          <a:ext cx="1329505" cy="21314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ZA" sz="1200" kern="1200" dirty="0"/>
            <a:t>Slow uptake in SA compared to international practice</a:t>
          </a:r>
        </a:p>
      </dsp:txBody>
      <dsp:txXfrm>
        <a:off x="1369" y="0"/>
        <a:ext cx="1329505" cy="2131436"/>
      </dsp:txXfrm>
    </dsp:sp>
    <dsp:sp modelId="{7CE8B2FF-5EA0-4D32-A19E-5866CD59C33E}">
      <dsp:nvSpPr>
        <dsp:cNvPr id="0" name=""/>
        <dsp:cNvSpPr/>
      </dsp:nvSpPr>
      <dsp:spPr>
        <a:xfrm>
          <a:off x="399692" y="2397866"/>
          <a:ext cx="532859" cy="532859"/>
        </a:xfrm>
        <a:prstGeom prst="ellips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5C6396-85DC-46E8-83CA-0E13B451E827}">
      <dsp:nvSpPr>
        <dsp:cNvPr id="0" name=""/>
        <dsp:cNvSpPr/>
      </dsp:nvSpPr>
      <dsp:spPr>
        <a:xfrm>
          <a:off x="1383767" y="3197155"/>
          <a:ext cx="1276053" cy="21314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200" kern="1200" dirty="0"/>
            <a:t>2014: 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200" kern="1200" dirty="0"/>
            <a:t>1st local awareness campaign (with international guest) and a weekly discussion by Research Unit for Literature and Languages in SA context at NWU</a:t>
          </a:r>
        </a:p>
      </dsp:txBody>
      <dsp:txXfrm>
        <a:off x="1383767" y="3197155"/>
        <a:ext cx="1276053" cy="2131436"/>
      </dsp:txXfrm>
    </dsp:sp>
    <dsp:sp modelId="{AFB2A04A-32FB-4DF5-BC24-B5934583810F}">
      <dsp:nvSpPr>
        <dsp:cNvPr id="0" name=""/>
        <dsp:cNvSpPr/>
      </dsp:nvSpPr>
      <dsp:spPr>
        <a:xfrm>
          <a:off x="1755364" y="2397866"/>
          <a:ext cx="532859" cy="532859"/>
        </a:xfrm>
        <a:prstGeom prst="ellips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7765AF-BE31-4B90-A96E-4820B7535243}">
      <dsp:nvSpPr>
        <dsp:cNvPr id="0" name=""/>
        <dsp:cNvSpPr/>
      </dsp:nvSpPr>
      <dsp:spPr>
        <a:xfrm>
          <a:off x="2712712" y="0"/>
          <a:ext cx="1465077" cy="21314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ZA" sz="1200" kern="1200" dirty="0"/>
            <a:t>2015:  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ZA" sz="1200" kern="1200" dirty="0"/>
            <a:t>1st DH Workshop SA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ZA" sz="1200" kern="1200" dirty="0"/>
            <a:t>( 23-25 February)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ZA" sz="1200" kern="1200" dirty="0"/>
            <a:t>NWU (Potchefstroom)</a:t>
          </a:r>
        </a:p>
      </dsp:txBody>
      <dsp:txXfrm>
        <a:off x="2712712" y="0"/>
        <a:ext cx="1465077" cy="2131436"/>
      </dsp:txXfrm>
    </dsp:sp>
    <dsp:sp modelId="{D829F499-3DF4-4E6C-A7D4-939AC14E7F8F}">
      <dsp:nvSpPr>
        <dsp:cNvPr id="0" name=""/>
        <dsp:cNvSpPr/>
      </dsp:nvSpPr>
      <dsp:spPr>
        <a:xfrm>
          <a:off x="3178821" y="2397866"/>
          <a:ext cx="532859" cy="532859"/>
        </a:xfrm>
        <a:prstGeom prst="ellips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BBFCDB-DD43-422F-80F8-2C309D70DD9B}">
      <dsp:nvSpPr>
        <dsp:cNvPr id="0" name=""/>
        <dsp:cNvSpPr/>
      </dsp:nvSpPr>
      <dsp:spPr>
        <a:xfrm>
          <a:off x="4230681" y="3197155"/>
          <a:ext cx="1624694" cy="21314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200" kern="1200" dirty="0"/>
            <a:t>2016:  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200" kern="1200" dirty="0"/>
            <a:t>2</a:t>
          </a:r>
          <a:r>
            <a:rPr lang="en-ZA" sz="1200" kern="1200" baseline="30000" dirty="0"/>
            <a:t>nd </a:t>
          </a:r>
          <a:r>
            <a:rPr lang="en-ZA" sz="1200" kern="1200" dirty="0"/>
            <a:t>DH Workshop SA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200" kern="1200" dirty="0"/>
            <a:t> (4-8 April) 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200" kern="1200" dirty="0"/>
            <a:t>NWU (Potchefstroom) - Founding of Digital Humanities Association of Southern Africa (DHASA) as a forum – (</a:t>
          </a:r>
          <a:r>
            <a:rPr lang="en-ZA" sz="1200" u="sng" kern="1200" dirty="0">
              <a:hlinkClick xmlns:r="http://schemas.openxmlformats.org/officeDocument/2006/relationships" r:id="rId1"/>
            </a:rPr>
            <a:t>http://digitalhumanities.org.za/</a:t>
          </a:r>
          <a:r>
            <a:rPr lang="en-ZA" sz="1200" kern="1200" dirty="0"/>
            <a:t> )</a:t>
          </a:r>
        </a:p>
      </dsp:txBody>
      <dsp:txXfrm>
        <a:off x="4230681" y="3197155"/>
        <a:ext cx="1624694" cy="2131436"/>
      </dsp:txXfrm>
    </dsp:sp>
    <dsp:sp modelId="{32992329-AB89-4F7C-BD08-3FB267DEA415}">
      <dsp:nvSpPr>
        <dsp:cNvPr id="0" name=""/>
        <dsp:cNvSpPr/>
      </dsp:nvSpPr>
      <dsp:spPr>
        <a:xfrm>
          <a:off x="4776599" y="2397866"/>
          <a:ext cx="532859" cy="532859"/>
        </a:xfrm>
        <a:prstGeom prst="ellips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6B1F7D-91A1-4FCA-B386-566EFE6FF8E5}">
      <dsp:nvSpPr>
        <dsp:cNvPr id="0" name=""/>
        <dsp:cNvSpPr/>
      </dsp:nvSpPr>
      <dsp:spPr>
        <a:xfrm>
          <a:off x="5692881" y="0"/>
          <a:ext cx="1497003" cy="21314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200" kern="1200" dirty="0"/>
            <a:t>2017:  Inaugural Conference of DHASA  held 17-20 Jan 2017 at Stellenbosch University (</a:t>
          </a:r>
          <a:r>
            <a:rPr lang="en-ZA" sz="1200" u="sng" kern="1200" dirty="0">
              <a:hlinkClick xmlns:r="http://schemas.openxmlformats.org/officeDocument/2006/relationships" r:id="rId2"/>
            </a:rPr>
            <a:t>http://dh2017.digitalhumanities.org.za/</a:t>
          </a:r>
          <a:r>
            <a:rPr lang="en-ZA" sz="1200" kern="1200" dirty="0"/>
            <a:t> )</a:t>
          </a:r>
        </a:p>
      </dsp:txBody>
      <dsp:txXfrm>
        <a:off x="5692881" y="0"/>
        <a:ext cx="1497003" cy="2131436"/>
      </dsp:txXfrm>
    </dsp:sp>
    <dsp:sp modelId="{4C0A7F6C-38C9-4D83-9272-BCD06302B38C}">
      <dsp:nvSpPr>
        <dsp:cNvPr id="0" name=""/>
        <dsp:cNvSpPr/>
      </dsp:nvSpPr>
      <dsp:spPr>
        <a:xfrm>
          <a:off x="6227758" y="2376264"/>
          <a:ext cx="532859" cy="532859"/>
        </a:xfrm>
        <a:prstGeom prst="ellips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0CDBD7-0BED-4654-8F56-E0F419A429E7}">
      <dsp:nvSpPr>
        <dsp:cNvPr id="0" name=""/>
        <dsp:cNvSpPr/>
      </dsp:nvSpPr>
      <dsp:spPr>
        <a:xfrm>
          <a:off x="0" y="1598577"/>
          <a:ext cx="8229600" cy="2131436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C1FFE7-7E2E-47B2-9500-8E2C709F2EBA}">
      <dsp:nvSpPr>
        <dsp:cNvPr id="0" name=""/>
        <dsp:cNvSpPr/>
      </dsp:nvSpPr>
      <dsp:spPr>
        <a:xfrm>
          <a:off x="1845" y="0"/>
          <a:ext cx="1749947" cy="21314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ZA" sz="1200" kern="1200" dirty="0" smtClean="0"/>
            <a:t>2018: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ZA" sz="1200" kern="1200" dirty="0" smtClean="0"/>
            <a:t>DHASA receives full Constituent Organisation Status with the Alliance of Digital </a:t>
          </a:r>
          <a:r>
            <a:rPr lang="en-ZA" sz="1200" kern="1200" dirty="0" smtClean="0"/>
            <a:t>Humanities Organizations </a:t>
          </a:r>
          <a:r>
            <a:rPr lang="en-ZA" sz="1200" kern="1200" dirty="0" smtClean="0"/>
            <a:t>(ADHO)</a:t>
          </a:r>
          <a:endParaRPr lang="en-ZA" sz="1200" kern="1200" dirty="0"/>
        </a:p>
      </dsp:txBody>
      <dsp:txXfrm>
        <a:off x="1845" y="0"/>
        <a:ext cx="1749947" cy="2131436"/>
      </dsp:txXfrm>
    </dsp:sp>
    <dsp:sp modelId="{7CE8B2FF-5EA0-4D32-A19E-5866CD59C33E}">
      <dsp:nvSpPr>
        <dsp:cNvPr id="0" name=""/>
        <dsp:cNvSpPr/>
      </dsp:nvSpPr>
      <dsp:spPr>
        <a:xfrm>
          <a:off x="610389" y="2397866"/>
          <a:ext cx="532859" cy="532859"/>
        </a:xfrm>
        <a:prstGeom prst="ellips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5C6396-85DC-46E8-83CA-0E13B451E827}">
      <dsp:nvSpPr>
        <dsp:cNvPr id="0" name=""/>
        <dsp:cNvSpPr/>
      </dsp:nvSpPr>
      <dsp:spPr>
        <a:xfrm>
          <a:off x="1821411" y="3197155"/>
          <a:ext cx="1930439" cy="21314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200" kern="1200" dirty="0" smtClean="0"/>
            <a:t>2018: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200" kern="1200" dirty="0" smtClean="0"/>
            <a:t>Digital Humanities: Pedagogy and Practices in the Library Environment Workshop, arranged by South African Centre for Digital Language Resources (</a:t>
          </a:r>
          <a:r>
            <a:rPr lang="en-ZA" sz="1200" kern="1200" dirty="0" err="1" smtClean="0"/>
            <a:t>SADiLaR</a:t>
          </a:r>
          <a:r>
            <a:rPr lang="en-ZA" sz="1200" kern="1200" dirty="0" smtClean="0"/>
            <a:t>) </a:t>
          </a:r>
          <a:endParaRPr lang="en-ZA" sz="1200" kern="1200" dirty="0"/>
        </a:p>
      </dsp:txBody>
      <dsp:txXfrm>
        <a:off x="1821411" y="3197155"/>
        <a:ext cx="1930439" cy="2131436"/>
      </dsp:txXfrm>
    </dsp:sp>
    <dsp:sp modelId="{AFB2A04A-32FB-4DF5-BC24-B5934583810F}">
      <dsp:nvSpPr>
        <dsp:cNvPr id="0" name=""/>
        <dsp:cNvSpPr/>
      </dsp:nvSpPr>
      <dsp:spPr>
        <a:xfrm>
          <a:off x="2520201" y="2397866"/>
          <a:ext cx="532859" cy="532859"/>
        </a:xfrm>
        <a:prstGeom prst="ellips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7765AF-BE31-4B90-A96E-4820B7535243}">
      <dsp:nvSpPr>
        <dsp:cNvPr id="0" name=""/>
        <dsp:cNvSpPr/>
      </dsp:nvSpPr>
      <dsp:spPr>
        <a:xfrm>
          <a:off x="3821468" y="0"/>
          <a:ext cx="1928392" cy="21314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ZA" sz="1200" kern="1200" dirty="0" smtClean="0"/>
            <a:t>2018: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ZA" sz="1200" kern="1200" dirty="0" smtClean="0"/>
            <a:t>Carpentry Connect </a:t>
          </a:r>
          <a:r>
            <a:rPr lang="mr-IN" sz="1200" kern="1200" dirty="0" smtClean="0"/>
            <a:t>–</a:t>
          </a:r>
          <a:r>
            <a:rPr lang="en-ZA" sz="1200" kern="1200" dirty="0" smtClean="0"/>
            <a:t> Johannesburg 2018 arranged by Rural Campuses Connection Project II and </a:t>
          </a:r>
          <a:r>
            <a:rPr lang="en-ZA" sz="1200" kern="1200" dirty="0" err="1" smtClean="0"/>
            <a:t>SADiLaR</a:t>
          </a:r>
          <a:endParaRPr lang="en-ZA" sz="1200" kern="1200" dirty="0"/>
        </a:p>
      </dsp:txBody>
      <dsp:txXfrm>
        <a:off x="3821468" y="0"/>
        <a:ext cx="1928392" cy="2131436"/>
      </dsp:txXfrm>
    </dsp:sp>
    <dsp:sp modelId="{D829F499-3DF4-4E6C-A7D4-939AC14E7F8F}">
      <dsp:nvSpPr>
        <dsp:cNvPr id="0" name=""/>
        <dsp:cNvSpPr/>
      </dsp:nvSpPr>
      <dsp:spPr>
        <a:xfrm>
          <a:off x="4519235" y="2397866"/>
          <a:ext cx="532859" cy="532859"/>
        </a:xfrm>
        <a:prstGeom prst="ellips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BBFCDB-DD43-422F-80F8-2C309D70DD9B}">
      <dsp:nvSpPr>
        <dsp:cNvPr id="0" name=""/>
        <dsp:cNvSpPr/>
      </dsp:nvSpPr>
      <dsp:spPr>
        <a:xfrm>
          <a:off x="5819479" y="3197155"/>
          <a:ext cx="1585314" cy="21314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200" kern="1200" dirty="0" smtClean="0"/>
            <a:t>2019: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200" kern="1200" dirty="0" smtClean="0"/>
            <a:t>2</a:t>
          </a:r>
          <a:r>
            <a:rPr lang="en-ZA" sz="1200" kern="1200" baseline="30000" dirty="0" smtClean="0"/>
            <a:t>nd</a:t>
          </a:r>
          <a:r>
            <a:rPr lang="en-ZA" sz="1200" kern="1200" dirty="0" smtClean="0"/>
            <a:t> International Conference of the Digital Humanities Association of Southern Africa (DHASA) 25-29 March 2019 held at University of Pretoria.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200" kern="1200" dirty="0" smtClean="0">
              <a:hlinkClick xmlns:r="http://schemas.openxmlformats.org/officeDocument/2006/relationships" r:id="rId1"/>
            </a:rPr>
            <a:t>http://dh2019.digitalhumanities.org.za/</a:t>
          </a:r>
          <a:r>
            <a:rPr lang="en-ZA" sz="1200" kern="1200" dirty="0" smtClean="0"/>
            <a:t> </a:t>
          </a:r>
          <a:endParaRPr lang="en-ZA" sz="1200" kern="1200" dirty="0"/>
        </a:p>
      </dsp:txBody>
      <dsp:txXfrm>
        <a:off x="5819479" y="3197155"/>
        <a:ext cx="1585314" cy="2131436"/>
      </dsp:txXfrm>
    </dsp:sp>
    <dsp:sp modelId="{32992329-AB89-4F7C-BD08-3FB267DEA415}">
      <dsp:nvSpPr>
        <dsp:cNvPr id="0" name=""/>
        <dsp:cNvSpPr/>
      </dsp:nvSpPr>
      <dsp:spPr>
        <a:xfrm>
          <a:off x="6345707" y="2397866"/>
          <a:ext cx="532859" cy="532859"/>
        </a:xfrm>
        <a:prstGeom prst="ellips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1ACDDD-186E-43BD-AFCE-18C9994C9EC3}">
      <dsp:nvSpPr>
        <dsp:cNvPr id="0" name=""/>
        <dsp:cNvSpPr/>
      </dsp:nvSpPr>
      <dsp:spPr>
        <a:xfrm>
          <a:off x="3542232" y="0"/>
          <a:ext cx="1416158" cy="647885"/>
        </a:xfrm>
        <a:prstGeom prst="roundRect">
          <a:avLst/>
        </a:prstGeom>
        <a:solidFill>
          <a:srgbClr val="E3A11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100" kern="1200" dirty="0">
              <a:solidFill>
                <a:schemeClr val="tx1"/>
              </a:solidFill>
            </a:rPr>
            <a:t>Insufficient formal training opportunities</a:t>
          </a:r>
        </a:p>
      </dsp:txBody>
      <dsp:txXfrm>
        <a:off x="3573859" y="31627"/>
        <a:ext cx="1352904" cy="584631"/>
      </dsp:txXfrm>
    </dsp:sp>
    <dsp:sp modelId="{A245A758-250B-489B-9F0D-A96028CD3C94}">
      <dsp:nvSpPr>
        <dsp:cNvPr id="0" name=""/>
        <dsp:cNvSpPr/>
      </dsp:nvSpPr>
      <dsp:spPr>
        <a:xfrm>
          <a:off x="1562171" y="343812"/>
          <a:ext cx="5398881" cy="5398881"/>
        </a:xfrm>
        <a:custGeom>
          <a:avLst/>
          <a:gdLst/>
          <a:ahLst/>
          <a:cxnLst/>
          <a:rect l="0" t="0" r="0" b="0"/>
          <a:pathLst>
            <a:path>
              <a:moveTo>
                <a:pt x="3400302" y="92570"/>
              </a:moveTo>
              <a:arcTo wR="2699440" hR="2699440" stAng="17102894" swAng="52819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D30034-C3F8-4F95-9F36-469339CFB960}">
      <dsp:nvSpPr>
        <dsp:cNvPr id="0" name=""/>
        <dsp:cNvSpPr/>
      </dsp:nvSpPr>
      <dsp:spPr>
        <a:xfrm>
          <a:off x="5256580" y="576067"/>
          <a:ext cx="1383534" cy="767413"/>
        </a:xfrm>
        <a:prstGeom prst="roundRect">
          <a:avLst/>
        </a:prstGeom>
        <a:solidFill>
          <a:srgbClr val="CC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100" kern="1200" dirty="0">
              <a:solidFill>
                <a:schemeClr val="tx1"/>
              </a:solidFill>
            </a:rPr>
            <a:t>Lack of support for library-conceived initiatives</a:t>
          </a:r>
        </a:p>
      </dsp:txBody>
      <dsp:txXfrm>
        <a:off x="5294042" y="613529"/>
        <a:ext cx="1308610" cy="692489"/>
      </dsp:txXfrm>
    </dsp:sp>
    <dsp:sp modelId="{FB905076-6799-477E-8900-3C71C401A7F5}">
      <dsp:nvSpPr>
        <dsp:cNvPr id="0" name=""/>
        <dsp:cNvSpPr/>
      </dsp:nvSpPr>
      <dsp:spPr>
        <a:xfrm>
          <a:off x="1458846" y="263674"/>
          <a:ext cx="5398881" cy="5398881"/>
        </a:xfrm>
        <a:custGeom>
          <a:avLst/>
          <a:gdLst/>
          <a:ahLst/>
          <a:cxnLst/>
          <a:rect l="0" t="0" r="0" b="0"/>
          <a:pathLst>
            <a:path>
              <a:moveTo>
                <a:pt x="4862215" y="1084080"/>
              </a:moveTo>
              <a:arcTo wR="2699440" hR="2699440" stAng="19394653" swAng="66745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D05FF0-19A4-4844-ADAC-CB4D183749A4}">
      <dsp:nvSpPr>
        <dsp:cNvPr id="0" name=""/>
        <dsp:cNvSpPr/>
      </dsp:nvSpPr>
      <dsp:spPr>
        <a:xfrm>
          <a:off x="5979905" y="1800200"/>
          <a:ext cx="1551765" cy="779924"/>
        </a:xfrm>
        <a:prstGeom prst="roundRect">
          <a:avLst/>
        </a:prstGeom>
        <a:solidFill>
          <a:srgbClr val="007E3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100" kern="1200" dirty="0"/>
            <a:t>Lack of time</a:t>
          </a:r>
        </a:p>
      </dsp:txBody>
      <dsp:txXfrm>
        <a:off x="6017978" y="1838273"/>
        <a:ext cx="1475619" cy="703778"/>
      </dsp:txXfrm>
    </dsp:sp>
    <dsp:sp modelId="{3E6BCE77-C7C5-4215-BA1B-D758E75DD209}">
      <dsp:nvSpPr>
        <dsp:cNvPr id="0" name=""/>
        <dsp:cNvSpPr/>
      </dsp:nvSpPr>
      <dsp:spPr>
        <a:xfrm>
          <a:off x="1470313" y="192648"/>
          <a:ext cx="5398881" cy="5398881"/>
        </a:xfrm>
        <a:custGeom>
          <a:avLst/>
          <a:gdLst/>
          <a:ahLst/>
          <a:cxnLst/>
          <a:rect l="0" t="0" r="0" b="0"/>
          <a:pathLst>
            <a:path>
              <a:moveTo>
                <a:pt x="5381753" y="2395832"/>
              </a:moveTo>
              <a:arcTo wR="2699440" hR="2699440" stAng="21212534" swAng="105402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241C44-1515-49B7-B4D8-69D33D5A35E1}">
      <dsp:nvSpPr>
        <dsp:cNvPr id="0" name=""/>
        <dsp:cNvSpPr/>
      </dsp:nvSpPr>
      <dsp:spPr>
        <a:xfrm>
          <a:off x="6048662" y="3420471"/>
          <a:ext cx="1397219" cy="647885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100" kern="1200" dirty="0" err="1"/>
            <a:t>Overcautiousness</a:t>
          </a:r>
          <a:endParaRPr lang="en-ZA" sz="1100" kern="1200" dirty="0"/>
        </a:p>
      </dsp:txBody>
      <dsp:txXfrm>
        <a:off x="6080289" y="3452098"/>
        <a:ext cx="1333965" cy="584631"/>
      </dsp:txXfrm>
    </dsp:sp>
    <dsp:sp modelId="{B4EA163E-CE22-4C54-ACA8-E5649C7B9A70}">
      <dsp:nvSpPr>
        <dsp:cNvPr id="0" name=""/>
        <dsp:cNvSpPr/>
      </dsp:nvSpPr>
      <dsp:spPr>
        <a:xfrm>
          <a:off x="1415706" y="395715"/>
          <a:ext cx="5398881" cy="5398881"/>
        </a:xfrm>
        <a:custGeom>
          <a:avLst/>
          <a:gdLst/>
          <a:ahLst/>
          <a:cxnLst/>
          <a:rect l="0" t="0" r="0" b="0"/>
          <a:pathLst>
            <a:path>
              <a:moveTo>
                <a:pt x="5214828" y="3679138"/>
              </a:moveTo>
              <a:arcTo wR="2699440" hR="2699440" stAng="1276800" swAng="87223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B78E20-0927-4DDE-B4D3-0EEE6C953A5A}">
      <dsp:nvSpPr>
        <dsp:cNvPr id="0" name=""/>
        <dsp:cNvSpPr/>
      </dsp:nvSpPr>
      <dsp:spPr>
        <a:xfrm>
          <a:off x="5328590" y="4680520"/>
          <a:ext cx="1342259" cy="647885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100" kern="1200" dirty="0"/>
            <a:t>Lack of authority to </a:t>
          </a:r>
          <a:r>
            <a:rPr lang="en-ZA" sz="1100" kern="1200" dirty="0" err="1"/>
            <a:t>marshall</a:t>
          </a:r>
          <a:r>
            <a:rPr lang="en-ZA" sz="1100" kern="1200" dirty="0"/>
            <a:t> appropriate resources</a:t>
          </a:r>
        </a:p>
      </dsp:txBody>
      <dsp:txXfrm>
        <a:off x="5360217" y="4712147"/>
        <a:ext cx="1279005" cy="584631"/>
      </dsp:txXfrm>
    </dsp:sp>
    <dsp:sp modelId="{7C180215-ABB9-4298-9248-EC73FC3C9B83}">
      <dsp:nvSpPr>
        <dsp:cNvPr id="0" name=""/>
        <dsp:cNvSpPr/>
      </dsp:nvSpPr>
      <dsp:spPr>
        <a:xfrm>
          <a:off x="1434637" y="339518"/>
          <a:ext cx="5398881" cy="5398881"/>
        </a:xfrm>
        <a:custGeom>
          <a:avLst/>
          <a:gdLst/>
          <a:ahLst/>
          <a:cxnLst/>
          <a:rect l="0" t="0" r="0" b="0"/>
          <a:pathLst>
            <a:path>
              <a:moveTo>
                <a:pt x="4123105" y="4992944"/>
              </a:moveTo>
              <a:arcTo wR="2699440" hR="2699440" stAng="3490233" swAng="96121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842312-D06E-45F3-9D3D-36B7B8339ED6}">
      <dsp:nvSpPr>
        <dsp:cNvPr id="0" name=""/>
        <dsp:cNvSpPr/>
      </dsp:nvSpPr>
      <dsp:spPr>
        <a:xfrm>
          <a:off x="3514821" y="5399834"/>
          <a:ext cx="1347292" cy="647885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100" kern="1200" dirty="0"/>
            <a:t>Inflexible infrastructure</a:t>
          </a:r>
        </a:p>
      </dsp:txBody>
      <dsp:txXfrm>
        <a:off x="3546448" y="5431461"/>
        <a:ext cx="1284038" cy="584631"/>
      </dsp:txXfrm>
    </dsp:sp>
    <dsp:sp modelId="{EED70F81-B06D-4CDC-AFCD-01B626F25263}">
      <dsp:nvSpPr>
        <dsp:cNvPr id="0" name=""/>
        <dsp:cNvSpPr/>
      </dsp:nvSpPr>
      <dsp:spPr>
        <a:xfrm>
          <a:off x="1536924" y="337708"/>
          <a:ext cx="5398881" cy="5398881"/>
        </a:xfrm>
        <a:custGeom>
          <a:avLst/>
          <a:gdLst/>
          <a:ahLst/>
          <a:cxnLst/>
          <a:rect l="0" t="0" r="0" b="0"/>
          <a:pathLst>
            <a:path>
              <a:moveTo>
                <a:pt x="1971830" y="5298972"/>
              </a:moveTo>
              <a:arcTo wR="2699440" hR="2699440" stAng="6338218" swAng="78778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A4D251-9495-4D90-BA46-48539DE1BE44}">
      <dsp:nvSpPr>
        <dsp:cNvPr id="0" name=""/>
        <dsp:cNvSpPr/>
      </dsp:nvSpPr>
      <dsp:spPr>
        <a:xfrm>
          <a:off x="1704268" y="4752519"/>
          <a:ext cx="1496336" cy="647885"/>
        </a:xfrm>
        <a:prstGeom prst="roundRect">
          <a:avLst/>
        </a:prstGeom>
        <a:solidFill>
          <a:schemeClr val="bg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100" kern="1200" dirty="0">
              <a:solidFill>
                <a:schemeClr val="tx1"/>
              </a:solidFill>
            </a:rPr>
            <a:t>Complexity of collaboration with academics</a:t>
          </a:r>
        </a:p>
      </dsp:txBody>
      <dsp:txXfrm>
        <a:off x="1735895" y="4784146"/>
        <a:ext cx="1433082" cy="584631"/>
      </dsp:txXfrm>
    </dsp:sp>
    <dsp:sp modelId="{8D51E46B-DEC3-4173-A65B-D45672AE0CB0}">
      <dsp:nvSpPr>
        <dsp:cNvPr id="0" name=""/>
        <dsp:cNvSpPr/>
      </dsp:nvSpPr>
      <dsp:spPr>
        <a:xfrm>
          <a:off x="1524587" y="349880"/>
          <a:ext cx="5398881" cy="5398881"/>
        </a:xfrm>
        <a:custGeom>
          <a:avLst/>
          <a:gdLst/>
          <a:ahLst/>
          <a:cxnLst/>
          <a:rect l="0" t="0" r="0" b="0"/>
          <a:pathLst>
            <a:path>
              <a:moveTo>
                <a:pt x="599413" y="4395573"/>
              </a:moveTo>
              <a:arcTo wR="2699440" hR="2699440" stAng="8464391" swAng="114072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449F3D-1F44-45B5-9C78-C70E5C3502F1}">
      <dsp:nvSpPr>
        <dsp:cNvPr id="0" name=""/>
        <dsp:cNvSpPr/>
      </dsp:nvSpPr>
      <dsp:spPr>
        <a:xfrm>
          <a:off x="936110" y="3312369"/>
          <a:ext cx="1297355" cy="647885"/>
        </a:xfrm>
        <a:prstGeom prst="roundRect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100" kern="1200" dirty="0">
              <a:solidFill>
                <a:schemeClr val="tx1"/>
              </a:solidFill>
            </a:rPr>
            <a:t>Lack of incentive</a:t>
          </a:r>
        </a:p>
      </dsp:txBody>
      <dsp:txXfrm>
        <a:off x="967737" y="3343996"/>
        <a:ext cx="1234101" cy="584631"/>
      </dsp:txXfrm>
    </dsp:sp>
    <dsp:sp modelId="{E74E5411-139F-4101-8154-4A9EF0AE52F2}">
      <dsp:nvSpPr>
        <dsp:cNvPr id="0" name=""/>
        <dsp:cNvSpPr/>
      </dsp:nvSpPr>
      <dsp:spPr>
        <a:xfrm>
          <a:off x="1503719" y="241542"/>
          <a:ext cx="5398881" cy="5398881"/>
        </a:xfrm>
        <a:custGeom>
          <a:avLst/>
          <a:gdLst/>
          <a:ahLst/>
          <a:cxnLst/>
          <a:rect l="0" t="0" r="0" b="0"/>
          <a:pathLst>
            <a:path>
              <a:moveTo>
                <a:pt x="24582" y="3062918"/>
              </a:moveTo>
              <a:arcTo wR="2699440" hR="2699440" stAng="10335699" swAng="100005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4D01A4-3FEC-416B-981C-91163434FB38}">
      <dsp:nvSpPr>
        <dsp:cNvPr id="0" name=""/>
        <dsp:cNvSpPr/>
      </dsp:nvSpPr>
      <dsp:spPr>
        <a:xfrm>
          <a:off x="903608" y="1866220"/>
          <a:ext cx="1435076" cy="647885"/>
        </a:xfrm>
        <a:prstGeom prst="roundRect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100" kern="1200" dirty="0"/>
            <a:t>Diffusion of effort</a:t>
          </a:r>
        </a:p>
      </dsp:txBody>
      <dsp:txXfrm>
        <a:off x="935235" y="1897847"/>
        <a:ext cx="1371822" cy="584631"/>
      </dsp:txXfrm>
    </dsp:sp>
    <dsp:sp modelId="{0CC2FCEB-13A2-445C-8246-65924F477DAF}">
      <dsp:nvSpPr>
        <dsp:cNvPr id="0" name=""/>
        <dsp:cNvSpPr/>
      </dsp:nvSpPr>
      <dsp:spPr>
        <a:xfrm>
          <a:off x="1434877" y="432629"/>
          <a:ext cx="5398881" cy="5398881"/>
        </a:xfrm>
        <a:custGeom>
          <a:avLst/>
          <a:gdLst/>
          <a:ahLst/>
          <a:cxnLst/>
          <a:rect l="0" t="0" r="0" b="0"/>
          <a:pathLst>
            <a:path>
              <a:moveTo>
                <a:pt x="318488" y="1427415"/>
              </a:moveTo>
              <a:arcTo wR="2699440" hR="2699440" stAng="12486804" swAng="87575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928950-34D6-4123-831D-4280676B7240}">
      <dsp:nvSpPr>
        <dsp:cNvPr id="0" name=""/>
        <dsp:cNvSpPr/>
      </dsp:nvSpPr>
      <dsp:spPr>
        <a:xfrm>
          <a:off x="1728191" y="648073"/>
          <a:ext cx="1509872" cy="647885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100" kern="1200" dirty="0">
              <a:solidFill>
                <a:schemeClr val="bg1"/>
              </a:solidFill>
            </a:rPr>
            <a:t>Lack of institutional commitment</a:t>
          </a:r>
        </a:p>
      </dsp:txBody>
      <dsp:txXfrm>
        <a:off x="1759818" y="679700"/>
        <a:ext cx="1446618" cy="584631"/>
      </dsp:txXfrm>
    </dsp:sp>
    <dsp:sp modelId="{8C6A5F8A-3B07-49D5-9318-BCE42AE5F643}">
      <dsp:nvSpPr>
        <dsp:cNvPr id="0" name=""/>
        <dsp:cNvSpPr/>
      </dsp:nvSpPr>
      <dsp:spPr>
        <a:xfrm>
          <a:off x="1626663" y="285361"/>
          <a:ext cx="5398881" cy="5398881"/>
        </a:xfrm>
        <a:custGeom>
          <a:avLst/>
          <a:gdLst/>
          <a:ahLst/>
          <a:cxnLst/>
          <a:rect l="0" t="0" r="0" b="0"/>
          <a:pathLst>
            <a:path>
              <a:moveTo>
                <a:pt x="1353253" y="359620"/>
              </a:moveTo>
              <a:arcTo wR="2699440" hR="2699440" stAng="14405193" swAng="77407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D8D06-F0E5-42E4-B030-A71015BC4E8C}" type="datetimeFigureOut">
              <a:rPr lang="en-ZA" smtClean="0"/>
              <a:t>2019/03/24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2EB26-B177-4991-8AD4-720F22BF76F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80636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2EB26-B177-4991-8AD4-720F22BF76FC}" type="slidenum">
              <a:rPr lang="en-ZA" smtClean="0"/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039246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2EB26-B177-4991-8AD4-720F22BF76FC}" type="slidenum">
              <a:rPr lang="en-ZA" smtClean="0"/>
              <a:t>17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047297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2EB26-B177-4991-8AD4-720F22BF76FC}" type="slidenum">
              <a:rPr lang="en-ZA" smtClean="0"/>
              <a:t>19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056682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2EB26-B177-4991-8AD4-720F22BF76FC}" type="slidenum">
              <a:rPr lang="en-ZA" smtClean="0"/>
              <a:t>20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3659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2EB26-B177-4991-8AD4-720F22BF76FC}" type="slidenum">
              <a:rPr lang="en-ZA" smtClean="0"/>
              <a:t>27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42574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2EB26-B177-4991-8AD4-720F22BF76FC}" type="slidenum">
              <a:rPr lang="en-ZA" smtClean="0"/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29698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2EB26-B177-4991-8AD4-720F22BF76FC}" type="slidenum">
              <a:rPr lang="en-ZA" smtClean="0"/>
              <a:t>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02435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2EB26-B177-4991-8AD4-720F22BF76FC}" type="slidenum">
              <a:rPr lang="en-ZA" smtClean="0"/>
              <a:t>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180498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2EB26-B177-4991-8AD4-720F22BF76FC}" type="slidenum">
              <a:rPr lang="en-ZA" smtClean="0"/>
              <a:t>10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15113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2EB26-B177-4991-8AD4-720F22BF76FC}" type="slidenum">
              <a:rPr lang="en-ZA" smtClean="0"/>
              <a:t>11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006763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2EB26-B177-4991-8AD4-720F22BF76FC}" type="slidenum">
              <a:rPr lang="en-ZA" smtClean="0"/>
              <a:t>12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12423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2EB26-B177-4991-8AD4-720F22BF76FC}" type="slidenum">
              <a:rPr lang="en-ZA" smtClean="0"/>
              <a:t>14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31482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2EB26-B177-4991-8AD4-720F22BF76FC}" type="slidenum">
              <a:rPr lang="en-ZA" smtClean="0"/>
              <a:t>16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02132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Relationship Id="rId3" Type="http://schemas.openxmlformats.org/officeDocument/2006/relationships/image" Target="../media/image2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Relationship Id="rId3" Type="http://schemas.openxmlformats.org/officeDocument/2006/relationships/image" Target="../media/image2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Relationship Id="rId3" Type="http://schemas.openxmlformats.org/officeDocument/2006/relationships/image" Target="../media/image2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Relationship Id="rId3" Type="http://schemas.openxmlformats.org/officeDocument/2006/relationships/image" Target="../media/image2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AC1D2-9D7F-4BB5-860D-40B7BDF60B5F}" type="datetimeFigureOut">
              <a:rPr lang="en-ZA" smtClean="0"/>
              <a:t>2019/03/24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7216-69CA-408A-BE68-F2E7E523D6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55070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AC1D2-9D7F-4BB5-860D-40B7BDF60B5F}" type="datetimeFigureOut">
              <a:rPr lang="en-ZA" smtClean="0"/>
              <a:t>2019/03/24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7216-69CA-408A-BE68-F2E7E523D6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34821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AC1D2-9D7F-4BB5-860D-40B7BDF60B5F}" type="datetimeFigureOut">
              <a:rPr lang="en-ZA" smtClean="0"/>
              <a:t>2019/03/24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7216-69CA-408A-BE68-F2E7E523D6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646499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2858" y="720000"/>
            <a:ext cx="3381143" cy="5400000"/>
          </a:xfrm>
          <a:prstGeom prst="rect">
            <a:avLst/>
          </a:prstGeom>
        </p:spPr>
      </p:pic>
      <p:sp>
        <p:nvSpPr>
          <p:cNvPr id="11" name="Rectangle 10"/>
          <p:cNvSpPr>
            <a:spLocks/>
          </p:cNvSpPr>
          <p:nvPr userDrawn="1"/>
        </p:nvSpPr>
        <p:spPr>
          <a:xfrm>
            <a:off x="720000" y="720000"/>
            <a:ext cx="5400000" cy="5400000"/>
          </a:xfrm>
          <a:prstGeom prst="rect">
            <a:avLst/>
          </a:prstGeom>
          <a:solidFill>
            <a:srgbClr val="002F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>
            <a:spLocks noChangeAspect="1"/>
          </p:cNvSpPr>
          <p:nvPr userDrawn="1"/>
        </p:nvSpPr>
        <p:spPr>
          <a:xfrm>
            <a:off x="720000" y="720000"/>
            <a:ext cx="1800000" cy="1800000"/>
          </a:xfrm>
          <a:prstGeom prst="rect">
            <a:avLst/>
          </a:prstGeom>
          <a:solidFill>
            <a:srgbClr val="CF0A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u="sng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>
            <a:spLocks noChangeAspect="1"/>
          </p:cNvSpPr>
          <p:nvPr userDrawn="1"/>
        </p:nvSpPr>
        <p:spPr>
          <a:xfrm>
            <a:off x="360000" y="360000"/>
            <a:ext cx="1800000" cy="1800000"/>
          </a:xfrm>
          <a:prstGeom prst="rect">
            <a:avLst/>
          </a:prstGeom>
          <a:solidFill>
            <a:srgbClr val="B16E3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u="sng">
              <a:solidFill>
                <a:prstClr val="white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00" y="720000"/>
            <a:ext cx="1440000" cy="1440000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1082859" y="2864230"/>
            <a:ext cx="4680000" cy="1079999"/>
          </a:xfrm>
        </p:spPr>
        <p:txBody>
          <a:bodyPr anchor="b" anchorCtr="0">
            <a:normAutofit/>
          </a:bodyPr>
          <a:lstStyle>
            <a:lvl1pPr algn="l">
              <a:lnSpc>
                <a:spcPct val="9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21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1082859" y="3944229"/>
            <a:ext cx="4680000" cy="1800001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2" name="Text Placeholder 22"/>
          <p:cNvSpPr>
            <a:spLocks noGrp="1"/>
          </p:cNvSpPr>
          <p:nvPr>
            <p:ph type="body" sz="quarter" idx="14" hasCustomPrompt="1"/>
          </p:nvPr>
        </p:nvSpPr>
        <p:spPr>
          <a:xfrm>
            <a:off x="1082859" y="5024229"/>
            <a:ext cx="4680000" cy="720001"/>
          </a:xfrm>
        </p:spPr>
        <p:txBody>
          <a:bodyPr anchor="b"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59503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0596" y="720000"/>
            <a:ext cx="3083405" cy="5400000"/>
          </a:xfrm>
          <a:prstGeom prst="rect">
            <a:avLst/>
          </a:prstGeom>
        </p:spPr>
      </p:pic>
      <p:sp>
        <p:nvSpPr>
          <p:cNvPr id="11" name="Rectangle 10"/>
          <p:cNvSpPr>
            <a:spLocks/>
          </p:cNvSpPr>
          <p:nvPr userDrawn="1"/>
        </p:nvSpPr>
        <p:spPr>
          <a:xfrm>
            <a:off x="720000" y="720000"/>
            <a:ext cx="5400000" cy="5400000"/>
          </a:xfrm>
          <a:prstGeom prst="rect">
            <a:avLst/>
          </a:prstGeom>
          <a:solidFill>
            <a:srgbClr val="002F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>
            <a:spLocks noChangeAspect="1"/>
          </p:cNvSpPr>
          <p:nvPr userDrawn="1"/>
        </p:nvSpPr>
        <p:spPr>
          <a:xfrm>
            <a:off x="720000" y="720000"/>
            <a:ext cx="1800000" cy="1800000"/>
          </a:xfrm>
          <a:prstGeom prst="rect">
            <a:avLst/>
          </a:prstGeom>
          <a:solidFill>
            <a:srgbClr val="CF0A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u="sng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>
            <a:spLocks noChangeAspect="1"/>
          </p:cNvSpPr>
          <p:nvPr userDrawn="1"/>
        </p:nvSpPr>
        <p:spPr>
          <a:xfrm>
            <a:off x="360000" y="360000"/>
            <a:ext cx="1800000" cy="1800000"/>
          </a:xfrm>
          <a:prstGeom prst="rect">
            <a:avLst/>
          </a:prstGeom>
          <a:solidFill>
            <a:srgbClr val="B16E3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u="sng">
              <a:solidFill>
                <a:prstClr val="white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00" y="720000"/>
            <a:ext cx="1440000" cy="1440000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1082859" y="2864230"/>
            <a:ext cx="4680000" cy="1079999"/>
          </a:xfrm>
        </p:spPr>
        <p:txBody>
          <a:bodyPr anchor="b" anchorCtr="0">
            <a:normAutofit/>
          </a:bodyPr>
          <a:lstStyle>
            <a:lvl1pPr algn="l">
              <a:lnSpc>
                <a:spcPct val="9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21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1082859" y="3944229"/>
            <a:ext cx="4680000" cy="1800001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2" name="Text Placeholder 22"/>
          <p:cNvSpPr>
            <a:spLocks noGrp="1"/>
          </p:cNvSpPr>
          <p:nvPr>
            <p:ph type="body" sz="quarter" idx="14" hasCustomPrompt="1"/>
          </p:nvPr>
        </p:nvSpPr>
        <p:spPr>
          <a:xfrm>
            <a:off x="1082859" y="5024229"/>
            <a:ext cx="4680000" cy="720001"/>
          </a:xfrm>
        </p:spPr>
        <p:txBody>
          <a:bodyPr anchor="b"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6972603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lock tower__1.jpg"/>
          <p:cNvPicPr>
            <a:picLocks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407"/>
          <a:stretch/>
        </p:blipFill>
        <p:spPr>
          <a:xfrm>
            <a:off x="3744000" y="720000"/>
            <a:ext cx="5400000" cy="5400000"/>
          </a:xfrm>
          <a:prstGeom prst="rect">
            <a:avLst/>
          </a:prstGeom>
        </p:spPr>
      </p:pic>
      <p:sp>
        <p:nvSpPr>
          <p:cNvPr id="11" name="Rectangle 10"/>
          <p:cNvSpPr>
            <a:spLocks/>
          </p:cNvSpPr>
          <p:nvPr userDrawn="1"/>
        </p:nvSpPr>
        <p:spPr>
          <a:xfrm>
            <a:off x="720000" y="720000"/>
            <a:ext cx="5400000" cy="5400000"/>
          </a:xfrm>
          <a:prstGeom prst="rect">
            <a:avLst/>
          </a:prstGeom>
          <a:solidFill>
            <a:srgbClr val="002F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>
            <a:spLocks noChangeAspect="1"/>
          </p:cNvSpPr>
          <p:nvPr userDrawn="1"/>
        </p:nvSpPr>
        <p:spPr>
          <a:xfrm>
            <a:off x="720000" y="720000"/>
            <a:ext cx="1800000" cy="1800000"/>
          </a:xfrm>
          <a:prstGeom prst="rect">
            <a:avLst/>
          </a:prstGeom>
          <a:solidFill>
            <a:srgbClr val="CF0A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u="sng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>
            <a:spLocks noChangeAspect="1"/>
          </p:cNvSpPr>
          <p:nvPr userDrawn="1"/>
        </p:nvSpPr>
        <p:spPr>
          <a:xfrm>
            <a:off x="360000" y="360000"/>
            <a:ext cx="1800000" cy="1800000"/>
          </a:xfrm>
          <a:prstGeom prst="rect">
            <a:avLst/>
          </a:prstGeom>
          <a:solidFill>
            <a:srgbClr val="B16E3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u="sng">
              <a:solidFill>
                <a:prstClr val="white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00" y="720000"/>
            <a:ext cx="1440000" cy="1440000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1082859" y="2864230"/>
            <a:ext cx="4680000" cy="1079999"/>
          </a:xfrm>
        </p:spPr>
        <p:txBody>
          <a:bodyPr anchor="b" anchorCtr="0">
            <a:normAutofit/>
          </a:bodyPr>
          <a:lstStyle>
            <a:lvl1pPr algn="l">
              <a:lnSpc>
                <a:spcPct val="9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21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1082859" y="3944229"/>
            <a:ext cx="4680000" cy="1800001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2" name="Text Placeholder 22"/>
          <p:cNvSpPr>
            <a:spLocks noGrp="1"/>
          </p:cNvSpPr>
          <p:nvPr>
            <p:ph type="body" sz="quarter" idx="14" hasCustomPrompt="1"/>
          </p:nvPr>
        </p:nvSpPr>
        <p:spPr>
          <a:xfrm>
            <a:off x="1082859" y="5024229"/>
            <a:ext cx="4680000" cy="720001"/>
          </a:xfrm>
        </p:spPr>
        <p:txBody>
          <a:bodyPr anchor="b"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295473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94748" y="720000"/>
            <a:ext cx="5549253" cy="5400000"/>
          </a:xfrm>
          <a:prstGeom prst="rect">
            <a:avLst/>
          </a:prstGeom>
        </p:spPr>
      </p:pic>
      <p:sp>
        <p:nvSpPr>
          <p:cNvPr id="11" name="Rectangle 10"/>
          <p:cNvSpPr>
            <a:spLocks/>
          </p:cNvSpPr>
          <p:nvPr userDrawn="1"/>
        </p:nvSpPr>
        <p:spPr>
          <a:xfrm>
            <a:off x="720000" y="720000"/>
            <a:ext cx="5400000" cy="5400000"/>
          </a:xfrm>
          <a:prstGeom prst="rect">
            <a:avLst/>
          </a:prstGeom>
          <a:solidFill>
            <a:srgbClr val="002F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>
            <a:spLocks noChangeAspect="1"/>
          </p:cNvSpPr>
          <p:nvPr userDrawn="1"/>
        </p:nvSpPr>
        <p:spPr>
          <a:xfrm>
            <a:off x="720000" y="720000"/>
            <a:ext cx="1800000" cy="1800000"/>
          </a:xfrm>
          <a:prstGeom prst="rect">
            <a:avLst/>
          </a:prstGeom>
          <a:solidFill>
            <a:srgbClr val="CF0A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u="sng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>
            <a:spLocks noChangeAspect="1"/>
          </p:cNvSpPr>
          <p:nvPr userDrawn="1"/>
        </p:nvSpPr>
        <p:spPr>
          <a:xfrm>
            <a:off x="360000" y="360000"/>
            <a:ext cx="1800000" cy="1800000"/>
          </a:xfrm>
          <a:prstGeom prst="rect">
            <a:avLst/>
          </a:prstGeom>
          <a:solidFill>
            <a:srgbClr val="B16E3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u="sng">
              <a:solidFill>
                <a:prstClr val="white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00" y="720000"/>
            <a:ext cx="1440000" cy="1440000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1082859" y="2864230"/>
            <a:ext cx="4680000" cy="1079999"/>
          </a:xfrm>
        </p:spPr>
        <p:txBody>
          <a:bodyPr anchor="b" anchorCtr="0">
            <a:normAutofit/>
          </a:bodyPr>
          <a:lstStyle>
            <a:lvl1pPr algn="l">
              <a:lnSpc>
                <a:spcPct val="9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21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1082859" y="3944229"/>
            <a:ext cx="4680000" cy="1800001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2" name="Text Placeholder 22"/>
          <p:cNvSpPr>
            <a:spLocks noGrp="1"/>
          </p:cNvSpPr>
          <p:nvPr>
            <p:ph type="body" sz="quarter" idx="14" hasCustomPrompt="1"/>
          </p:nvPr>
        </p:nvSpPr>
        <p:spPr>
          <a:xfrm>
            <a:off x="1082859" y="5024229"/>
            <a:ext cx="4680000" cy="720001"/>
          </a:xfrm>
        </p:spPr>
        <p:txBody>
          <a:bodyPr anchor="b"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690044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50" y="6075190"/>
            <a:ext cx="1780656" cy="5745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5199" y="6356351"/>
            <a:ext cx="4211999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2569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50" y="6075190"/>
            <a:ext cx="1780656" cy="5745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1759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 anchor="ctr" anchorCtr="0"/>
          <a:lstStyle>
            <a:lvl1pPr marL="0" indent="0" algn="l">
              <a:buNone/>
              <a:defRPr>
                <a:solidFill>
                  <a:srgbClr val="002F87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3337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text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6876000" cy="6858000"/>
          </a:xfrm>
          <a:prstGeom prst="rect">
            <a:avLst/>
          </a:prstGeom>
          <a:solidFill>
            <a:srgbClr val="002F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909000"/>
            <a:ext cx="5973619" cy="5040000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Large type used for bold statement or quote</a:t>
            </a:r>
          </a:p>
        </p:txBody>
      </p:sp>
      <p:sp>
        <p:nvSpPr>
          <p:cNvPr id="9" name="Rectangle 8"/>
          <p:cNvSpPr>
            <a:spLocks noChangeAspect="1"/>
          </p:cNvSpPr>
          <p:nvPr userDrawn="1"/>
        </p:nvSpPr>
        <p:spPr>
          <a:xfrm>
            <a:off x="6876000" y="6066000"/>
            <a:ext cx="792000" cy="792000"/>
          </a:xfrm>
          <a:prstGeom prst="rect">
            <a:avLst/>
          </a:prstGeom>
          <a:solidFill>
            <a:srgbClr val="CF0A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628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AC1D2-9D7F-4BB5-860D-40B7BDF60B5F}" type="datetimeFigureOut">
              <a:rPr lang="en-ZA" smtClean="0"/>
              <a:t>2019/03/24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7216-69CA-408A-BE68-F2E7E523D6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500013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50" y="6075190"/>
            <a:ext cx="1780656" cy="57457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909000"/>
            <a:ext cx="8229600" cy="5040000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rgbClr val="002F87"/>
                </a:solidFill>
              </a:defRPr>
            </a:lvl1pPr>
          </a:lstStyle>
          <a:p>
            <a:r>
              <a:rPr lang="en-US" dirty="0"/>
              <a:t>Large type used for bold statement or quote</a:t>
            </a:r>
          </a:p>
        </p:txBody>
      </p:sp>
    </p:spTree>
    <p:extLst>
      <p:ext uri="{BB962C8B-B14F-4D97-AF65-F5344CB8AC3E}">
        <p14:creationId xmlns:p14="http://schemas.microsoft.com/office/powerpoint/2010/main" val="6544784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heading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/>
          </p:cNvSpPr>
          <p:nvPr userDrawn="1"/>
        </p:nvSpPr>
        <p:spPr>
          <a:xfrm>
            <a:off x="6119999" y="-2"/>
            <a:ext cx="1476004" cy="1476006"/>
          </a:xfrm>
          <a:prstGeom prst="rect">
            <a:avLst/>
          </a:prstGeom>
          <a:solidFill>
            <a:srgbClr val="CF0A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>
            <a:spLocks noChangeAspect="1"/>
          </p:cNvSpPr>
          <p:nvPr userDrawn="1"/>
        </p:nvSpPr>
        <p:spPr>
          <a:xfrm>
            <a:off x="-3" y="-2"/>
            <a:ext cx="6120000" cy="6120000"/>
          </a:xfrm>
          <a:prstGeom prst="rect">
            <a:avLst/>
          </a:prstGeom>
          <a:solidFill>
            <a:srgbClr val="002F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1629004"/>
            <a:ext cx="5205596" cy="1800000"/>
          </a:xfrm>
        </p:spPr>
        <p:txBody>
          <a:bodyPr anchor="b" anchorCtr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1" y="3429004"/>
            <a:ext cx="5205596" cy="180000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US" dirty="0"/>
              <a:t>Subheading</a:t>
            </a:r>
          </a:p>
        </p:txBody>
      </p:sp>
    </p:spTree>
    <p:extLst>
      <p:ext uri="{BB962C8B-B14F-4D97-AF65-F5344CB8AC3E}">
        <p14:creationId xmlns:p14="http://schemas.microsoft.com/office/powerpoint/2010/main" val="14999084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/>
          </p:cNvSpPr>
          <p:nvPr userDrawn="1"/>
        </p:nvSpPr>
        <p:spPr>
          <a:xfrm>
            <a:off x="6119999" y="-2"/>
            <a:ext cx="1476004" cy="1476006"/>
          </a:xfrm>
          <a:prstGeom prst="rect">
            <a:avLst/>
          </a:prstGeom>
          <a:solidFill>
            <a:srgbClr val="CF0A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>
            <a:spLocks noChangeAspect="1"/>
          </p:cNvSpPr>
          <p:nvPr userDrawn="1"/>
        </p:nvSpPr>
        <p:spPr>
          <a:xfrm>
            <a:off x="-3" y="-2"/>
            <a:ext cx="6120000" cy="6120000"/>
          </a:xfrm>
          <a:prstGeom prst="rect">
            <a:avLst/>
          </a:prstGeom>
          <a:solidFill>
            <a:srgbClr val="002F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1629004"/>
            <a:ext cx="5205596" cy="1800000"/>
          </a:xfrm>
        </p:spPr>
        <p:txBody>
          <a:bodyPr anchor="b" anchorCtr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8705396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13602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50" y="6075190"/>
            <a:ext cx="1780656" cy="57457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3063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50" y="6075190"/>
            <a:ext cx="1780656" cy="5745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none">
                <a:solidFill>
                  <a:srgbClr val="002F8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3702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50" y="6075190"/>
            <a:ext cx="1780656" cy="5745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F8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9570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50" y="6075190"/>
            <a:ext cx="1780656" cy="5745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F8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5662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50" y="6075190"/>
            <a:ext cx="1780656" cy="5745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002F8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4214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50" y="6075190"/>
            <a:ext cx="1780656" cy="5745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002F8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604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AC1D2-9D7F-4BB5-860D-40B7BDF60B5F}" type="datetimeFigureOut">
              <a:rPr lang="en-ZA" smtClean="0"/>
              <a:t>2019/03/24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7216-69CA-408A-BE68-F2E7E523D6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70847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50" y="6075190"/>
            <a:ext cx="1780656" cy="5745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F8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3777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50" y="6075190"/>
            <a:ext cx="1780656" cy="574572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>
            <a:lvl1pPr>
              <a:defRPr>
                <a:solidFill>
                  <a:srgbClr val="002F8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171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AC1D2-9D7F-4BB5-860D-40B7BDF60B5F}" type="datetimeFigureOut">
              <a:rPr lang="en-ZA" smtClean="0"/>
              <a:t>2019/03/24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7216-69CA-408A-BE68-F2E7E523D6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33580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AC1D2-9D7F-4BB5-860D-40B7BDF60B5F}" type="datetimeFigureOut">
              <a:rPr lang="en-ZA" smtClean="0"/>
              <a:t>2019/03/24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7216-69CA-408A-BE68-F2E7E523D6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71545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AC1D2-9D7F-4BB5-860D-40B7BDF60B5F}" type="datetimeFigureOut">
              <a:rPr lang="en-ZA" smtClean="0"/>
              <a:t>2019/03/24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7216-69CA-408A-BE68-F2E7E523D6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61546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AC1D2-9D7F-4BB5-860D-40B7BDF60B5F}" type="datetimeFigureOut">
              <a:rPr lang="en-ZA" smtClean="0"/>
              <a:t>2019/03/24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7216-69CA-408A-BE68-F2E7E523D6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02038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AC1D2-9D7F-4BB5-860D-40B7BDF60B5F}" type="datetimeFigureOut">
              <a:rPr lang="en-ZA" smtClean="0"/>
              <a:t>2019/03/24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7216-69CA-408A-BE68-F2E7E523D6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72546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AC1D2-9D7F-4BB5-860D-40B7BDF60B5F}" type="datetimeFigureOut">
              <a:rPr lang="en-ZA" smtClean="0"/>
              <a:t>2019/03/24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7216-69CA-408A-BE68-F2E7E523D6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66090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20" Type="http://schemas.openxmlformats.org/officeDocument/2006/relationships/slideLayout" Target="../slideLayouts/slideLayout31.xml"/><Relationship Id="rId21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AC1D2-9D7F-4BB5-860D-40B7BDF60B5F}" type="datetimeFigureOut">
              <a:rPr lang="en-ZA" smtClean="0"/>
              <a:t>2019/03/24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47216-69CA-408A-BE68-F2E7E523D6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8896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5201" y="6356351"/>
            <a:ext cx="125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65199" y="6356351"/>
            <a:ext cx="4211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1"/>
            <a:ext cx="64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 defTabSz="457200"/>
            <a:fld id="{3801C495-B0FE-B941-950D-F04B47F85F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601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002F87"/>
          </a:solidFill>
          <a:latin typeface="Arial"/>
          <a:ea typeface="+mj-ea"/>
          <a:cs typeface="Arial"/>
        </a:defRPr>
      </a:lvl1pPr>
    </p:titleStyle>
    <p:bodyStyle>
      <a:lvl1pPr marL="457200" indent="-4572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7.png"/><Relationship Id="rId3" Type="http://schemas.openxmlformats.org/officeDocument/2006/relationships/hyperlink" Target="https://www.flickr.com/photos/infocux/8450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4" Type="http://schemas.openxmlformats.org/officeDocument/2006/relationships/diagramLayout" Target="../diagrams/layout7.xml"/><Relationship Id="rId5" Type="http://schemas.openxmlformats.org/officeDocument/2006/relationships/diagramQuickStyle" Target="../diagrams/quickStyle7.xml"/><Relationship Id="rId6" Type="http://schemas.openxmlformats.org/officeDocument/2006/relationships/diagramColors" Target="../diagrams/colors7.xml"/><Relationship Id="rId7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4" Type="http://schemas.openxmlformats.org/officeDocument/2006/relationships/diagramLayout" Target="../diagrams/layout8.xml"/><Relationship Id="rId5" Type="http://schemas.openxmlformats.org/officeDocument/2006/relationships/diagramQuickStyle" Target="../diagrams/quickStyle8.xml"/><Relationship Id="rId6" Type="http://schemas.openxmlformats.org/officeDocument/2006/relationships/diagramColors" Target="../diagrams/colors8.xml"/><Relationship Id="rId7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un.ac.za/english/faculty/theology/Pages/Beyers-Naud%C3%A9-Centre.aspx" TargetMode="External"/><Relationship Id="rId4" Type="http://schemas.openxmlformats.org/officeDocument/2006/relationships/hyperlink" Target="https://wiser.wits.ac.za/page/new-research-projects-11029" TargetMode="External"/><Relationship Id="rId5" Type="http://schemas.openxmlformats.org/officeDocument/2006/relationships/hyperlink" Target="http://www.disa.ukzn.ac.za/" TargetMode="External"/><Relationship Id="rId6" Type="http://schemas.openxmlformats.org/officeDocument/2006/relationships/hyperlink" Target="https://www.uwc.ac.za/UWCInsight/Pages/CHR1.aspx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.ac.za/" TargetMode="External"/><Relationship Id="rId4" Type="http://schemas.openxmlformats.org/officeDocument/2006/relationships/hyperlink" Target="http://ssrn.com/abstract=2250565" TargetMode="External"/><Relationship Id="rId5" Type="http://schemas.openxmlformats.org/officeDocument/2006/relationships/hyperlink" Target="http://www.dhinitiative.org/projects" TargetMode="External"/><Relationship Id="rId6" Type="http://schemas.openxmlformats.org/officeDocument/2006/relationships/hyperlink" Target="http://www.rma.nwu.ac.za/" TargetMode="External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historicalpapers.wits.ac.za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dhresourcesforprojectbuilding.pbworks.com/w/page/69244319/Digital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ursera.org/" TargetMode="External"/><Relationship Id="rId4" Type="http://schemas.openxmlformats.org/officeDocument/2006/relationships/hyperlink" Target="https://www.codecademy.com/" TargetMode="External"/><Relationship Id="rId5" Type="http://schemas.openxmlformats.org/officeDocument/2006/relationships/hyperlink" Target="http://programminghistorian.org/" TargetMode="External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programminghistorian.org/lessons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hyperlink" Target="http://www.up.ac.za/media/shared/1/ZP_Files/itenary_4-june.zp90690.pdf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sadilar.org/)" TargetMode="External"/><Relationship Id="rId3" Type="http://schemas.openxmlformats.org/officeDocument/2006/relationships/image" Target="../media/image21.tif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igitalhumanitiesnow.org/about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livingbooksabouthistory.ch/uploads/media/pdf/en/digital-humanities.pdf" TargetMode="External"/><Relationship Id="rId4" Type="http://schemas.openxmlformats.org/officeDocument/2006/relationships/hyperlink" Target="http://dh101.humanities.ucla.edu/?page_id=13" TargetMode="External"/><Relationship Id="rId5" Type="http://schemas.openxmlformats.org/officeDocument/2006/relationships/hyperlink" Target="https://en.wikipedia.org/w/index.php?title=Digital_humanities&amp;oldid=888613947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4" Type="http://schemas.openxmlformats.org/officeDocument/2006/relationships/diagramLayout" Target="../diagrams/layout6.xml"/><Relationship Id="rId5" Type="http://schemas.openxmlformats.org/officeDocument/2006/relationships/diagramQuickStyle" Target="../diagrams/quickStyle6.xml"/><Relationship Id="rId6" Type="http://schemas.openxmlformats.org/officeDocument/2006/relationships/diagramColors" Target="../diagrams/colors6.xml"/><Relationship Id="rId7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155" y="3003803"/>
            <a:ext cx="5098941" cy="1079999"/>
          </a:xfrm>
        </p:spPr>
        <p:txBody>
          <a:bodyPr>
            <a:normAutofit fontScale="90000"/>
          </a:bodyPr>
          <a:lstStyle/>
          <a:p>
            <a:r>
              <a:rPr lang="en-ZA" sz="2800" dirty="0">
                <a:ea typeface="Verdana" pitchFamily="34" charset="0"/>
                <a:cs typeface="Verdana" pitchFamily="34" charset="0"/>
              </a:rPr>
              <a:t>Digital Humanities and the </a:t>
            </a:r>
            <a:br>
              <a:rPr lang="en-ZA" sz="2800" dirty="0">
                <a:ea typeface="Verdana" pitchFamily="34" charset="0"/>
                <a:cs typeface="Verdana" pitchFamily="34" charset="0"/>
              </a:rPr>
            </a:br>
            <a:r>
              <a:rPr lang="en-ZA" sz="2800" dirty="0">
                <a:ea typeface="Verdana" pitchFamily="34" charset="0"/>
                <a:cs typeface="Verdana" pitchFamily="34" charset="0"/>
              </a:rPr>
              <a:t>Role of University Libraries 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832730" y="4333223"/>
            <a:ext cx="5098941" cy="151216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Presented by Johann van Wyk 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University of Pretoria and Carnegie Corporation of New York Capstone Conference,  held 25 March 2019 at the </a:t>
            </a:r>
            <a:r>
              <a:rPr lang="en-US" dirty="0" err="1"/>
              <a:t>Kievits</a:t>
            </a:r>
            <a:r>
              <a:rPr lang="en-US" dirty="0"/>
              <a:t> Kroon County Estate and Conference Centre, Pretoria, South Africa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740" y="1012608"/>
            <a:ext cx="3084513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35092" y="1662354"/>
            <a:ext cx="10529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ZA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DH</a:t>
            </a:r>
          </a:p>
        </p:txBody>
      </p:sp>
      <p:sp>
        <p:nvSpPr>
          <p:cNvPr id="6" name="Rectangle 5"/>
          <p:cNvSpPr/>
          <p:nvPr/>
        </p:nvSpPr>
        <p:spPr>
          <a:xfrm>
            <a:off x="2688760" y="725396"/>
            <a:ext cx="30364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ZA" sz="1200" dirty="0">
                <a:solidFill>
                  <a:srgbClr val="C00000"/>
                </a:solidFill>
                <a:hlinkClick r:id="rId3"/>
              </a:rPr>
              <a:t>https://www.flickr.com/photos/infocux/8450</a:t>
            </a:r>
            <a:r>
              <a:rPr lang="en-ZA" sz="120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5502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7169518"/>
              </p:ext>
            </p:extLst>
          </p:nvPr>
        </p:nvGraphicFramePr>
        <p:xfrm>
          <a:off x="467544" y="1124744"/>
          <a:ext cx="822960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68952" cy="782960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en-ZA" sz="3600" dirty="0"/>
              <a:t>National DH activities in South Africa </a:t>
            </a:r>
          </a:p>
        </p:txBody>
      </p:sp>
    </p:spTree>
    <p:extLst>
      <p:ext uri="{BB962C8B-B14F-4D97-AF65-F5344CB8AC3E}">
        <p14:creationId xmlns:p14="http://schemas.microsoft.com/office/powerpoint/2010/main" val="2082158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60CDBD7-0BED-4654-8F56-E0F419A429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CE8B2FF-5EA0-4D32-A19E-5866CD59C3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FC1FFE7-7E2E-47B2-9500-8E2C709F2E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FB2A04A-32FB-4DF5-BC24-B593458381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45C6396-85DC-46E8-83CA-0E13B451E8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829F499-3DF4-4E6C-A7D4-939AC14E7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A7765AF-BE31-4B90-A96E-4820B75352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2992329-AB89-4F7C-BD08-3FB267DEA4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DBBFCDB-DD43-422F-80F8-2C309D70DD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C0A7F6C-38C9-4D83-9272-BCD06302B3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D6B1F7D-91A1-4FCA-B386-566EFE6FF8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125707"/>
              </p:ext>
            </p:extLst>
          </p:nvPr>
        </p:nvGraphicFramePr>
        <p:xfrm>
          <a:off x="467544" y="1124744"/>
          <a:ext cx="822960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68952" cy="782960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en-ZA" sz="3600" dirty="0"/>
              <a:t>National DH activities in South Africa </a:t>
            </a:r>
          </a:p>
        </p:txBody>
      </p:sp>
    </p:spTree>
    <p:extLst>
      <p:ext uri="{BB962C8B-B14F-4D97-AF65-F5344CB8AC3E}">
        <p14:creationId xmlns:p14="http://schemas.microsoft.com/office/powerpoint/2010/main" val="657969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60CDBD7-0BED-4654-8F56-E0F419A429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CE8B2FF-5EA0-4D32-A19E-5866CD59C3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FC1FFE7-7E2E-47B2-9500-8E2C709F2E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FB2A04A-32FB-4DF5-BC24-B593458381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45C6396-85DC-46E8-83CA-0E13B451E8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829F499-3DF4-4E6C-A7D4-939AC14E7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A7765AF-BE31-4B90-A96E-4820B75352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2992329-AB89-4F7C-BD08-3FB267DEA4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DBBFCDB-DD43-422F-80F8-2C309D70DD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ZA" sz="2000" dirty="0"/>
              <a:t>Various digitisation projects across many disciplines for many years: digital speech processing etc.</a:t>
            </a:r>
          </a:p>
          <a:p>
            <a:pPr>
              <a:buFont typeface="Wingdings" pitchFamily="2" charset="2"/>
              <a:buChar char="q"/>
            </a:pPr>
            <a:r>
              <a:rPr lang="en-ZA" sz="2000" b="1" dirty="0" err="1"/>
              <a:t>Beyers</a:t>
            </a:r>
            <a:r>
              <a:rPr lang="en-ZA" sz="2000" b="1" dirty="0"/>
              <a:t> </a:t>
            </a:r>
            <a:r>
              <a:rPr lang="en-ZA" sz="2000" b="1" dirty="0" err="1"/>
              <a:t>Naude</a:t>
            </a:r>
            <a:r>
              <a:rPr lang="en-ZA" sz="2000" b="1" dirty="0"/>
              <a:t> (Theology) project: </a:t>
            </a:r>
            <a:r>
              <a:rPr lang="en-ZA" sz="2000" dirty="0"/>
              <a:t>Stellenbosch </a:t>
            </a:r>
            <a:r>
              <a:rPr lang="en-ZA" sz="2000" dirty="0" smtClean="0"/>
              <a:t>University. (</a:t>
            </a:r>
            <a:r>
              <a:rPr lang="en-ZA" sz="2000" u="sng" dirty="0" smtClean="0">
                <a:hlinkClick r:id="rId3"/>
              </a:rPr>
              <a:t>https</a:t>
            </a:r>
            <a:r>
              <a:rPr lang="en-ZA" sz="2000" u="sng" dirty="0">
                <a:hlinkClick r:id="rId3"/>
              </a:rPr>
              <a:t>://</a:t>
            </a:r>
            <a:r>
              <a:rPr lang="en-ZA" sz="2000" u="sng" dirty="0" smtClean="0">
                <a:hlinkClick r:id="rId3"/>
              </a:rPr>
              <a:t>www.sun.ac.za/english/faculty/theology/Pages/BeyersNaud%C3%A9-Centre.aspx</a:t>
            </a:r>
            <a:r>
              <a:rPr lang="en-ZA" sz="2000" dirty="0" smtClean="0"/>
              <a:t>)</a:t>
            </a:r>
            <a:endParaRPr lang="en-ZA" sz="2000" dirty="0"/>
          </a:p>
          <a:p>
            <a:pPr>
              <a:buFont typeface="Wingdings" pitchFamily="2" charset="2"/>
              <a:buChar char="q"/>
            </a:pPr>
            <a:r>
              <a:rPr lang="en-ZA" sz="2000" b="1" dirty="0"/>
              <a:t>Digital Humanities and the Future of the Archive </a:t>
            </a:r>
            <a:r>
              <a:rPr lang="en-ZA" sz="2000" dirty="0"/>
              <a:t>− WITS Institute for Social and Economic Research (2014)</a:t>
            </a:r>
          </a:p>
          <a:p>
            <a:pPr marL="0" indent="0">
              <a:buNone/>
            </a:pPr>
            <a:r>
              <a:rPr lang="en-ZA" sz="2000" dirty="0"/>
              <a:t>      </a:t>
            </a:r>
            <a:r>
              <a:rPr lang="en-ZA" sz="2000" dirty="0" smtClean="0"/>
              <a:t>(</a:t>
            </a:r>
            <a:r>
              <a:rPr lang="en-ZA" sz="2000" u="sng" dirty="0">
                <a:hlinkClick r:id="rId4"/>
              </a:rPr>
              <a:t>https://</a:t>
            </a:r>
            <a:r>
              <a:rPr lang="en-ZA" sz="2000" u="sng" dirty="0" smtClean="0">
                <a:hlinkClick r:id="rId4"/>
              </a:rPr>
              <a:t>wiser.wits.ac.za/page/new-research-projects-11029</a:t>
            </a:r>
            <a:r>
              <a:rPr lang="en-ZA" sz="2000" dirty="0" smtClean="0"/>
              <a:t>)</a:t>
            </a:r>
            <a:endParaRPr lang="en-ZA" sz="2000" dirty="0"/>
          </a:p>
          <a:p>
            <a:pPr lvl="0">
              <a:buFont typeface="Wingdings" pitchFamily="2" charset="2"/>
              <a:buChar char="q"/>
            </a:pPr>
            <a:r>
              <a:rPr lang="en-ZA" sz="2000" b="1" dirty="0"/>
              <a:t>Digital Innovation South Africa (DISA 1, 2) </a:t>
            </a:r>
            <a:r>
              <a:rPr lang="en-ZA" sz="2000" dirty="0"/>
              <a:t>- University of </a:t>
            </a:r>
            <a:r>
              <a:rPr lang="en-ZA" sz="2000" dirty="0" err="1"/>
              <a:t>KwaZulu</a:t>
            </a:r>
            <a:r>
              <a:rPr lang="en-ZA" sz="2000" dirty="0"/>
              <a:t>- Natal (</a:t>
            </a:r>
            <a:r>
              <a:rPr lang="en-ZA" sz="2000" u="sng" dirty="0">
                <a:hlinkClick r:id="rId5"/>
              </a:rPr>
              <a:t>http://www.disa.ukzn.ac.za</a:t>
            </a:r>
            <a:r>
              <a:rPr lang="en-ZA" sz="2000" dirty="0"/>
              <a:t> ) SA history, politics, gender, literature, economics, human rights, urban struggles</a:t>
            </a:r>
          </a:p>
          <a:p>
            <a:pPr lvl="0">
              <a:buFont typeface="Wingdings" pitchFamily="2" charset="2"/>
              <a:buChar char="q"/>
            </a:pPr>
            <a:r>
              <a:rPr lang="en-ZA" sz="2000" b="1" dirty="0"/>
              <a:t>Digitisation, history and the making of a post-colonial archive:</a:t>
            </a:r>
            <a:r>
              <a:rPr lang="en-ZA" sz="2000" dirty="0"/>
              <a:t> University of the Western Cape</a:t>
            </a:r>
          </a:p>
          <a:p>
            <a:pPr marL="0" lvl="0" indent="0">
              <a:buNone/>
            </a:pPr>
            <a:r>
              <a:rPr lang="en-ZA" sz="2000" dirty="0"/>
              <a:t>      </a:t>
            </a:r>
            <a:r>
              <a:rPr lang="en-ZA" sz="2000" dirty="0" smtClean="0"/>
              <a:t>(</a:t>
            </a:r>
            <a:r>
              <a:rPr lang="en-ZA" sz="2000" u="sng" dirty="0">
                <a:hlinkClick r:id="rId6"/>
              </a:rPr>
              <a:t>https://</a:t>
            </a:r>
            <a:r>
              <a:rPr lang="en-ZA" sz="2000" u="sng" dirty="0" smtClean="0">
                <a:hlinkClick r:id="rId6"/>
              </a:rPr>
              <a:t>www.uwc.ac.za/UWCInsight/Pages/CHR1.aspx</a:t>
            </a:r>
            <a:r>
              <a:rPr lang="en-ZA" sz="2000" dirty="0" smtClean="0"/>
              <a:t>)</a:t>
            </a:r>
            <a:endParaRPr lang="en-ZA" sz="2000" dirty="0"/>
          </a:p>
          <a:p>
            <a:pPr lvl="0"/>
            <a:endParaRPr lang="en-ZA" sz="20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68952" cy="782960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en-ZA" sz="3600" dirty="0"/>
              <a:t>DH related projects in South Africa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9552" y="1124744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dirty="0"/>
              <a:t>(From presentation by Justus Roux at </a:t>
            </a:r>
            <a:r>
              <a:rPr lang="en-ZA" sz="1400" dirty="0" err="1"/>
              <a:t>Simposium</a:t>
            </a:r>
            <a:r>
              <a:rPr lang="en-ZA" sz="1400" dirty="0"/>
              <a:t>: All about Me: digital humanities and representation of self, held on 17 June 2016 at University of Pretoria)</a:t>
            </a:r>
          </a:p>
        </p:txBody>
      </p:sp>
    </p:spTree>
    <p:extLst>
      <p:ext uri="{BB962C8B-B14F-4D97-AF65-F5344CB8AC3E}">
        <p14:creationId xmlns:p14="http://schemas.microsoft.com/office/powerpoint/2010/main" val="44660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982" y="1224261"/>
            <a:ext cx="8229600" cy="4525963"/>
          </a:xfrm>
        </p:spPr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q"/>
            </a:pPr>
            <a:r>
              <a:rPr lang="en-ZA" sz="2000" b="1" dirty="0"/>
              <a:t>Historical Papers - WITS </a:t>
            </a:r>
            <a:r>
              <a:rPr lang="en-ZA" sz="2000" dirty="0"/>
              <a:t>(</a:t>
            </a:r>
            <a:r>
              <a:rPr lang="en-ZA" sz="2000" u="sng" dirty="0">
                <a:hlinkClick r:id="rId2"/>
              </a:rPr>
              <a:t>http://www.historicalpapers.wits.ac.za</a:t>
            </a:r>
            <a:r>
              <a:rPr lang="en-ZA" sz="2000" dirty="0"/>
              <a:t> )</a:t>
            </a:r>
          </a:p>
          <a:p>
            <a:pPr marL="0" lvl="0" indent="0">
              <a:buNone/>
            </a:pPr>
            <a:r>
              <a:rPr lang="en-ZA" sz="2000" dirty="0"/>
              <a:t>      Largest non-state archive in South Africa</a:t>
            </a:r>
          </a:p>
          <a:p>
            <a:pPr lvl="0">
              <a:buFont typeface="Wingdings" pitchFamily="2" charset="2"/>
              <a:buChar char="q"/>
            </a:pPr>
            <a:r>
              <a:rPr lang="en-ZA" sz="2000" b="1" dirty="0"/>
              <a:t>International Library of African Music (ILAM)</a:t>
            </a:r>
          </a:p>
          <a:p>
            <a:pPr lvl="1"/>
            <a:r>
              <a:rPr lang="en-ZA" sz="2000" dirty="0"/>
              <a:t>Rhodes University, </a:t>
            </a:r>
            <a:r>
              <a:rPr lang="en-ZA" sz="2000" dirty="0" err="1"/>
              <a:t>Grahamstown</a:t>
            </a:r>
            <a:r>
              <a:rPr lang="en-ZA" sz="2000" dirty="0"/>
              <a:t> (</a:t>
            </a:r>
            <a:r>
              <a:rPr lang="en-ZA" sz="2000" u="sng" dirty="0">
                <a:hlinkClick r:id="rId3"/>
              </a:rPr>
              <a:t>http://www.ru.ac.za</a:t>
            </a:r>
            <a:r>
              <a:rPr lang="en-ZA" sz="2000" dirty="0"/>
              <a:t> )</a:t>
            </a:r>
          </a:p>
          <a:p>
            <a:pPr lvl="0">
              <a:buFont typeface="Wingdings" pitchFamily="2" charset="2"/>
              <a:buChar char="q"/>
            </a:pPr>
            <a:r>
              <a:rPr lang="en-ZA" sz="2000" b="1" dirty="0"/>
              <a:t>The Jonathan Edwards Centre Africa 2009 </a:t>
            </a:r>
            <a:r>
              <a:rPr lang="en-ZA" sz="2000" dirty="0"/>
              <a:t>– strategic partnership of Yale University, Jonathan Edwards </a:t>
            </a:r>
            <a:r>
              <a:rPr lang="en-ZA" sz="2000" dirty="0" err="1"/>
              <a:t>Center</a:t>
            </a:r>
            <a:r>
              <a:rPr lang="en-ZA" sz="2000" dirty="0"/>
              <a:t> and the University of the Free State</a:t>
            </a:r>
          </a:p>
          <a:p>
            <a:pPr marL="0" indent="0">
              <a:buNone/>
            </a:pPr>
            <a:r>
              <a:rPr lang="en-ZA" sz="2000" dirty="0"/>
              <a:t>      </a:t>
            </a:r>
            <a:r>
              <a:rPr lang="en-ZA" sz="1800" dirty="0" smtClean="0"/>
              <a:t>(</a:t>
            </a:r>
            <a:r>
              <a:rPr lang="en-ZA" sz="1800" u="sng" dirty="0">
                <a:solidFill>
                  <a:srgbClr val="3333FF"/>
                </a:solidFill>
              </a:rPr>
              <a:t>https://</a:t>
            </a:r>
            <a:r>
              <a:rPr lang="en-ZA" sz="1800" u="sng" dirty="0" err="1">
                <a:solidFill>
                  <a:srgbClr val="3333FF"/>
                </a:solidFill>
              </a:rPr>
              <a:t>edwardseducationblog.wordpress.com</a:t>
            </a:r>
            <a:r>
              <a:rPr lang="en-ZA" sz="1800" u="sng" dirty="0">
                <a:solidFill>
                  <a:srgbClr val="3333FF"/>
                </a:solidFill>
              </a:rPr>
              <a:t>/about/</a:t>
            </a:r>
            <a:r>
              <a:rPr lang="en-ZA" sz="1800" dirty="0" smtClean="0"/>
              <a:t>) - </a:t>
            </a:r>
            <a:r>
              <a:rPr lang="en-ZA" sz="2000" dirty="0" smtClean="0"/>
              <a:t>Missionary Archives </a:t>
            </a:r>
          </a:p>
          <a:p>
            <a:pPr marL="0" indent="0">
              <a:buNone/>
            </a:pPr>
            <a:r>
              <a:rPr lang="en-ZA" sz="2000" dirty="0" smtClean="0"/>
              <a:t>      from Lesotho, 1832-2006   </a:t>
            </a:r>
          </a:p>
          <a:p>
            <a:pPr lvl="0">
              <a:buFont typeface="Wingdings" pitchFamily="2" charset="2"/>
              <a:buChar char="q"/>
            </a:pPr>
            <a:r>
              <a:rPr lang="en-ZA" sz="2000" b="1" dirty="0" smtClean="0"/>
              <a:t>Race </a:t>
            </a:r>
            <a:r>
              <a:rPr lang="en-ZA" sz="2000" b="1" dirty="0"/>
              <a:t>and the Digital Humanities in South Africa </a:t>
            </a:r>
            <a:r>
              <a:rPr lang="en-ZA" sz="2000" dirty="0"/>
              <a:t>- Hector Peterson Museum (Angel Nieves), New York  (</a:t>
            </a:r>
            <a:r>
              <a:rPr lang="en-ZA" sz="2000" u="sng" dirty="0">
                <a:hlinkClick r:id="rId4"/>
              </a:rPr>
              <a:t>http://ssrn.com/abstract=2250565</a:t>
            </a:r>
            <a:r>
              <a:rPr lang="en-ZA" sz="2000" dirty="0"/>
              <a:t> )</a:t>
            </a:r>
          </a:p>
          <a:p>
            <a:pPr lvl="0">
              <a:buFont typeface="Wingdings" pitchFamily="2" charset="2"/>
              <a:buChar char="q"/>
            </a:pPr>
            <a:r>
              <a:rPr lang="en-ZA" sz="2000" b="1" dirty="0"/>
              <a:t>Soweto Historical GIS Project </a:t>
            </a:r>
            <a:r>
              <a:rPr lang="en-ZA" sz="2000" dirty="0"/>
              <a:t>(</a:t>
            </a:r>
            <a:r>
              <a:rPr lang="en-ZA" sz="2000" u="sng" dirty="0">
                <a:hlinkClick r:id="rId5"/>
              </a:rPr>
              <a:t>http://www.dhinitiative.org/projects</a:t>
            </a:r>
            <a:r>
              <a:rPr lang="en-ZA" sz="2000" dirty="0"/>
              <a:t> )</a:t>
            </a:r>
          </a:p>
          <a:p>
            <a:pPr>
              <a:buFont typeface="Wingdings" pitchFamily="2" charset="2"/>
              <a:buChar char="q"/>
            </a:pPr>
            <a:r>
              <a:rPr lang="en-ZA" sz="2000" b="1" dirty="0"/>
              <a:t>Language Resource Management Agency </a:t>
            </a:r>
            <a:r>
              <a:rPr lang="en-ZA" sz="2000" dirty="0"/>
              <a:t>– NWU </a:t>
            </a:r>
          </a:p>
          <a:p>
            <a:pPr marL="0" indent="0">
              <a:buNone/>
            </a:pPr>
            <a:r>
              <a:rPr lang="en-ZA" sz="2000" dirty="0"/>
              <a:t>     (</a:t>
            </a:r>
            <a:r>
              <a:rPr lang="en-ZA" sz="2000" u="sng" dirty="0">
                <a:hlinkClick r:id="rId6"/>
              </a:rPr>
              <a:t>http://www.rma.nwu.ac.za</a:t>
            </a:r>
            <a:r>
              <a:rPr lang="en-ZA" sz="2000" dirty="0"/>
              <a:t> )</a:t>
            </a:r>
          </a:p>
          <a:p>
            <a:pPr marL="0" indent="0">
              <a:buNone/>
            </a:pPr>
            <a:endParaRPr lang="en-ZA" sz="2000" dirty="0"/>
          </a:p>
          <a:p>
            <a:endParaRPr lang="en-ZA" sz="2400" dirty="0"/>
          </a:p>
          <a:p>
            <a:endParaRPr lang="en-ZA" sz="2000" dirty="0"/>
          </a:p>
          <a:p>
            <a:endParaRPr lang="en-Z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772525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976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208" y="1268760"/>
            <a:ext cx="8229600" cy="5472608"/>
          </a:xfrm>
        </p:spPr>
        <p:txBody>
          <a:bodyPr>
            <a:normAutofit fontScale="70000" lnSpcReduction="20000"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-US" b="1" dirty="0" smtClean="0"/>
              <a:t>For a </a:t>
            </a:r>
            <a:r>
              <a:rPr lang="en-US" b="1" dirty="0"/>
              <a:t>detailed list of DH tools </a:t>
            </a:r>
            <a:r>
              <a:rPr lang="en-US" b="1" dirty="0" smtClean="0"/>
              <a:t>visit: DH Resources for Project Building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dhresourcesforprojectbuilding.pbworks.com/w/page/69244319/Digital</a:t>
            </a:r>
            <a:endParaRPr lang="en-US" dirty="0" smtClean="0"/>
          </a:p>
          <a:p>
            <a:pPr marL="0" lvl="0" indent="0">
              <a:spcBef>
                <a:spcPts val="0"/>
              </a:spcBef>
              <a:buNone/>
            </a:pPr>
            <a:endParaRPr lang="en-US" dirty="0"/>
          </a:p>
          <a:p>
            <a:pPr marL="0" lvl="0" indent="0">
              <a:spcBef>
                <a:spcPts val="0"/>
              </a:spcBef>
              <a:buNone/>
            </a:pPr>
            <a:r>
              <a:rPr lang="en-US" b="1" dirty="0" smtClean="0"/>
              <a:t>Types of tools: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Animation &amp; Storyboarding tools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Audio tools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Authoring/Annotation/Editing/Publishing platforms &amp; tools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Code  versioning tools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Command Line tools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Content Management Systems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Crowdsourcing tools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Exhibition/Collection/Editing Platforms &amp; Tools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Internet Research tools (tools for studying the Internet or parts of the Internet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Mapping Tools &amp; Platforms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Mind-mapping tools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Network Analysis / Social Network Analysis tools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96944" cy="782960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en-ZA" dirty="0" smtClean="0"/>
              <a:t>Digital Humanities Tools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1021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0560"/>
          </a:xfrm>
        </p:spPr>
        <p:txBody>
          <a:bodyPr>
            <a:normAutofit fontScale="92500" lnSpcReduction="10000"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-US" sz="2400" b="1" dirty="0" smtClean="0"/>
              <a:t>Types of tools: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Programming Languages tools &amp; resources (e.g. Python, R)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Simulation tools &amp; platforms (e.g. Second Life)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Text </a:t>
            </a:r>
            <a:r>
              <a:rPr lang="en-US" sz="2400" dirty="0"/>
              <a:t>Analysis tools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Text Collation tools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Text </a:t>
            </a:r>
            <a:r>
              <a:rPr lang="en-US" sz="2400" dirty="0"/>
              <a:t>Encoding tools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Text Preparation for Digital Work (Harvesting, scraping, cleaning, classifying) 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Topic Modelling tools 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Video tools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Video &amp; Film Analysis tools</a:t>
            </a:r>
          </a:p>
          <a:p>
            <a:pPr>
              <a:spcBef>
                <a:spcPts val="0"/>
              </a:spcBef>
            </a:pPr>
            <a:r>
              <a:rPr lang="en-US" sz="2400" dirty="0" err="1" smtClean="0"/>
              <a:t>Visualisation</a:t>
            </a:r>
            <a:r>
              <a:rPr lang="en-US" sz="2400" dirty="0" smtClean="0"/>
              <a:t> tools (e.g. General or Multiple Purpose </a:t>
            </a:r>
            <a:r>
              <a:rPr lang="en-US" sz="2400" dirty="0" err="1" smtClean="0"/>
              <a:t>Viz</a:t>
            </a:r>
            <a:r>
              <a:rPr lang="en-US" sz="2400" dirty="0" smtClean="0"/>
              <a:t> tools</a:t>
            </a:r>
            <a:r>
              <a:rPr lang="en-US" sz="2400" dirty="0"/>
              <a:t>;</a:t>
            </a:r>
            <a:r>
              <a:rPr lang="en-US" sz="2400" dirty="0" smtClean="0"/>
              <a:t> Diagramming &amp; Graphic tools; Image Tools; Infographic Tools; Network </a:t>
            </a:r>
            <a:r>
              <a:rPr lang="en-US" sz="2400" dirty="0" err="1" smtClean="0"/>
              <a:t>Visualisation</a:t>
            </a:r>
            <a:r>
              <a:rPr lang="en-US" sz="2400" dirty="0" smtClean="0"/>
              <a:t> Tools; Text </a:t>
            </a:r>
            <a:r>
              <a:rPr lang="en-US" sz="2400" dirty="0" err="1" smtClean="0"/>
              <a:t>Visualisation</a:t>
            </a:r>
            <a:r>
              <a:rPr lang="en-US" sz="2400" dirty="0" smtClean="0"/>
              <a:t> Tools; Time Line Tools; Twitter </a:t>
            </a:r>
            <a:r>
              <a:rPr lang="en-US" sz="2400" dirty="0" err="1" smtClean="0"/>
              <a:t>Visualisation</a:t>
            </a:r>
            <a:r>
              <a:rPr lang="en-US" sz="2400" dirty="0" smtClean="0"/>
              <a:t> Tools)</a:t>
            </a:r>
          </a:p>
          <a:p>
            <a:pPr>
              <a:spcBef>
                <a:spcPts val="0"/>
              </a:spcBef>
            </a:pP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96944" cy="782960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en-ZA" dirty="0" smtClean="0"/>
              <a:t>Digital Humanities Tools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4487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ZA" sz="2000" b="1" dirty="0"/>
              <a:t>DH Centres or Programmes</a:t>
            </a:r>
          </a:p>
          <a:p>
            <a:pPr>
              <a:buFont typeface="Wingdings" pitchFamily="2" charset="2"/>
              <a:buChar char="§"/>
            </a:pPr>
            <a:r>
              <a:rPr lang="en-ZA" sz="2000" dirty="0"/>
              <a:t>A number of libraries have dedicated </a:t>
            </a:r>
            <a:r>
              <a:rPr lang="en-ZA" sz="2000" b="1" dirty="0"/>
              <a:t>DH Centres or programmes </a:t>
            </a:r>
            <a:r>
              <a:rPr lang="en-ZA" sz="2000" dirty="0"/>
              <a:t>– many of these in different developmental stages. </a:t>
            </a:r>
            <a:r>
              <a:rPr lang="en-ZA" sz="2000" b="1" dirty="0"/>
              <a:t>Staffing</a:t>
            </a:r>
            <a:r>
              <a:rPr lang="en-ZA" sz="2000" dirty="0"/>
              <a:t> of these centres are often confined to a </a:t>
            </a:r>
            <a:r>
              <a:rPr lang="en-ZA" sz="2000" b="1" dirty="0"/>
              <a:t>digital scholarship librarian</a:t>
            </a:r>
            <a:r>
              <a:rPr lang="en-ZA" sz="2000" dirty="0"/>
              <a:t> (who fulfils other roles) and a few </a:t>
            </a:r>
            <a:r>
              <a:rPr lang="en-ZA" sz="2000" b="1" dirty="0"/>
              <a:t>IT professionals </a:t>
            </a:r>
            <a:r>
              <a:rPr lang="en-ZA" sz="2000" dirty="0"/>
              <a:t>(many working on contract or grant funded projects , or have other responsibilities beyond DH programmes</a:t>
            </a:r>
            <a:r>
              <a:rPr lang="en-ZA" sz="2000" dirty="0" smtClean="0"/>
              <a:t>)</a:t>
            </a:r>
          </a:p>
          <a:p>
            <a:pPr>
              <a:buFont typeface="Wingdings" pitchFamily="2" charset="2"/>
              <a:buChar char="§"/>
            </a:pPr>
            <a:endParaRPr lang="en-ZA" sz="2000" dirty="0"/>
          </a:p>
          <a:p>
            <a:pPr>
              <a:buFont typeface="Wingdings" panose="05000000000000000000" pitchFamily="2" charset="2"/>
              <a:buChar char="q"/>
            </a:pPr>
            <a:r>
              <a:rPr lang="en-ZA" sz="2000" b="1" dirty="0"/>
              <a:t>Typical DH Services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ZA" sz="2000" u="sng" dirty="0">
                <a:solidFill>
                  <a:srgbClr val="C00000"/>
                </a:solidFill>
              </a:rPr>
              <a:t>Digitisation</a:t>
            </a:r>
            <a:r>
              <a:rPr lang="en-ZA" sz="2000" dirty="0"/>
              <a:t> – providing wide access to cultural information /</a:t>
            </a:r>
            <a:r>
              <a:rPr lang="en-ZA" sz="2000" dirty="0" smtClean="0"/>
              <a:t>materials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ZA" sz="2000" u="sng" dirty="0" smtClean="0">
                <a:solidFill>
                  <a:srgbClr val="C00000"/>
                </a:solidFill>
              </a:rPr>
              <a:t>Digital Exhibitions</a:t>
            </a:r>
            <a:r>
              <a:rPr lang="en-ZA" sz="2000" dirty="0" smtClean="0"/>
              <a:t> on a visualisation wall</a:t>
            </a:r>
            <a:endParaRPr lang="en-ZA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ZA" sz="2000" u="sng" dirty="0">
                <a:solidFill>
                  <a:srgbClr val="C00000"/>
                </a:solidFill>
              </a:rPr>
              <a:t>Manipulation of data</a:t>
            </a:r>
            <a:r>
              <a:rPr lang="en-ZA" sz="2000" dirty="0"/>
              <a:t> flowing from cultural information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ZA" sz="2000" dirty="0"/>
              <a:t>Offer a </a:t>
            </a:r>
            <a:r>
              <a:rPr lang="en-ZA" sz="2000" u="sng" dirty="0">
                <a:solidFill>
                  <a:srgbClr val="C00000"/>
                </a:solidFill>
              </a:rPr>
              <a:t>website focusing on DH</a:t>
            </a:r>
          </a:p>
          <a:p>
            <a:pPr marL="0" indent="0">
              <a:buNone/>
            </a:pPr>
            <a:endParaRPr lang="en-ZA" sz="2000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ZA" sz="2000" dirty="0"/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l"/>
            <a:r>
              <a:rPr lang="en-ZA" sz="3600" dirty="0"/>
              <a:t>What are academic libraries doing with regard to DH?</a:t>
            </a:r>
          </a:p>
        </p:txBody>
      </p:sp>
    </p:spTree>
    <p:extLst>
      <p:ext uri="{BB962C8B-B14F-4D97-AF65-F5344CB8AC3E}">
        <p14:creationId xmlns:p14="http://schemas.microsoft.com/office/powerpoint/2010/main" val="1666592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ZA" sz="2000" b="1" dirty="0"/>
              <a:t>Typical DH Services (Continued)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ZA" sz="2000" dirty="0"/>
              <a:t>Develop tools for </a:t>
            </a:r>
            <a:r>
              <a:rPr lang="en-ZA" sz="2000" u="sng" dirty="0">
                <a:solidFill>
                  <a:srgbClr val="A40000"/>
                </a:solidFill>
              </a:rPr>
              <a:t>preserving and archiving</a:t>
            </a:r>
            <a:r>
              <a:rPr lang="en-ZA" sz="2000" dirty="0"/>
              <a:t> of digitally-born </a:t>
            </a:r>
            <a:r>
              <a:rPr lang="en-ZA" sz="2000" dirty="0" err="1"/>
              <a:t>artifacts</a:t>
            </a:r>
            <a:r>
              <a:rPr lang="en-ZA" sz="2000" dirty="0"/>
              <a:t> of recent and contemporary cultural heritage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ZA" sz="2000" dirty="0"/>
              <a:t>Support </a:t>
            </a:r>
            <a:r>
              <a:rPr lang="en-ZA" sz="2000" u="sng" dirty="0">
                <a:solidFill>
                  <a:srgbClr val="A40000"/>
                </a:solidFill>
              </a:rPr>
              <a:t>curation and publication of data</a:t>
            </a:r>
            <a:r>
              <a:rPr lang="en-ZA" sz="2000" dirty="0"/>
              <a:t> that contributes to improved methodologies  for the organisation and stewardship of humanities research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ZA" sz="2000" dirty="0"/>
              <a:t>Create frameworks to enable the development of new methods and tools for </a:t>
            </a:r>
            <a:r>
              <a:rPr lang="en-ZA" sz="2000" u="sng" dirty="0">
                <a:solidFill>
                  <a:srgbClr val="A40000"/>
                </a:solidFill>
              </a:rPr>
              <a:t>exploration and visualisation</a:t>
            </a:r>
            <a:r>
              <a:rPr lang="en-ZA" sz="2000" dirty="0">
                <a:solidFill>
                  <a:srgbClr val="A40000"/>
                </a:solidFill>
              </a:rPr>
              <a:t> </a:t>
            </a:r>
            <a:r>
              <a:rPr lang="en-ZA" sz="2000" dirty="0"/>
              <a:t>of digital materials and data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ZA" sz="2000" u="sng" dirty="0">
                <a:solidFill>
                  <a:srgbClr val="A40000"/>
                </a:solidFill>
              </a:rPr>
              <a:t>Text analysis</a:t>
            </a:r>
            <a:r>
              <a:rPr lang="en-ZA" sz="2000" dirty="0"/>
              <a:t> and </a:t>
            </a:r>
            <a:r>
              <a:rPr lang="en-ZA" sz="2000" u="sng" dirty="0">
                <a:solidFill>
                  <a:srgbClr val="A40000"/>
                </a:solidFill>
              </a:rPr>
              <a:t>electronic text encoding</a:t>
            </a:r>
            <a:r>
              <a:rPr lang="en-ZA" sz="2000" dirty="0"/>
              <a:t>, as well as </a:t>
            </a:r>
            <a:r>
              <a:rPr lang="en-ZA" sz="2000" u="sng" dirty="0">
                <a:solidFill>
                  <a:srgbClr val="A40000"/>
                </a:solidFill>
              </a:rPr>
              <a:t>image analytics</a:t>
            </a:r>
            <a:r>
              <a:rPr lang="en-ZA" sz="2000" dirty="0">
                <a:solidFill>
                  <a:srgbClr val="A40000"/>
                </a:solidFill>
              </a:rPr>
              <a:t> </a:t>
            </a:r>
            <a:r>
              <a:rPr lang="en-ZA" sz="2000" dirty="0"/>
              <a:t>for cultural heritage collections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ZA" sz="2000" dirty="0"/>
              <a:t>Provision of </a:t>
            </a:r>
            <a:r>
              <a:rPr lang="en-ZA" sz="2000" u="sng" dirty="0">
                <a:solidFill>
                  <a:srgbClr val="A40000"/>
                </a:solidFill>
              </a:rPr>
              <a:t>text-mining tools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ZA" sz="2000" dirty="0"/>
              <a:t>Provision of </a:t>
            </a:r>
            <a:r>
              <a:rPr lang="en-ZA" sz="2000" u="sng" dirty="0">
                <a:solidFill>
                  <a:srgbClr val="A40000"/>
                </a:solidFill>
              </a:rPr>
              <a:t>3D </a:t>
            </a:r>
            <a:r>
              <a:rPr lang="en-ZA" sz="2000" u="sng" dirty="0" smtClean="0">
                <a:solidFill>
                  <a:srgbClr val="A40000"/>
                </a:solidFill>
              </a:rPr>
              <a:t>environments (e.g. Virtual Reality &amp; Augmented Reality)</a:t>
            </a:r>
            <a:endParaRPr lang="en-ZA" sz="2000" u="sng" dirty="0">
              <a:solidFill>
                <a:srgbClr val="A400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ZA" sz="2000" dirty="0"/>
              <a:t>Provision of </a:t>
            </a:r>
            <a:r>
              <a:rPr lang="en-ZA" sz="2000" u="sng" dirty="0">
                <a:solidFill>
                  <a:srgbClr val="A40000"/>
                </a:solidFill>
              </a:rPr>
              <a:t>Online Exhibitions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ZA" sz="2000" dirty="0"/>
              <a:t>Use </a:t>
            </a:r>
            <a:r>
              <a:rPr lang="en-ZA" sz="2000" u="sng" dirty="0">
                <a:solidFill>
                  <a:srgbClr val="A40000"/>
                </a:solidFill>
              </a:rPr>
              <a:t>social media </a:t>
            </a:r>
            <a:r>
              <a:rPr lang="en-ZA" sz="2000" u="sng" dirty="0" smtClean="0">
                <a:solidFill>
                  <a:srgbClr val="A40000"/>
                </a:solidFill>
              </a:rPr>
              <a:t>technologies </a:t>
            </a:r>
            <a:endParaRPr lang="en-ZA" sz="2000" u="sng" dirty="0">
              <a:solidFill>
                <a:srgbClr val="A400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ZA" sz="2000" dirty="0"/>
          </a:p>
          <a:p>
            <a:pPr>
              <a:buFont typeface="Wingdings" panose="05000000000000000000" pitchFamily="2" charset="2"/>
              <a:buChar char="§"/>
            </a:pPr>
            <a:endParaRPr lang="en-ZA" sz="2000" dirty="0"/>
          </a:p>
          <a:p>
            <a:pPr marL="0" indent="0">
              <a:buNone/>
            </a:pPr>
            <a:endParaRPr lang="en-ZA" sz="2000" dirty="0"/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l"/>
            <a:r>
              <a:rPr lang="en-ZA" sz="3600" dirty="0"/>
              <a:t>What are academic libraries doing with regard to DH?</a:t>
            </a:r>
          </a:p>
        </p:txBody>
      </p:sp>
    </p:spTree>
    <p:extLst>
      <p:ext uri="{BB962C8B-B14F-4D97-AF65-F5344CB8AC3E}">
        <p14:creationId xmlns:p14="http://schemas.microsoft.com/office/powerpoint/2010/main" val="2060866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ZA" sz="2000" b="1" dirty="0"/>
              <a:t>Typical DH Services (Continued)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ZA" sz="2000" dirty="0"/>
              <a:t>Provision of </a:t>
            </a:r>
            <a:r>
              <a:rPr lang="en-ZA" sz="2000" u="sng" dirty="0">
                <a:solidFill>
                  <a:srgbClr val="A40000"/>
                </a:solidFill>
              </a:rPr>
              <a:t>creative environment </a:t>
            </a:r>
            <a:r>
              <a:rPr lang="en-ZA" sz="2000" dirty="0"/>
              <a:t>(space that encourages innovation and testing – where researchers can create, develop and test)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ZA" sz="2000" dirty="0"/>
              <a:t>Some DH Centres have </a:t>
            </a:r>
            <a:r>
              <a:rPr lang="en-ZA" sz="2000" u="sng" dirty="0">
                <a:solidFill>
                  <a:srgbClr val="A40000"/>
                </a:solidFill>
              </a:rPr>
              <a:t>makerspaces</a:t>
            </a:r>
            <a:r>
              <a:rPr lang="en-ZA" sz="2000" dirty="0"/>
              <a:t> incorporated in them, e.g. </a:t>
            </a:r>
            <a:r>
              <a:rPr lang="en-ZA" sz="2000" dirty="0" err="1" smtClean="0"/>
              <a:t>scholarslab</a:t>
            </a:r>
            <a:endParaRPr lang="en-ZA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ZA" sz="2000" dirty="0"/>
              <a:t>Provision of a </a:t>
            </a:r>
            <a:r>
              <a:rPr lang="en-ZA" sz="2000" u="sng" dirty="0">
                <a:solidFill>
                  <a:srgbClr val="A40000"/>
                </a:solidFill>
              </a:rPr>
              <a:t>tool</a:t>
            </a:r>
            <a:r>
              <a:rPr lang="en-ZA" sz="2000" dirty="0"/>
              <a:t> for adding </a:t>
            </a:r>
            <a:r>
              <a:rPr lang="en-ZA" sz="2000" u="sng" dirty="0">
                <a:solidFill>
                  <a:srgbClr val="A40000"/>
                </a:solidFill>
              </a:rPr>
              <a:t>layers of meaning</a:t>
            </a:r>
            <a:r>
              <a:rPr lang="en-ZA" sz="2000" dirty="0">
                <a:solidFill>
                  <a:srgbClr val="A40000"/>
                </a:solidFill>
              </a:rPr>
              <a:t> </a:t>
            </a:r>
            <a:r>
              <a:rPr lang="en-ZA" sz="2000" dirty="0"/>
              <a:t>to </a:t>
            </a:r>
            <a:r>
              <a:rPr lang="en-ZA" sz="2000" dirty="0" smtClean="0"/>
              <a:t> a </a:t>
            </a:r>
            <a:r>
              <a:rPr lang="en-ZA" sz="2000" u="sng" dirty="0" smtClean="0">
                <a:solidFill>
                  <a:srgbClr val="A40000"/>
                </a:solidFill>
              </a:rPr>
              <a:t>map</a:t>
            </a:r>
            <a:r>
              <a:rPr lang="en-ZA" sz="2000" dirty="0" smtClean="0"/>
              <a:t> </a:t>
            </a:r>
            <a:r>
              <a:rPr lang="en-ZA" sz="2000" dirty="0"/>
              <a:t>(</a:t>
            </a:r>
            <a:r>
              <a:rPr lang="en-ZA" sz="2000" dirty="0">
                <a:solidFill>
                  <a:srgbClr val="A40000"/>
                </a:solidFill>
              </a:rPr>
              <a:t>GIS</a:t>
            </a:r>
            <a:r>
              <a:rPr lang="en-ZA" sz="2000" dirty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ZA" sz="2000" u="sng" dirty="0">
                <a:solidFill>
                  <a:srgbClr val="A40000"/>
                </a:solidFill>
              </a:rPr>
              <a:t>Training</a:t>
            </a:r>
            <a:r>
              <a:rPr lang="en-ZA" sz="2000" dirty="0"/>
              <a:t> on various software and hardware tools (e.g. </a:t>
            </a:r>
            <a:r>
              <a:rPr lang="en-ZA" sz="2000" dirty="0">
                <a:solidFill>
                  <a:srgbClr val="A40000"/>
                </a:solidFill>
              </a:rPr>
              <a:t>Data, Software and Library Carpentry</a:t>
            </a:r>
            <a:r>
              <a:rPr lang="en-ZA" sz="2000" dirty="0"/>
              <a:t>)</a:t>
            </a:r>
          </a:p>
          <a:p>
            <a:pPr marL="0" indent="0">
              <a:buNone/>
            </a:pPr>
            <a:endParaRPr lang="en-ZA" sz="2000" dirty="0"/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l"/>
            <a:r>
              <a:rPr lang="en-ZA" sz="3600" dirty="0"/>
              <a:t>What are academic libraries doing with regard to DH?</a:t>
            </a:r>
          </a:p>
        </p:txBody>
      </p:sp>
    </p:spTree>
    <p:extLst>
      <p:ext uri="{BB962C8B-B14F-4D97-AF65-F5344CB8AC3E}">
        <p14:creationId xmlns:p14="http://schemas.microsoft.com/office/powerpoint/2010/main" val="466279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ZA" sz="2800" dirty="0"/>
              <a:t>Skills development for librarians in DH</a:t>
            </a:r>
          </a:p>
          <a:p>
            <a:pPr marL="0" indent="0">
              <a:buNone/>
            </a:pPr>
            <a:r>
              <a:rPr lang="en-ZA" sz="2000" dirty="0"/>
              <a:t>Online sources:</a:t>
            </a:r>
          </a:p>
          <a:p>
            <a:pPr>
              <a:buFont typeface="Wingdings" pitchFamily="2" charset="2"/>
              <a:buChar char="§"/>
            </a:pPr>
            <a:r>
              <a:rPr lang="en-ZA" sz="2000" dirty="0" err="1"/>
              <a:t>Coursera</a:t>
            </a:r>
            <a:r>
              <a:rPr lang="en-ZA" sz="2000" dirty="0"/>
              <a:t> (</a:t>
            </a:r>
            <a:r>
              <a:rPr lang="en-ZA" sz="2000" dirty="0">
                <a:hlinkClick r:id="rId3"/>
              </a:rPr>
              <a:t>https://www.coursera.org/</a:t>
            </a:r>
            <a:r>
              <a:rPr lang="en-ZA" sz="2000" dirty="0"/>
              <a:t> )</a:t>
            </a:r>
          </a:p>
          <a:p>
            <a:pPr>
              <a:buFont typeface="Wingdings" pitchFamily="2" charset="2"/>
              <a:buChar char="§"/>
            </a:pPr>
            <a:r>
              <a:rPr lang="en-ZA" sz="2000" dirty="0" err="1"/>
              <a:t>Codeacademy</a:t>
            </a:r>
            <a:r>
              <a:rPr lang="en-ZA" sz="2000" dirty="0"/>
              <a:t> (</a:t>
            </a:r>
            <a:r>
              <a:rPr lang="en-ZA" sz="2000" dirty="0">
                <a:hlinkClick r:id="rId4"/>
              </a:rPr>
              <a:t>https://www.codecademy.com/</a:t>
            </a:r>
            <a:r>
              <a:rPr lang="en-ZA" sz="2000" dirty="0"/>
              <a:t> )</a:t>
            </a:r>
          </a:p>
          <a:p>
            <a:pPr>
              <a:buFont typeface="Wingdings" pitchFamily="2" charset="2"/>
              <a:buChar char="§"/>
            </a:pPr>
            <a:r>
              <a:rPr lang="en-ZA" sz="2000" dirty="0"/>
              <a:t>Programming Historian (</a:t>
            </a:r>
            <a:r>
              <a:rPr lang="en-ZA" sz="2000" dirty="0">
                <a:hlinkClick r:id="rId5"/>
              </a:rPr>
              <a:t>http://programminghistorian.org/</a:t>
            </a:r>
            <a:r>
              <a:rPr lang="en-ZA" sz="2000" dirty="0"/>
              <a:t> ) – Software   </a:t>
            </a:r>
          </a:p>
          <a:p>
            <a:pPr marL="0" indent="0">
              <a:buNone/>
            </a:pPr>
            <a:r>
              <a:rPr lang="en-ZA" sz="2000" dirty="0"/>
              <a:t>       Carpentry for Digital Humanities</a:t>
            </a:r>
          </a:p>
          <a:p>
            <a:endParaRPr lang="en-ZA" sz="20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l"/>
            <a:r>
              <a:rPr lang="en-ZA" sz="3600" dirty="0"/>
              <a:t>What are academic libraries doing with regard to DH?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17" y="4448982"/>
            <a:ext cx="3092919" cy="16771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451" y="4448982"/>
            <a:ext cx="2769822" cy="16771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188" y="4448981"/>
            <a:ext cx="2780195" cy="167718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0543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795" y="137816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ZA" dirty="0"/>
              <a:t>Overview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488108"/>
              </p:ext>
            </p:extLst>
          </p:nvPr>
        </p:nvGraphicFramePr>
        <p:xfrm>
          <a:off x="473604" y="895085"/>
          <a:ext cx="8346867" cy="5702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530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ZA" sz="2400" dirty="0"/>
              <a:t>There is a natural overlap between DH and Library Carpentry and </a:t>
            </a:r>
            <a:r>
              <a:rPr lang="en-ZA" sz="2400" dirty="0" err="1"/>
              <a:t>eResearch</a:t>
            </a:r>
            <a:r>
              <a:rPr lang="en-ZA" sz="2400" dirty="0"/>
              <a:t>. This can be seen in the number of Library/Software Carpentry workshops that are geared towards training of library staff and researchers in coding skills for DH</a:t>
            </a:r>
          </a:p>
          <a:p>
            <a:pPr>
              <a:buFont typeface="Wingdings" pitchFamily="2" charset="2"/>
              <a:buChar char="q"/>
            </a:pPr>
            <a:r>
              <a:rPr lang="en-ZA" sz="2400" dirty="0"/>
              <a:t>Examples of Library/Software Carpentry workshops for DH:</a:t>
            </a:r>
          </a:p>
          <a:p>
            <a:r>
              <a:rPr lang="en-ZA" sz="2000" dirty="0"/>
              <a:t>Using Git, </a:t>
            </a:r>
            <a:r>
              <a:rPr lang="en-ZA" sz="2000" dirty="0" err="1"/>
              <a:t>Github</a:t>
            </a:r>
            <a:endParaRPr lang="en-ZA" sz="2000" dirty="0"/>
          </a:p>
          <a:p>
            <a:r>
              <a:rPr lang="en-ZA" sz="2000" dirty="0"/>
              <a:t>Cleaning data with </a:t>
            </a:r>
            <a:r>
              <a:rPr lang="en-ZA" sz="2000" dirty="0" err="1"/>
              <a:t>OpenRefine</a:t>
            </a:r>
            <a:r>
              <a:rPr lang="en-ZA" sz="2000" dirty="0"/>
              <a:t>,</a:t>
            </a:r>
          </a:p>
          <a:p>
            <a:r>
              <a:rPr lang="en-ZA" sz="2000" dirty="0"/>
              <a:t>Getting started with Markdown</a:t>
            </a:r>
          </a:p>
          <a:p>
            <a:r>
              <a:rPr lang="en-ZA" sz="2000" dirty="0"/>
              <a:t>Editing audio with Audacity</a:t>
            </a:r>
          </a:p>
          <a:p>
            <a:r>
              <a:rPr lang="en-ZA" sz="2000" dirty="0"/>
              <a:t>Counting and mining data with Unix</a:t>
            </a:r>
          </a:p>
          <a:p>
            <a:r>
              <a:rPr lang="en-ZA" sz="2000" dirty="0"/>
              <a:t>R basics with tabular data</a:t>
            </a:r>
          </a:p>
          <a:p>
            <a:r>
              <a:rPr lang="en-ZA" sz="2000" dirty="0"/>
              <a:t>For more examples see </a:t>
            </a:r>
            <a:r>
              <a:rPr lang="en-ZA" sz="2000" dirty="0">
                <a:hlinkClick r:id="rId3"/>
              </a:rPr>
              <a:t>http://programminghistorian.org/lessons/</a:t>
            </a:r>
            <a:r>
              <a:rPr lang="en-ZA" sz="2000" dirty="0"/>
              <a:t>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en-ZA" sz="3200" dirty="0"/>
              <a:t>How does Digital Humanities link-up with </a:t>
            </a:r>
            <a:r>
              <a:rPr lang="en-ZA" sz="3200" dirty="0" err="1"/>
              <a:t>eResearch</a:t>
            </a:r>
            <a:r>
              <a:rPr lang="en-ZA" sz="3200" dirty="0"/>
              <a:t> and Library Carpentry</a:t>
            </a:r>
            <a:endParaRPr lang="en-ZA" sz="3600" dirty="0"/>
          </a:p>
        </p:txBody>
      </p:sp>
    </p:spTree>
    <p:extLst>
      <p:ext uri="{BB962C8B-B14F-4D97-AF65-F5344CB8AC3E}">
        <p14:creationId xmlns:p14="http://schemas.microsoft.com/office/powerpoint/2010/main" val="63926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Examples: </a:t>
            </a:r>
            <a:r>
              <a:rPr lang="en-US" dirty="0" err="1" smtClean="0"/>
              <a:t>Digitisation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1628800"/>
            <a:ext cx="2732121" cy="2049091"/>
          </a:xfrm>
          <a:prstGeom prst="rect">
            <a:avLst/>
          </a:prstGeom>
        </p:spPr>
      </p:pic>
      <p:pic>
        <p:nvPicPr>
          <p:cNvPr id="5" name="Content Placeholder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4" y="1628800"/>
            <a:ext cx="2740708" cy="20555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811" y="4217557"/>
            <a:ext cx="2783305" cy="20874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0505" y="4221088"/>
            <a:ext cx="2753274" cy="20649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84168" y="4217557"/>
            <a:ext cx="2739584" cy="20546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80312" y="1628800"/>
            <a:ext cx="1541649" cy="20555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05963" y="1628800"/>
            <a:ext cx="1575589" cy="2100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07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704" y="404664"/>
            <a:ext cx="8229600" cy="778098"/>
          </a:xfrm>
        </p:spPr>
        <p:txBody>
          <a:bodyPr/>
          <a:lstStyle/>
          <a:p>
            <a:r>
              <a:rPr lang="en-US" dirty="0" smtClean="0"/>
              <a:t>Example: Virtual Exhibitions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2BCCB8FE-E1B8-4644-ADE5-B5823FC1BA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95936" y="1700808"/>
            <a:ext cx="4873466" cy="3655099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98323" y="1700808"/>
            <a:ext cx="3399587" cy="365962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  <a:defRPr/>
            </a:pPr>
            <a:endParaRPr lang="en-US" sz="2600" dirty="0" smtClean="0"/>
          </a:p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en-US" sz="2600" dirty="0" smtClean="0"/>
              <a:t>Creation of virtual (digital) collections, showcased on the Library Service’s mobile </a:t>
            </a:r>
            <a:r>
              <a:rPr lang="en-US" sz="2600" dirty="0" err="1" smtClean="0"/>
              <a:t>visualisation</a:t>
            </a:r>
            <a:r>
              <a:rPr lang="en-US" sz="2600" dirty="0" smtClean="0"/>
              <a:t> unit.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91785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sz="2200" dirty="0"/>
              <a:t>Seminar: All about me: Digital Humanities and Representations of Self, held 17-18 June 2016, University of </a:t>
            </a:r>
            <a:r>
              <a:rPr lang="en-ZA" sz="2200" dirty="0" smtClean="0"/>
              <a:t>Pretoria </a:t>
            </a:r>
            <a:r>
              <a:rPr lang="mr-IN" sz="2200" dirty="0" smtClean="0"/>
              <a:t>–</a:t>
            </a:r>
            <a:r>
              <a:rPr lang="en-ZA" sz="2200" dirty="0" smtClean="0"/>
              <a:t> focussed on Cell Phone Selfies </a:t>
            </a:r>
            <a:endParaRPr lang="en-ZA" sz="22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en-ZA" sz="3200" dirty="0" smtClean="0"/>
              <a:t>Examples amongst UP Academics</a:t>
            </a:r>
            <a:endParaRPr lang="en-ZA" sz="3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72"/>
          <a:stretch/>
        </p:blipFill>
        <p:spPr bwMode="auto">
          <a:xfrm>
            <a:off x="855101" y="2708920"/>
            <a:ext cx="6480720" cy="2812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83568" y="5661248"/>
            <a:ext cx="8229600" cy="608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ZA" sz="1800" dirty="0">
                <a:hlinkClick r:id="rId3"/>
              </a:rPr>
              <a:t>http://www.up.ac.za/media/shared/1/ZP_Files/itenary_4-june.zp90690.pdf</a:t>
            </a:r>
            <a:r>
              <a:rPr lang="en-ZA" sz="1800" dirty="0"/>
              <a:t> </a:t>
            </a:r>
          </a:p>
          <a:p>
            <a:pPr marL="0" indent="0">
              <a:buFont typeface="Arial" pitchFamily="34" charset="0"/>
              <a:buNone/>
            </a:pPr>
            <a:endParaRPr lang="en-ZA" sz="1800" dirty="0"/>
          </a:p>
        </p:txBody>
      </p:sp>
    </p:spTree>
    <p:extLst>
      <p:ext uri="{BB962C8B-B14F-4D97-AF65-F5344CB8AC3E}">
        <p14:creationId xmlns:p14="http://schemas.microsoft.com/office/powerpoint/2010/main" val="397435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African Languages Department:</a:t>
            </a:r>
          </a:p>
          <a:p>
            <a:pPr marL="0" indent="0">
              <a:buNone/>
            </a:pPr>
            <a:r>
              <a:rPr lang="en-US" dirty="0" err="1" smtClean="0"/>
              <a:t>Digitisation</a:t>
            </a:r>
            <a:r>
              <a:rPr lang="en-US" dirty="0" smtClean="0"/>
              <a:t> of African Languages sources that are in print, sound, microfilm and microfiche format for the </a:t>
            </a:r>
            <a:r>
              <a:rPr lang="en-US" dirty="0" err="1"/>
              <a:t>SADiLaR-projek</a:t>
            </a:r>
            <a:r>
              <a:rPr lang="en-US" dirty="0"/>
              <a:t> (</a:t>
            </a:r>
            <a:r>
              <a:rPr lang="en-US" dirty="0">
                <a:hlinkClick r:id="rId2"/>
              </a:rPr>
              <a:t>https://www.sadilar.org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3212976"/>
            <a:ext cx="1489348" cy="148934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en-ZA" sz="3200" dirty="0" smtClean="0"/>
              <a:t>Examples amongst UP Academics</a:t>
            </a:r>
            <a:endParaRPr lang="en-ZA" sz="3600" dirty="0"/>
          </a:p>
        </p:txBody>
      </p:sp>
    </p:spTree>
    <p:extLst>
      <p:ext uri="{BB962C8B-B14F-4D97-AF65-F5344CB8AC3E}">
        <p14:creationId xmlns:p14="http://schemas.microsoft.com/office/powerpoint/2010/main" val="16301091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4230059"/>
              </p:ext>
            </p:extLst>
          </p:nvPr>
        </p:nvGraphicFramePr>
        <p:xfrm>
          <a:off x="467544" y="332656"/>
          <a:ext cx="843528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Oval 5"/>
          <p:cNvSpPr/>
          <p:nvPr/>
        </p:nvSpPr>
        <p:spPr>
          <a:xfrm>
            <a:off x="3889764" y="2420888"/>
            <a:ext cx="1656184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600" dirty="0"/>
              <a:t>Challenges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2016224" cy="648072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l"/>
            <a:r>
              <a:rPr lang="en-ZA" sz="3600" dirty="0"/>
              <a:t>Challenges</a:t>
            </a:r>
          </a:p>
        </p:txBody>
      </p:sp>
    </p:spTree>
    <p:extLst>
      <p:ext uri="{BB962C8B-B14F-4D97-AF65-F5344CB8AC3E}">
        <p14:creationId xmlns:p14="http://schemas.microsoft.com/office/powerpoint/2010/main" val="64863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576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ZA" sz="4000" b="1" dirty="0" smtClean="0"/>
              <a:t>Journals:</a:t>
            </a:r>
            <a:endParaRPr lang="en-ZA" sz="4000" b="1" dirty="0"/>
          </a:p>
          <a:p>
            <a:r>
              <a:rPr lang="en-ZA" sz="4000" dirty="0" smtClean="0"/>
              <a:t>DSH: Digital Scholarship in the Humanities</a:t>
            </a:r>
          </a:p>
          <a:p>
            <a:r>
              <a:rPr lang="en-ZA" sz="4000" dirty="0" smtClean="0"/>
              <a:t>DHQ: Digital Humanities Quarterly</a:t>
            </a:r>
          </a:p>
          <a:p>
            <a:r>
              <a:rPr lang="en-ZA" sz="4000" dirty="0" smtClean="0"/>
              <a:t>Digital Studies / Le champ </a:t>
            </a:r>
            <a:r>
              <a:rPr lang="en-ZA" sz="4000" dirty="0" err="1" smtClean="0"/>
              <a:t>numérique</a:t>
            </a:r>
            <a:endParaRPr lang="en-ZA" sz="4000" dirty="0" smtClean="0"/>
          </a:p>
          <a:p>
            <a:r>
              <a:rPr lang="en-ZA" sz="4000" dirty="0" smtClean="0"/>
              <a:t>Digital Literary Studies </a:t>
            </a:r>
          </a:p>
          <a:p>
            <a:r>
              <a:rPr lang="en-ZA" sz="4000" dirty="0" smtClean="0"/>
              <a:t>DH Commons</a:t>
            </a:r>
          </a:p>
          <a:p>
            <a:r>
              <a:rPr lang="en-ZA" sz="4000" dirty="0" smtClean="0"/>
              <a:t>Journal of Digital Humanities</a:t>
            </a:r>
          </a:p>
          <a:p>
            <a:r>
              <a:rPr lang="en-ZA" sz="4000" dirty="0" smtClean="0"/>
              <a:t>Journal of Digital and Media Literacy</a:t>
            </a:r>
          </a:p>
          <a:p>
            <a:r>
              <a:rPr lang="en-ZA" sz="4000" dirty="0" smtClean="0"/>
              <a:t>Journal of the Text Encoding Initiative</a:t>
            </a:r>
          </a:p>
          <a:p>
            <a:r>
              <a:rPr lang="en-ZA" sz="4000" dirty="0" smtClean="0"/>
              <a:t>Computers in the Humanities Working Papers</a:t>
            </a:r>
          </a:p>
          <a:p>
            <a:r>
              <a:rPr lang="en-ZA" sz="4000" dirty="0" smtClean="0"/>
              <a:t>Text Technology</a:t>
            </a:r>
          </a:p>
          <a:p>
            <a:r>
              <a:rPr lang="en-ZA" sz="4000" dirty="0" smtClean="0">
                <a:hlinkClick r:id="rId2"/>
              </a:rPr>
              <a:t>Digital Humanities Now </a:t>
            </a:r>
            <a:r>
              <a:rPr lang="en-ZA" sz="4000" dirty="0" smtClean="0"/>
              <a:t>(Informal, </a:t>
            </a:r>
            <a:r>
              <a:rPr lang="en-ZA" sz="4000" dirty="0"/>
              <a:t>Aggregator of scholarship</a:t>
            </a:r>
            <a:r>
              <a:rPr lang="en-GB" sz="4000" dirty="0"/>
              <a:t> </a:t>
            </a:r>
            <a:endParaRPr lang="en-ZA" sz="4000" dirty="0" smtClean="0"/>
          </a:p>
          <a:p>
            <a:endParaRPr lang="en-ZA" sz="3400" dirty="0" smtClean="0"/>
          </a:p>
          <a:p>
            <a:pPr marL="0" indent="0">
              <a:buNone/>
            </a:pPr>
            <a:r>
              <a:rPr lang="en-ZA" sz="4000" b="1" dirty="0" smtClean="0"/>
              <a:t>Books:</a:t>
            </a:r>
          </a:p>
          <a:p>
            <a:r>
              <a:rPr lang="en-ZA" sz="4000" dirty="0" smtClean="0"/>
              <a:t>Blackwell’s Companion to Digital Literary Studies</a:t>
            </a:r>
          </a:p>
          <a:p>
            <a:r>
              <a:rPr lang="en-ZA" sz="4000" dirty="0" smtClean="0"/>
              <a:t>Blackwell’s Companion to Digital Humanities</a:t>
            </a:r>
          </a:p>
          <a:p>
            <a:r>
              <a:rPr lang="en-ZA" sz="4000" dirty="0" smtClean="0"/>
              <a:t>The Digital Humanities: a primer for students and scholars / Eileen Gardiner and Ronald G </a:t>
            </a:r>
            <a:r>
              <a:rPr lang="en-ZA" sz="4000" dirty="0" err="1" smtClean="0"/>
              <a:t>Musto</a:t>
            </a:r>
            <a:endParaRPr lang="en-ZA" sz="4000" dirty="0" smtClean="0"/>
          </a:p>
          <a:p>
            <a:r>
              <a:rPr lang="en-ZA" sz="4000" dirty="0" smtClean="0"/>
              <a:t>The emergence of the Digital Humanities / Steven E. Jones</a:t>
            </a:r>
          </a:p>
          <a:p>
            <a:r>
              <a:rPr lang="en-ZA" sz="4000" dirty="0" smtClean="0"/>
              <a:t>Big Digital Humanities: imagining a meeting place for the Humanities and the Digital / </a:t>
            </a:r>
            <a:r>
              <a:rPr lang="en-ZA" sz="4000" dirty="0" err="1" smtClean="0"/>
              <a:t>Patrik</a:t>
            </a:r>
            <a:r>
              <a:rPr lang="en-ZA" sz="4000" dirty="0" smtClean="0"/>
              <a:t> </a:t>
            </a:r>
            <a:r>
              <a:rPr lang="en-ZA" sz="4000" dirty="0" err="1" smtClean="0"/>
              <a:t>Svensson</a:t>
            </a:r>
            <a:endParaRPr lang="en-ZA" sz="4000" dirty="0" smtClean="0"/>
          </a:p>
          <a:p>
            <a:endParaRPr lang="en-ZA" sz="2400" dirty="0"/>
          </a:p>
          <a:p>
            <a:endParaRPr lang="en-ZA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1500" y="188640"/>
            <a:ext cx="9001000" cy="1066130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en-ZA" sz="3200" dirty="0" smtClean="0"/>
              <a:t>Sources on DH</a:t>
            </a:r>
            <a:endParaRPr lang="en-ZA" sz="3600" dirty="0"/>
          </a:p>
        </p:txBody>
      </p:sp>
    </p:spTree>
    <p:extLst>
      <p:ext uri="{BB962C8B-B14F-4D97-AF65-F5344CB8AC3E}">
        <p14:creationId xmlns:p14="http://schemas.microsoft.com/office/powerpoint/2010/main" val="368271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>
            <a:normAutofit fontScale="70000" lnSpcReduction="20000"/>
          </a:bodyPr>
          <a:lstStyle/>
          <a:p>
            <a:r>
              <a:rPr lang="da-DK" dirty="0" smtClean="0"/>
              <a:t>ANDREWS, T. 2016. </a:t>
            </a:r>
            <a:r>
              <a:rPr lang="da-DK" b="1" i="1" dirty="0" smtClean="0"/>
              <a:t>Digital </a:t>
            </a:r>
            <a:r>
              <a:rPr lang="da-DK" b="1" i="1" dirty="0" err="1" smtClean="0"/>
              <a:t>Humanities</a:t>
            </a:r>
            <a:r>
              <a:rPr lang="da-DK" b="1" i="1" dirty="0" smtClean="0"/>
              <a:t>: </a:t>
            </a:r>
            <a:r>
              <a:rPr lang="da-DK" b="1" i="1" dirty="0" err="1" smtClean="0"/>
              <a:t>introduction</a:t>
            </a:r>
            <a:r>
              <a:rPr lang="da-DK" dirty="0" smtClean="0"/>
              <a:t>. (</a:t>
            </a:r>
            <a:r>
              <a:rPr lang="da-DK" dirty="0" err="1"/>
              <a:t>L</a:t>
            </a:r>
            <a:r>
              <a:rPr lang="da-DK" dirty="0" err="1" smtClean="0"/>
              <a:t>iving</a:t>
            </a:r>
            <a:r>
              <a:rPr lang="da-DK" dirty="0" smtClean="0"/>
              <a:t> </a:t>
            </a:r>
            <a:r>
              <a:rPr lang="da-DK" dirty="0" err="1"/>
              <a:t>B</a:t>
            </a:r>
            <a:r>
              <a:rPr lang="da-DK" dirty="0" err="1" smtClean="0"/>
              <a:t>ooks</a:t>
            </a:r>
            <a:r>
              <a:rPr lang="da-DK" dirty="0" smtClean="0"/>
              <a:t> </a:t>
            </a:r>
            <a:r>
              <a:rPr lang="da-DK" dirty="0" err="1" smtClean="0"/>
              <a:t>About</a:t>
            </a:r>
            <a:r>
              <a:rPr lang="da-DK" dirty="0" smtClean="0"/>
              <a:t> </a:t>
            </a:r>
            <a:r>
              <a:rPr lang="da-DK" dirty="0" err="1" smtClean="0"/>
              <a:t>History</a:t>
            </a:r>
            <a:r>
              <a:rPr lang="da-DK" dirty="0" smtClean="0"/>
              <a:t>) [Online] </a:t>
            </a:r>
            <a:r>
              <a:rPr lang="da-DK" dirty="0" err="1" smtClean="0"/>
              <a:t>available</a:t>
            </a:r>
            <a:r>
              <a:rPr lang="da-DK" dirty="0"/>
              <a:t> at </a:t>
            </a:r>
            <a:r>
              <a:rPr lang="da-DK" dirty="0">
                <a:hlinkClick r:id="rId3"/>
              </a:rPr>
              <a:t>https://</a:t>
            </a:r>
            <a:r>
              <a:rPr lang="da-DK" dirty="0" smtClean="0">
                <a:hlinkClick r:id="rId3"/>
              </a:rPr>
              <a:t>livingbooksabouthistory.ch/uploads/media/pdf/en/digital-humanities.pdf</a:t>
            </a:r>
            <a:r>
              <a:rPr lang="da-DK" dirty="0" smtClean="0"/>
              <a:t> (</a:t>
            </a:r>
            <a:r>
              <a:rPr lang="da-DK" dirty="0" err="1" smtClean="0"/>
              <a:t>Accessed</a:t>
            </a:r>
            <a:r>
              <a:rPr lang="da-DK" dirty="0" smtClean="0"/>
              <a:t> 22 March 2019)</a:t>
            </a:r>
          </a:p>
          <a:p>
            <a:r>
              <a:rPr lang="da-DK" dirty="0" smtClean="0"/>
              <a:t>BURDICK</a:t>
            </a:r>
            <a:r>
              <a:rPr lang="da-DK" dirty="0"/>
              <a:t>, A. et al. 2012. </a:t>
            </a:r>
            <a:r>
              <a:rPr lang="en-ZA" b="1" i="1" dirty="0"/>
              <a:t>Digital Humanities</a:t>
            </a:r>
            <a:r>
              <a:rPr lang="en-ZA" dirty="0"/>
              <a:t>. Cambridge, MA: MIT Press.</a:t>
            </a:r>
            <a:endParaRPr lang="en-US" dirty="0" smtClean="0"/>
          </a:p>
          <a:p>
            <a:r>
              <a:rPr lang="en-US" dirty="0" smtClean="0"/>
              <a:t>DRUCKER, J. 2013.</a:t>
            </a:r>
            <a:r>
              <a:rPr lang="en-US" dirty="0"/>
              <a:t> </a:t>
            </a:r>
            <a:r>
              <a:rPr lang="en-US" b="1" i="1" dirty="0" smtClean="0"/>
              <a:t>Intro </a:t>
            </a:r>
            <a:r>
              <a:rPr lang="en-US" b="1" i="1" dirty="0"/>
              <a:t>to Digital Humanities: </a:t>
            </a:r>
            <a:r>
              <a:rPr lang="en-US" b="1" i="1" dirty="0" smtClean="0"/>
              <a:t>Introduction.</a:t>
            </a:r>
            <a:r>
              <a:rPr lang="en-US" dirty="0"/>
              <a:t> </a:t>
            </a:r>
            <a:r>
              <a:rPr lang="en-US" i="1" dirty="0"/>
              <a:t>UCLA Center for Digital Humanities</a:t>
            </a:r>
            <a:r>
              <a:rPr lang="en-US" dirty="0"/>
              <a:t>. </a:t>
            </a:r>
            <a:r>
              <a:rPr lang="en-US" dirty="0" smtClean="0"/>
              <a:t>[Online</a:t>
            </a:r>
            <a:r>
              <a:rPr lang="en-US" dirty="0"/>
              <a:t>] available at </a:t>
            </a:r>
            <a:r>
              <a:rPr lang="en-US" dirty="0">
                <a:hlinkClick r:id="rId4"/>
              </a:rPr>
              <a:t>http://dh101.humanities.ucla.edu/?</a:t>
            </a:r>
            <a:r>
              <a:rPr lang="en-US" dirty="0" smtClean="0">
                <a:hlinkClick r:id="rId4"/>
              </a:rPr>
              <a:t>page_id=13</a:t>
            </a:r>
            <a:r>
              <a:rPr lang="en-US" dirty="0" smtClean="0"/>
              <a:t> (Accessed 22 March 2019).</a:t>
            </a:r>
          </a:p>
          <a:p>
            <a:r>
              <a:rPr lang="en-US" dirty="0" smtClean="0"/>
              <a:t>ROUX, J.C. 2016. </a:t>
            </a:r>
            <a:r>
              <a:rPr lang="en-US" b="1" i="1" dirty="0" smtClean="0"/>
              <a:t>Promoting Digital Humanities in South Africa.</a:t>
            </a:r>
            <a:r>
              <a:rPr lang="en-US" dirty="0" smtClean="0"/>
              <a:t> Presented at ‘All About Me Symposium’, held at University of Pretoria, Pretoria, 17-18 June 2015.</a:t>
            </a:r>
          </a:p>
          <a:p>
            <a:r>
              <a:rPr lang="en-US" dirty="0"/>
              <a:t>Wikipedia contributors. </a:t>
            </a:r>
            <a:r>
              <a:rPr lang="en-US" dirty="0" smtClean="0"/>
              <a:t>2019. ‘Digital humanities’. </a:t>
            </a:r>
            <a:r>
              <a:rPr lang="en-US" dirty="0"/>
              <a:t>In </a:t>
            </a:r>
            <a:r>
              <a:rPr lang="en-US" b="1" i="1" dirty="0"/>
              <a:t>Wikipedia, The Free Encyclopedia</a:t>
            </a:r>
            <a:r>
              <a:rPr lang="en-US" dirty="0"/>
              <a:t>. </a:t>
            </a:r>
            <a:r>
              <a:rPr lang="en-US" dirty="0" smtClean="0"/>
              <a:t>[Online] available at from</a:t>
            </a:r>
            <a:r>
              <a:rPr lang="en-US" dirty="0"/>
              <a:t> </a:t>
            </a:r>
            <a:r>
              <a:rPr lang="en-US" dirty="0">
                <a:hlinkClick r:id="rId5"/>
              </a:rPr>
              <a:t>https://en.wikipedia.org/w/index.php?title=Digital_humanities&amp;oldid=888613947 </a:t>
            </a:r>
            <a:r>
              <a:rPr lang="en-US" dirty="0" smtClean="0"/>
              <a:t> (Accessed 22 March 2019)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8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96944" cy="782960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r>
              <a:rPr lang="en-ZA" dirty="0"/>
              <a:t>What is meant by Digital Humanities?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568952" cy="432048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en-ZA" sz="2400" dirty="0" smtClean="0"/>
              <a:t>There are various </a:t>
            </a:r>
            <a:r>
              <a:rPr lang="en-ZA" sz="2400" dirty="0"/>
              <a:t>definitions and viewpoints on what Digital Humanities is. </a:t>
            </a:r>
          </a:p>
          <a:p>
            <a:r>
              <a:rPr lang="en-ZA" sz="2400" dirty="0"/>
              <a:t>Digital Humanities originated from the field of </a:t>
            </a:r>
            <a:r>
              <a:rPr lang="en-ZA" sz="2400" b="1" dirty="0"/>
              <a:t>Humanities Computing.</a:t>
            </a:r>
          </a:p>
          <a:p>
            <a:r>
              <a:rPr lang="en-ZA" sz="2400" dirty="0"/>
              <a:t>The field of Digital Humanities can be found at the intersection </a:t>
            </a:r>
            <a:r>
              <a:rPr lang="en-ZA" sz="2400" dirty="0" smtClean="0"/>
              <a:t>[computing] or digital technology </a:t>
            </a:r>
            <a:r>
              <a:rPr lang="en-ZA" sz="2400" dirty="0"/>
              <a:t>and the disciplines of the </a:t>
            </a:r>
            <a:r>
              <a:rPr lang="en-ZA" sz="2400" dirty="0" smtClean="0"/>
              <a:t>humanities (Drucker, 2013, Wikipedia)</a:t>
            </a:r>
            <a:endParaRPr lang="en-ZA" sz="2400" dirty="0"/>
          </a:p>
          <a:p>
            <a:r>
              <a:rPr lang="en-ZA" sz="2400" dirty="0"/>
              <a:t>A </a:t>
            </a:r>
            <a:r>
              <a:rPr lang="en-ZA" sz="2400" b="1" dirty="0"/>
              <a:t>distinctive characteristic </a:t>
            </a:r>
            <a:r>
              <a:rPr lang="en-ZA" sz="2400" dirty="0"/>
              <a:t>of digital humanities is its </a:t>
            </a:r>
            <a:r>
              <a:rPr lang="en-ZA" sz="2400" b="1" dirty="0"/>
              <a:t>nurturing</a:t>
            </a:r>
            <a:r>
              <a:rPr lang="en-ZA" sz="2400" dirty="0"/>
              <a:t> of a </a:t>
            </a:r>
            <a:r>
              <a:rPr lang="en-ZA" sz="2400" b="1" dirty="0"/>
              <a:t>two-way relationship </a:t>
            </a:r>
            <a:r>
              <a:rPr lang="en-ZA" sz="2400" dirty="0"/>
              <a:t>between the </a:t>
            </a:r>
            <a:r>
              <a:rPr lang="en-ZA" sz="2400" b="1" dirty="0"/>
              <a:t>humanities</a:t>
            </a:r>
            <a:r>
              <a:rPr lang="en-ZA" sz="2400" dirty="0"/>
              <a:t> and the </a:t>
            </a:r>
            <a:r>
              <a:rPr lang="en-ZA" sz="2400" b="1" dirty="0"/>
              <a:t>digital</a:t>
            </a:r>
            <a:r>
              <a:rPr lang="en-ZA" sz="2400" dirty="0"/>
              <a:t>. </a:t>
            </a:r>
            <a:r>
              <a:rPr lang="en-ZA" sz="2400" b="1" dirty="0">
                <a:solidFill>
                  <a:srgbClr val="C00000"/>
                </a:solidFill>
              </a:rPr>
              <a:t>Technology is used to do humanities research, but technology is also subjected to humanistic questioning and </a:t>
            </a:r>
            <a:r>
              <a:rPr lang="en-ZA" sz="2400" b="1" dirty="0" smtClean="0">
                <a:solidFill>
                  <a:srgbClr val="C00000"/>
                </a:solidFill>
              </a:rPr>
              <a:t>interrogation, often at the same time </a:t>
            </a:r>
            <a:r>
              <a:rPr lang="en-ZA" sz="2400" dirty="0" smtClean="0"/>
              <a:t>(Wikipedia)</a:t>
            </a:r>
            <a:endParaRPr lang="en-ZA" sz="2400" dirty="0">
              <a:highlight>
                <a:srgbClr val="FF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72803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ZA" b="1" dirty="0"/>
              <a:t>DH entails activities beyond the process of digitisation (Roux, 2016):</a:t>
            </a:r>
          </a:p>
          <a:p>
            <a:pPr lvl="0"/>
            <a:r>
              <a:rPr lang="en-ZA" dirty="0"/>
              <a:t>creation and use of applicable software tools;</a:t>
            </a:r>
          </a:p>
          <a:p>
            <a:pPr lvl="0"/>
            <a:r>
              <a:rPr lang="en-ZA" dirty="0"/>
              <a:t>analysis and interpretation of digital data;</a:t>
            </a:r>
          </a:p>
          <a:p>
            <a:pPr lvl="0"/>
            <a:r>
              <a:rPr lang="en-ZA" dirty="0"/>
              <a:t>visual representation of digital data and results; and</a:t>
            </a:r>
          </a:p>
          <a:p>
            <a:pPr lvl="0"/>
            <a:r>
              <a:rPr lang="en-ZA" dirty="0"/>
              <a:t>predictions based on results (Roux, </a:t>
            </a:r>
            <a:r>
              <a:rPr lang="en-ZA" dirty="0" smtClean="0"/>
              <a:t>2016).</a:t>
            </a:r>
            <a:endParaRPr lang="en-ZA" dirty="0"/>
          </a:p>
          <a:p>
            <a:pPr marL="0" lvl="0" indent="0">
              <a:buNone/>
            </a:pPr>
            <a:endParaRPr lang="en-ZA" b="1" dirty="0" smtClean="0"/>
          </a:p>
          <a:p>
            <a:pPr marL="0" lvl="0" indent="0">
              <a:buNone/>
            </a:pPr>
            <a:r>
              <a:rPr lang="en-ZA" b="1" dirty="0" smtClean="0"/>
              <a:t>DH combines the methodologies from traditional humanities disciplines with tools afforded by computing </a:t>
            </a:r>
            <a:r>
              <a:rPr lang="en-ZA" dirty="0" smtClean="0"/>
              <a:t>, e.g. data visualisation, data mining, text mining, digital mapping, digital publishing, data analytics, cultural analytics, humanities gaming, etc.</a:t>
            </a:r>
            <a:endParaRPr lang="en-Z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96944" cy="782960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r>
              <a:rPr lang="en-ZA" dirty="0"/>
              <a:t>What is meant by Digital Humanities?</a:t>
            </a:r>
          </a:p>
        </p:txBody>
      </p:sp>
    </p:spTree>
    <p:extLst>
      <p:ext uri="{BB962C8B-B14F-4D97-AF65-F5344CB8AC3E}">
        <p14:creationId xmlns:p14="http://schemas.microsoft.com/office/powerpoint/2010/main" val="259235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5606428"/>
              </p:ext>
            </p:extLst>
          </p:nvPr>
        </p:nvGraphicFramePr>
        <p:xfrm>
          <a:off x="323528" y="1600200"/>
          <a:ext cx="842493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68952" cy="782960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en-ZA" sz="3600" dirty="0"/>
              <a:t>Historical Development of Digital Humanities</a:t>
            </a:r>
          </a:p>
        </p:txBody>
      </p:sp>
    </p:spTree>
    <p:extLst>
      <p:ext uri="{BB962C8B-B14F-4D97-AF65-F5344CB8AC3E}">
        <p14:creationId xmlns:p14="http://schemas.microsoft.com/office/powerpoint/2010/main" val="422676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9F920E2-C05E-4675-A0F8-715DE42384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D9F920E2-C05E-4675-A0F8-715DE42384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D9F920E2-C05E-4675-A0F8-715DE42384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2B9CEA3-7029-4785-A13E-BD1F001D1F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F2B9CEA3-7029-4785-A13E-BD1F001D1F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F2B9CEA3-7029-4785-A13E-BD1F001D1F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9B945BA-F7FA-4C8C-B63A-5844ED2C0B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dgm id="{69B945BA-F7FA-4C8C-B63A-5844ED2C0B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dgm id="{69B945BA-F7FA-4C8C-B63A-5844ED2C0B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9657295"/>
              </p:ext>
            </p:extLst>
          </p:nvPr>
        </p:nvGraphicFramePr>
        <p:xfrm>
          <a:off x="395536" y="1340768"/>
          <a:ext cx="842493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68952" cy="782960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en-ZA" sz="3600" dirty="0"/>
              <a:t>Historical Development of Digital Humanities</a:t>
            </a:r>
          </a:p>
        </p:txBody>
      </p:sp>
    </p:spTree>
    <p:extLst>
      <p:ext uri="{BB962C8B-B14F-4D97-AF65-F5344CB8AC3E}">
        <p14:creationId xmlns:p14="http://schemas.microsoft.com/office/powerpoint/2010/main" val="136302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B31F576-1599-4CF4-9D5E-9CF7E61D79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DB31F576-1599-4CF4-9D5E-9CF7E61D79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DB31F576-1599-4CF4-9D5E-9CF7E61D79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971B472-3456-4F20-8B84-75B03329D5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3971B472-3456-4F20-8B84-75B03329D5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3971B472-3456-4F20-8B84-75B03329D5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E71FFC7-0021-4537-92A9-AFB8A63959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0E71FFC7-0021-4537-92A9-AFB8A63959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0E71FFC7-0021-4537-92A9-AFB8A63959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1491293"/>
              </p:ext>
            </p:extLst>
          </p:nvPr>
        </p:nvGraphicFramePr>
        <p:xfrm>
          <a:off x="395536" y="1340768"/>
          <a:ext cx="842493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68952" cy="782960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en-ZA" sz="3600" dirty="0"/>
              <a:t>Historical Development of Digital Humanities</a:t>
            </a:r>
          </a:p>
        </p:txBody>
      </p:sp>
    </p:spTree>
    <p:extLst>
      <p:ext uri="{BB962C8B-B14F-4D97-AF65-F5344CB8AC3E}">
        <p14:creationId xmlns:p14="http://schemas.microsoft.com/office/powerpoint/2010/main" val="255578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C134DCD-DA0D-47AB-95CF-5DA79A8992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graphicEl>
                                              <a:dgm id="{FC134DCD-DA0D-47AB-95CF-5DA79A8992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graphicEl>
                                              <a:dgm id="{FC134DCD-DA0D-47AB-95CF-5DA79A8992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CBA17CB-C739-46DB-B470-8175317CC4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graphicEl>
                                              <a:dgm id="{1CBA17CB-C739-46DB-B470-8175317CC4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graphicEl>
                                              <a:dgm id="{1CBA17CB-C739-46DB-B470-8175317CC4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6984BD2-AF90-4014-B4B7-0DF4F69C86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graphicEl>
                                              <a:dgm id="{16984BD2-AF90-4014-B4B7-0DF4F69C86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graphicEl>
                                              <a:dgm id="{16984BD2-AF90-4014-B4B7-0DF4F69C86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2987614"/>
              </p:ext>
            </p:extLst>
          </p:nvPr>
        </p:nvGraphicFramePr>
        <p:xfrm>
          <a:off x="395536" y="1340768"/>
          <a:ext cx="842493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68952" cy="782960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en-ZA" sz="3600" dirty="0"/>
              <a:t>Historical Development of Digital Humanities</a:t>
            </a:r>
          </a:p>
        </p:txBody>
      </p:sp>
    </p:spTree>
    <p:extLst>
      <p:ext uri="{BB962C8B-B14F-4D97-AF65-F5344CB8AC3E}">
        <p14:creationId xmlns:p14="http://schemas.microsoft.com/office/powerpoint/2010/main" val="160185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723649F-307E-4E2D-BF38-228E29E5BB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graphicEl>
                                              <a:dgm id="{D723649F-307E-4E2D-BF38-228E29E5BB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graphicEl>
                                              <a:dgm id="{D723649F-307E-4E2D-BF38-228E29E5BB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74A6580-BE29-F240-B78C-2DBF8A0E28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graphicEl>
                                              <a:dgm id="{C74A6580-BE29-F240-B78C-2DBF8A0E28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graphicEl>
                                              <a:dgm id="{C74A6580-BE29-F240-B78C-2DBF8A0E28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982BAAA-9E04-3B44-85A6-6AB7D64279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graphicEl>
                                              <a:dgm id="{9982BAAA-9E04-3B44-85A6-6AB7D64279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graphicEl>
                                              <a:dgm id="{9982BAAA-9E04-3B44-85A6-6AB7D64279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7224001"/>
              </p:ext>
            </p:extLst>
          </p:nvPr>
        </p:nvGraphicFramePr>
        <p:xfrm>
          <a:off x="395536" y="1340768"/>
          <a:ext cx="842493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68952" cy="782960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en-ZA" sz="3600" dirty="0"/>
              <a:t>Historical Development of Digital Humanities</a:t>
            </a:r>
          </a:p>
        </p:txBody>
      </p:sp>
    </p:spTree>
    <p:extLst>
      <p:ext uri="{BB962C8B-B14F-4D97-AF65-F5344CB8AC3E}">
        <p14:creationId xmlns:p14="http://schemas.microsoft.com/office/powerpoint/2010/main" val="109749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723649F-307E-4E2D-BF38-228E29E5BB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graphicEl>
                                              <a:dgm id="{D723649F-307E-4E2D-BF38-228E29E5BB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graphicEl>
                                              <a:dgm id="{D723649F-307E-4E2D-BF38-228E29E5BB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00B1CAB-C0F5-0846-A2ED-BBCEA230A8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graphicEl>
                                              <a:dgm id="{100B1CAB-C0F5-0846-A2ED-BBCEA230A8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graphicEl>
                                              <a:dgm id="{100B1CAB-C0F5-0846-A2ED-BBCEA230A8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D75FC3-7310-DD47-8AB9-1654BD000E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graphicEl>
                                              <a:dgm id="{DDD75FC3-7310-DD47-8AB9-1654BD000E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graphicEl>
                                              <a:dgm id="{DDD75FC3-7310-DD47-8AB9-1654BD000E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72E4F1A-67CD-A445-AA44-6973C18330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graphicEl>
                                              <a:dgm id="{972E4F1A-67CD-A445-AA44-6973C18330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graphicEl>
                                              <a:dgm id="{972E4F1A-67CD-A445-AA44-6973C18330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1232</TotalTime>
  <Words>2077</Words>
  <Application>Microsoft Macintosh PowerPoint</Application>
  <PresentationFormat>On-screen Show (4:3)</PresentationFormat>
  <Paragraphs>236</Paragraphs>
  <Slides>27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Calibri</vt:lpstr>
      <vt:lpstr>Mangal</vt:lpstr>
      <vt:lpstr>Verdana</vt:lpstr>
      <vt:lpstr>Wingdings</vt:lpstr>
      <vt:lpstr>Arial</vt:lpstr>
      <vt:lpstr>Office Theme</vt:lpstr>
      <vt:lpstr>1_Office Theme</vt:lpstr>
      <vt:lpstr>Digital Humanities and the  Role of University Libraries  </vt:lpstr>
      <vt:lpstr>Overview</vt:lpstr>
      <vt:lpstr>What is meant by Digital Humanities?</vt:lpstr>
      <vt:lpstr>What is meant by Digital Humanities?</vt:lpstr>
      <vt:lpstr>Historical Development of Digital Humanities</vt:lpstr>
      <vt:lpstr>Historical Development of Digital Humanities</vt:lpstr>
      <vt:lpstr>Historical Development of Digital Humanities</vt:lpstr>
      <vt:lpstr>Historical Development of Digital Humanities</vt:lpstr>
      <vt:lpstr>Historical Development of Digital Humanities</vt:lpstr>
      <vt:lpstr>National DH activities in South Africa </vt:lpstr>
      <vt:lpstr>National DH activities in South Africa </vt:lpstr>
      <vt:lpstr>DH related projects in South Africa </vt:lpstr>
      <vt:lpstr>PowerPoint Presentation</vt:lpstr>
      <vt:lpstr>Digital Humanities Tools</vt:lpstr>
      <vt:lpstr>Digital Humanities Tools</vt:lpstr>
      <vt:lpstr>What are academic libraries doing with regard to DH?</vt:lpstr>
      <vt:lpstr>What are academic libraries doing with regard to DH?</vt:lpstr>
      <vt:lpstr>What are academic libraries doing with regard to DH?</vt:lpstr>
      <vt:lpstr>What are academic libraries doing with regard to DH?</vt:lpstr>
      <vt:lpstr>How does Digital Humanities link-up with eResearch and Library Carpentry</vt:lpstr>
      <vt:lpstr>Examples: Digitisation</vt:lpstr>
      <vt:lpstr>Example: Virtual Exhibitions</vt:lpstr>
      <vt:lpstr>Examples amongst UP Academics</vt:lpstr>
      <vt:lpstr>Examples amongst UP Academics</vt:lpstr>
      <vt:lpstr>Challenges</vt:lpstr>
      <vt:lpstr>Sources on DH</vt:lpstr>
      <vt:lpstr>Bibliography</vt:lpstr>
    </vt:vector>
  </TitlesOfParts>
  <Company>University of Pretoria</Company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Humanities Project</dc:title>
  <dc:creator>User</dc:creator>
  <cp:lastModifiedBy>Dr. BJ Van Wyk</cp:lastModifiedBy>
  <cp:revision>80</cp:revision>
  <dcterms:created xsi:type="dcterms:W3CDTF">2016-05-09T11:51:13Z</dcterms:created>
  <dcterms:modified xsi:type="dcterms:W3CDTF">2019-03-24T18:51:11Z</dcterms:modified>
</cp:coreProperties>
</file>