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9" r:id="rId3"/>
    <p:sldId id="260" r:id="rId4"/>
  </p:sldIdLst>
  <p:sldSz cx="12192000" cy="6858000"/>
  <p:notesSz cx="6858000" cy="9144000"/>
  <p:defaultTextStyle>
    <a:defPPr>
      <a:defRPr lang="en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74"/>
    <p:restoredTop sz="96132"/>
  </p:normalViewPr>
  <p:slideViewPr>
    <p:cSldViewPr snapToGrid="0">
      <p:cViewPr varScale="1">
        <p:scale>
          <a:sx n="121" d="100"/>
          <a:sy n="121" d="100"/>
        </p:scale>
        <p:origin x="10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39327-D519-0BB6-0F76-8C625C36AF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D5FB79-4459-386F-2887-C5A57C694F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549B1-33DA-3C62-B74C-28F798C88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4C210-1964-D357-8715-79D580280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B9909D-896B-E312-FD32-F46A3EEFE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727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E1A1C-422B-8956-6C48-2D6D4E258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572C63-3A59-9A79-DEE6-FC1929D68E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8BE543-17AC-3295-7ADD-B410DF2A7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2E5468-A8F2-BA3A-1BA5-6AD55792E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1F668-2476-F941-6D41-FB5AA2EED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474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5CF20A-696F-327F-CD8E-5AB080C5AA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F6D175-BF25-E805-2A9D-3C6DF26690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327E06-C2C1-7052-2165-AEFE16E22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64B15-8BAE-7466-89A0-FDF6F2BDA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0990C9-EE39-D28A-0AEB-F42B9B1B2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213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44C07-4F99-F3F9-16DD-8B4F72434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6B16A6-F298-B86C-C2C4-976CC6A1BF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F71BA6-A0B6-074C-D932-CCDD3857F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A245E-D8B5-DB33-9C41-7B05DE90A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46E09-3CCA-3659-4155-0DB237489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071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12950-520B-1A05-071E-082FDD87D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B117DF-B750-ECA2-640D-877E48F898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CB1742-B1D0-41C3-A9D7-5F993C8C2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8A1B38-6C25-8438-C7FD-9467F96C4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E980A6-F742-1A32-3199-71AB8146A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821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ADC17-316D-A905-4D83-5B7A31E08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B0FCE-F49A-C52D-DC33-8A316F5393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AB1EEE-79AC-13B5-D19F-88480FD816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C72213-F1DF-EC18-5ACA-A3ACB93E5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275CD-E1DC-5F9F-D6F0-953F97BC8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256F87-83D9-A375-2739-B91D393AC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103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A6F5F-60AF-AB9D-E69C-D47FF989F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7F5F32-F4C7-A98D-08A3-D20F6A464C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8B38EA-428D-EEB0-0879-01C2F78762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345E29-9018-6A3D-0DB6-F12F0B76F1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63DC91-7AC4-7B4B-02CD-4BE3D41996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35337F-9823-F51A-C6E8-88BFD1D58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7A8E09-9C35-27E0-CDDB-CF6D62C81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05A79D-BA4D-5002-4512-05F39D798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088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B6C22-3DEB-AF2A-8DE8-9FF887DDF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B910D3-B744-F220-6E1C-F5B8CFE0A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9BAEBB-6114-E3DB-49DF-D9FBD93E9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522AE7-C6A5-2391-AF46-A77B1BDFD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444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62CB14-F7BC-C9EA-FF6A-5FE7843CB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D23C25-3853-02EA-47F2-CB45313C0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B9483E-E719-183D-2E00-5D22C7995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876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253A8-B333-7E49-17E5-E589DC28D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57140-943B-73E8-39B9-FBF059A8FA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126167-F51E-E6BC-214F-3234DFF99E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119FBE-A791-91AC-9132-1BCD543BF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9BD79A-CACA-36F7-AAE7-EF61E29BE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B8F943-0E35-3AA1-4D59-88604E114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53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FA371-270F-0717-CB15-38042E347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72BEFE-DDEC-E8FB-58AA-D2A1614D82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40C368-9557-E9B4-B50A-7C4E3577E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250C79-DFAD-405A-B9DF-A9012EB4B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65832-4BFE-E7E9-423B-EE53BC432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FB7263-EB66-DE0E-42D8-2177E4DA7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03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86CA10-4CE6-F7E8-0572-398ABC389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4E648-3FA7-E7B2-E436-CF7A96345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4B70B-22A9-99D6-4D64-8A3F46A35E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83438-FAA2-60D5-9AE3-E0A4AF6A69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D114F6-BC88-EB4C-2993-5BE089CE4C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331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83E2241-0274-9F1C-BE9A-5E3FE46365C8}"/>
              </a:ext>
            </a:extLst>
          </p:cNvPr>
          <p:cNvSpPr txBox="1"/>
          <p:nvPr/>
        </p:nvSpPr>
        <p:spPr>
          <a:xfrm>
            <a:off x="8153528" y="244781"/>
            <a:ext cx="394895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/>
              <a:t>Figure S4A: </a:t>
            </a:r>
            <a:r>
              <a:rPr lang="da-DK" sz="1200" b="1" dirty="0"/>
              <a:t>The </a:t>
            </a:r>
            <a:r>
              <a:rPr lang="en-GB" sz="1200" b="1" dirty="0"/>
              <a:t>diversity</a:t>
            </a:r>
            <a:r>
              <a:rPr lang="en-US" sz="1200" b="1" dirty="0"/>
              <a:t> of the Leotiomycete </a:t>
            </a:r>
            <a:r>
              <a:rPr lang="da-DK" sz="1200" b="1" dirty="0"/>
              <a:t>a</a:t>
            </a:r>
            <a:r>
              <a:rPr lang="en-US" sz="1200" b="1" dirty="0"/>
              <a:t>-factor pheromone in the Ploettnerulaceae, Drepanopezizaceae, and Mollisiaceae. </a:t>
            </a:r>
            <a:r>
              <a:rPr lang="en-US" sz="1200" dirty="0"/>
              <a:t>The N’ terminal of the a-factor proteins showed higher levels of diversity than the C’ terminal, which tended to be fairly conserved. There was also a significant level of inter-family divergence in this protein.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ED5B2879-676E-3527-DCEE-FF18A200FC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313" b="75013"/>
          <a:stretch/>
        </p:blipFill>
        <p:spPr>
          <a:xfrm>
            <a:off x="269907" y="4895196"/>
            <a:ext cx="7772400" cy="160908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A61EF8DC-38F5-F77F-CF94-2244A9BF5A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234" b="74268"/>
          <a:stretch/>
        </p:blipFill>
        <p:spPr>
          <a:xfrm>
            <a:off x="269907" y="2714257"/>
            <a:ext cx="7772400" cy="172639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7D322BC-57C8-7E63-A984-C0717D8C4B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0299" b="68742"/>
          <a:stretch/>
        </p:blipFill>
        <p:spPr>
          <a:xfrm>
            <a:off x="255028" y="523469"/>
            <a:ext cx="7802158" cy="1813559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64535D8C-17A5-C623-E908-DED973678D94}"/>
              </a:ext>
            </a:extLst>
          </p:cNvPr>
          <p:cNvSpPr/>
          <p:nvPr/>
        </p:nvSpPr>
        <p:spPr>
          <a:xfrm>
            <a:off x="227028" y="257255"/>
            <a:ext cx="7858159" cy="21369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5C5BA1F-6308-05AF-0EBC-D3FF63A467F2}"/>
              </a:ext>
            </a:extLst>
          </p:cNvPr>
          <p:cNvSpPr/>
          <p:nvPr/>
        </p:nvSpPr>
        <p:spPr>
          <a:xfrm flipV="1">
            <a:off x="227028" y="4547030"/>
            <a:ext cx="7858159" cy="2052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5F5336A-2A77-03D0-FF8C-4196CEA24E41}"/>
              </a:ext>
            </a:extLst>
          </p:cNvPr>
          <p:cNvSpPr txBox="1"/>
          <p:nvPr/>
        </p:nvSpPr>
        <p:spPr>
          <a:xfrm>
            <a:off x="3018969" y="250315"/>
            <a:ext cx="2274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Ploettnerulaceae</a:t>
            </a:r>
            <a:endParaRPr lang="en-US" sz="16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E119231-53BE-354D-7F73-2C23B7417325}"/>
              </a:ext>
            </a:extLst>
          </p:cNvPr>
          <p:cNvSpPr txBox="1"/>
          <p:nvPr/>
        </p:nvSpPr>
        <p:spPr>
          <a:xfrm>
            <a:off x="3018969" y="2448256"/>
            <a:ext cx="2274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Drepanopezizaceae</a:t>
            </a:r>
            <a:endParaRPr lang="en-US" sz="16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66A6498-A990-B033-E5E7-95E2AABF5AEE}"/>
              </a:ext>
            </a:extLst>
          </p:cNvPr>
          <p:cNvSpPr/>
          <p:nvPr/>
        </p:nvSpPr>
        <p:spPr>
          <a:xfrm>
            <a:off x="227028" y="2401118"/>
            <a:ext cx="7858159" cy="21369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C94EEFF-1990-25D1-9615-D7E0D6DBBA64}"/>
              </a:ext>
            </a:extLst>
          </p:cNvPr>
          <p:cNvSpPr txBox="1"/>
          <p:nvPr/>
        </p:nvSpPr>
        <p:spPr>
          <a:xfrm>
            <a:off x="3018969" y="4591254"/>
            <a:ext cx="2274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Mollisiaceae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1207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82A8717-4805-4108-3BE6-1FF1C19D4D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726" b="66999"/>
          <a:stretch/>
        </p:blipFill>
        <p:spPr>
          <a:xfrm>
            <a:off x="-12891051" y="5966034"/>
            <a:ext cx="7405077" cy="20158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535FA50-F820-9F80-1D4F-BD2C587827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20" b="55837"/>
          <a:stretch/>
        </p:blipFill>
        <p:spPr>
          <a:xfrm>
            <a:off x="-12861293" y="3268283"/>
            <a:ext cx="7498862" cy="26977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B07AE41-F5B1-7C2A-59BC-77FD2177B59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385" b="72591"/>
          <a:stretch/>
        </p:blipFill>
        <p:spPr>
          <a:xfrm>
            <a:off x="490898" y="2930679"/>
            <a:ext cx="7528620" cy="17841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A4D0D46-5AEC-8299-D779-7C056639A9A4}"/>
              </a:ext>
            </a:extLst>
          </p:cNvPr>
          <p:cNvSpPr txBox="1"/>
          <p:nvPr/>
        </p:nvSpPr>
        <p:spPr>
          <a:xfrm>
            <a:off x="211664" y="5058641"/>
            <a:ext cx="808708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/>
              <a:t>Figure S4B: </a:t>
            </a:r>
            <a:r>
              <a:rPr lang="da-DK" sz="1200" b="1" dirty="0"/>
              <a:t>The </a:t>
            </a:r>
            <a:r>
              <a:rPr lang="en-GB" sz="1200" b="1" dirty="0"/>
              <a:t>diversity</a:t>
            </a:r>
            <a:r>
              <a:rPr lang="en-US" sz="1200" b="1" dirty="0"/>
              <a:t> of the Leotiomycete </a:t>
            </a:r>
            <a:r>
              <a:rPr lang="da-DK" sz="1200" b="1" dirty="0"/>
              <a:t>a</a:t>
            </a:r>
            <a:r>
              <a:rPr lang="en-US" sz="1200" b="1" dirty="0"/>
              <a:t>-factor pheromone in the Erysiphaceae and the Hyaloscyphaceae. </a:t>
            </a:r>
            <a:r>
              <a:rPr lang="en-US" sz="1200" dirty="0"/>
              <a:t>The N’ terminal of the a-factor proteins showed higher levels of diversity than the C’ terminal, which tended to be fairly conserved. There was also a significant level of inter-family divergence in this protein.</a:t>
            </a:r>
            <a:r>
              <a:rPr lang="en-US" sz="1200" b="1" dirty="0"/>
              <a:t> </a:t>
            </a:r>
            <a:endParaRPr lang="en-US" sz="1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E8750F-1566-73A1-00E1-6BBDA87154E0}"/>
              </a:ext>
            </a:extLst>
          </p:cNvPr>
          <p:cNvSpPr/>
          <p:nvPr/>
        </p:nvSpPr>
        <p:spPr>
          <a:xfrm>
            <a:off x="211664" y="257255"/>
            <a:ext cx="8087089" cy="23943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3D86F6-E777-7DD6-32F7-607DE213CE47}"/>
              </a:ext>
            </a:extLst>
          </p:cNvPr>
          <p:cNvSpPr/>
          <p:nvPr/>
        </p:nvSpPr>
        <p:spPr>
          <a:xfrm>
            <a:off x="211664" y="2644464"/>
            <a:ext cx="8087089" cy="21369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C8D555-6939-EC0B-2F72-FD1DB32AE24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68491"/>
          <a:stretch/>
        </p:blipFill>
        <p:spPr>
          <a:xfrm>
            <a:off x="369008" y="500307"/>
            <a:ext cx="7772400" cy="19821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C216A56-2CF2-F55B-9292-89C5505DAF2B}"/>
              </a:ext>
            </a:extLst>
          </p:cNvPr>
          <p:cNvSpPr txBox="1"/>
          <p:nvPr/>
        </p:nvSpPr>
        <p:spPr>
          <a:xfrm>
            <a:off x="3118070" y="250315"/>
            <a:ext cx="2274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Erysiphaceae</a:t>
            </a:r>
            <a:endParaRPr lang="en-US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DD2F35-7A4C-4713-34DE-2C45D4D25A3F}"/>
              </a:ext>
            </a:extLst>
          </p:cNvPr>
          <p:cNvSpPr txBox="1"/>
          <p:nvPr/>
        </p:nvSpPr>
        <p:spPr>
          <a:xfrm>
            <a:off x="3118070" y="2653425"/>
            <a:ext cx="2274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Hyaloscyphaceae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6217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82A8717-4805-4108-3BE6-1FF1C19D4D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726" b="66999"/>
          <a:stretch/>
        </p:blipFill>
        <p:spPr>
          <a:xfrm>
            <a:off x="346245" y="3472021"/>
            <a:ext cx="7405077" cy="20158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535FA50-F820-9F80-1D4F-BD2C587827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20" b="55837"/>
          <a:stretch/>
        </p:blipFill>
        <p:spPr>
          <a:xfrm>
            <a:off x="299352" y="471295"/>
            <a:ext cx="7498862" cy="269775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AF1C144-B2AD-5BBC-06E9-6139A3D34C10}"/>
              </a:ext>
            </a:extLst>
          </p:cNvPr>
          <p:cNvSpPr txBox="1"/>
          <p:nvPr/>
        </p:nvSpPr>
        <p:spPr>
          <a:xfrm>
            <a:off x="194456" y="5773696"/>
            <a:ext cx="808708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/>
              <a:t>Figure S4C: </a:t>
            </a:r>
            <a:r>
              <a:rPr lang="da-DK" sz="1200" b="1" dirty="0"/>
              <a:t>The </a:t>
            </a:r>
            <a:r>
              <a:rPr lang="en-GB" sz="1200" b="1" dirty="0"/>
              <a:t>diversity</a:t>
            </a:r>
            <a:r>
              <a:rPr lang="en-US" sz="1200" b="1" dirty="0"/>
              <a:t> of the Leotiomycete </a:t>
            </a:r>
            <a:r>
              <a:rPr lang="da-DK" sz="1200" b="1" dirty="0"/>
              <a:t>a</a:t>
            </a:r>
            <a:r>
              <a:rPr lang="en-US" sz="1200" b="1" dirty="0"/>
              <a:t>-factor pheromone in the Helotiaceae and the Lachnaceae. </a:t>
            </a:r>
            <a:r>
              <a:rPr lang="en-US" sz="1200" dirty="0"/>
              <a:t>The N’ terminal of the a-factor proteins showed higher levels of diversity than the C’ terminal, which tended to be fairly conserved. There was also a significant level of inter-family divergence in this protein.</a:t>
            </a:r>
            <a:r>
              <a:rPr lang="en-US" sz="1200" b="1" dirty="0"/>
              <a:t> </a:t>
            </a:r>
            <a:endParaRPr lang="en-US" sz="1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0DBB59-45AD-4F49-9004-3EE052D7D1DA}"/>
              </a:ext>
            </a:extLst>
          </p:cNvPr>
          <p:cNvSpPr/>
          <p:nvPr/>
        </p:nvSpPr>
        <p:spPr>
          <a:xfrm>
            <a:off x="194456" y="257254"/>
            <a:ext cx="7708654" cy="30307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8E6A74-48FA-7DAF-576A-01E8AC0DE681}"/>
              </a:ext>
            </a:extLst>
          </p:cNvPr>
          <p:cNvSpPr/>
          <p:nvPr/>
        </p:nvSpPr>
        <p:spPr>
          <a:xfrm>
            <a:off x="194456" y="3288021"/>
            <a:ext cx="7708654" cy="23194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24C4CE-3F41-A2B4-EBFD-06837800CB99}"/>
              </a:ext>
            </a:extLst>
          </p:cNvPr>
          <p:cNvSpPr txBox="1"/>
          <p:nvPr/>
        </p:nvSpPr>
        <p:spPr>
          <a:xfrm>
            <a:off x="2911645" y="250315"/>
            <a:ext cx="2274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Helotiaceae</a:t>
            </a:r>
            <a:endParaRPr lang="en-US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54D61B-B811-7B8E-C62F-2D6BE3DD3405}"/>
              </a:ext>
            </a:extLst>
          </p:cNvPr>
          <p:cNvSpPr txBox="1"/>
          <p:nvPr/>
        </p:nvSpPr>
        <p:spPr>
          <a:xfrm>
            <a:off x="2911645" y="3288022"/>
            <a:ext cx="2274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Lachnaceae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59998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1753</TotalTime>
  <Words>180</Words>
  <Application>Microsoft Macintosh PowerPoint</Application>
  <PresentationFormat>Widescreen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Andi Wilson</dc:creator>
  <cp:lastModifiedBy>Andi Wilson</cp:lastModifiedBy>
  <cp:revision>43</cp:revision>
  <dcterms:created xsi:type="dcterms:W3CDTF">2023-01-19T13:08:01Z</dcterms:created>
  <dcterms:modified xsi:type="dcterms:W3CDTF">2023-09-27T09:23:09Z</dcterms:modified>
</cp:coreProperties>
</file>