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74"/>
    <p:restoredTop sz="96132"/>
  </p:normalViewPr>
  <p:slideViewPr>
    <p:cSldViewPr snapToGrid="0">
      <p:cViewPr varScale="1">
        <p:scale>
          <a:sx n="121" d="100"/>
          <a:sy n="121" d="100"/>
        </p:scale>
        <p:origin x="10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39327-D519-0BB6-0F76-8C625C36AF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D5FB79-4459-386F-2887-C5A57C694F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549B1-33DA-3C62-B74C-28F798C88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4C210-1964-D357-8715-79D580280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9909D-896B-E312-FD32-F46A3EEFE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727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E1A1C-422B-8956-6C48-2D6D4E258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572C63-3A59-9A79-DEE6-FC1929D68E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BE543-17AC-3295-7ADD-B410DF2A7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2E5468-A8F2-BA3A-1BA5-6AD55792E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1F668-2476-F941-6D41-FB5AA2EED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474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5CF20A-696F-327F-CD8E-5AB080C5AA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F6D175-BF25-E805-2A9D-3C6DF26690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327E06-C2C1-7052-2165-AEFE16E22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64B15-8BAE-7466-89A0-FDF6F2BDA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0990C9-EE39-D28A-0AEB-F42B9B1B2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21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44C07-4F99-F3F9-16DD-8B4F72434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B16A6-F298-B86C-C2C4-976CC6A1B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F71BA6-A0B6-074C-D932-CCDD3857F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A245E-D8B5-DB33-9C41-7B05DE90A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46E09-3CCA-3659-4155-0DB237489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071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12950-520B-1A05-071E-082FDD87D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B117DF-B750-ECA2-640D-877E48F898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B1742-B1D0-41C3-A9D7-5F993C8C2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A1B38-6C25-8438-C7FD-9467F96C4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980A6-F742-1A32-3199-71AB8146A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821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ADC17-316D-A905-4D83-5B7A31E08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B0FCE-F49A-C52D-DC33-8A316F5393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AB1EEE-79AC-13B5-D19F-88480FD816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C72213-F1DF-EC18-5ACA-A3ACB93E5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275CD-E1DC-5F9F-D6F0-953F97BC8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256F87-83D9-A375-2739-B91D393AC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103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A6F5F-60AF-AB9D-E69C-D47FF989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7F5F32-F4C7-A98D-08A3-D20F6A464C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B38EA-428D-EEB0-0879-01C2F7876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345E29-9018-6A3D-0DB6-F12F0B76F1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63DC91-7AC4-7B4B-02CD-4BE3D41996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35337F-9823-F51A-C6E8-88BFD1D58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7A8E09-9C35-27E0-CDDB-CF6D62C81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05A79D-BA4D-5002-4512-05F39D798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088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B6C22-3DEB-AF2A-8DE8-9FF887DDF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B910D3-B744-F220-6E1C-F5B8CFE0A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9BAEBB-6114-E3DB-49DF-D9FBD93E9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522AE7-C6A5-2391-AF46-A77B1BDFD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444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62CB14-F7BC-C9EA-FF6A-5FE7843CB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D23C25-3853-02EA-47F2-CB45313C0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B9483E-E719-183D-2E00-5D22C7995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876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253A8-B333-7E49-17E5-E589DC28D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57140-943B-73E8-39B9-FBF059A8F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126167-F51E-E6BC-214F-3234DFF99E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119FBE-A791-91AC-9132-1BCD543BF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9BD79A-CACA-36F7-AAE7-EF61E29BE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B8F943-0E35-3AA1-4D59-88604E114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5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FA371-270F-0717-CB15-38042E347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72BEFE-DDEC-E8FB-58AA-D2A1614D82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40C368-9557-E9B4-B50A-7C4E3577E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50C79-DFAD-405A-B9DF-A9012EB4B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65832-4BFE-E7E9-423B-EE53BC432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FB7263-EB66-DE0E-42D8-2177E4DA7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03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86CA10-4CE6-F7E8-0572-398ABC389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4E648-3FA7-E7B2-E436-CF7A96345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4B70B-22A9-99D6-4D64-8A3F46A35E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BF68F-2932-994A-84C2-67AADD608ACA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83438-FAA2-60D5-9AE3-E0A4AF6A69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114F6-BC88-EB4C-2993-5BE089CE4C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5419A-A2CD-AF4A-99AD-BD9C772E04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331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40A7DEE-A58F-6DEF-6329-219EC6BF59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89" r="47387"/>
          <a:stretch/>
        </p:blipFill>
        <p:spPr>
          <a:xfrm>
            <a:off x="5774913" y="59381"/>
            <a:ext cx="642175" cy="6026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56FE9E-67C9-D2F2-84EC-8835B52DE808}"/>
              </a:ext>
            </a:extLst>
          </p:cNvPr>
          <p:cNvSpPr txBox="1"/>
          <p:nvPr/>
        </p:nvSpPr>
        <p:spPr>
          <a:xfrm>
            <a:off x="0" y="6067344"/>
            <a:ext cx="121920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/>
              <a:t>Figure S2: Comparison between the Maximum likelihood (ML) tree generated using a concatenated supermatrix of 72 genes and the Maximum likelihood (ML) supertree generated using the 72 individual gene regions combined using Astral.</a:t>
            </a:r>
            <a:r>
              <a:rPr lang="en-GB" sz="1200" dirty="0"/>
              <a:t> The two trees are very similar, with only minor differences between a few species within the Sclerotiniaceae. Support is giving at each node using the colours indicated in the two keys. </a:t>
            </a:r>
            <a:r>
              <a:rPr lang="en-GB" sz="1200" dirty="0" err="1"/>
              <a:t>Shimodaira</a:t>
            </a:r>
            <a:r>
              <a:rPr lang="en-GB" sz="1200" dirty="0"/>
              <a:t>-Hasegawa-like approximate likelihood-ratio test (SH-</a:t>
            </a:r>
            <a:r>
              <a:rPr lang="en-GB" sz="1200" dirty="0" err="1"/>
              <a:t>aLRT</a:t>
            </a:r>
            <a:r>
              <a:rPr lang="en-GB" sz="1200" dirty="0"/>
              <a:t>) and ultra-fast bootstrap (</a:t>
            </a:r>
            <a:r>
              <a:rPr lang="en-GB" sz="1200" dirty="0" err="1"/>
              <a:t>UFBoot</a:t>
            </a:r>
            <a:r>
              <a:rPr lang="en-GB" sz="1200" dirty="0"/>
              <a:t>) values were calculated for the ML tree while posterior probabilities (PP) were calculated for the </a:t>
            </a:r>
            <a:r>
              <a:rPr lang="en-GB" sz="1200" dirty="0" err="1"/>
              <a:t>supertree</a:t>
            </a:r>
            <a:r>
              <a:rPr lang="en-GB" sz="1200" dirty="0"/>
              <a:t>. Supported nodes were determined to be those with SH-</a:t>
            </a:r>
            <a:r>
              <a:rPr lang="en-GB" sz="1200" dirty="0" err="1"/>
              <a:t>aLRT</a:t>
            </a:r>
            <a:r>
              <a:rPr lang="en-GB" sz="1200" dirty="0"/>
              <a:t> 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≥ 80% and/or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UFBoot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≥ 95% in the ML tree and PP ≥ 0.95 in the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supertree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GB" sz="1200" dirty="0"/>
              <a:t> The ML tree generated using the 72 gene region supermatrix was used for the ancestral state reconstruction and is visualized in Figures 1 and S3.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4D45A9-721B-623B-8CBD-42FCB9F5D5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44" y="113064"/>
            <a:ext cx="5638370" cy="5925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5084B83-5011-4BF5-4546-C088A89257A5}"/>
              </a:ext>
            </a:extLst>
          </p:cNvPr>
          <p:cNvSpPr txBox="1"/>
          <p:nvPr/>
        </p:nvSpPr>
        <p:spPr>
          <a:xfrm>
            <a:off x="0" y="59381"/>
            <a:ext cx="283763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Maximum likelihood tree</a:t>
            </a:r>
          </a:p>
          <a:p>
            <a:r>
              <a:rPr lang="en-GB" sz="1050" dirty="0"/>
              <a:t>Generated using the 72 gene region supermatrix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391827-A2DD-567D-7C76-24A8D80FD63F}"/>
              </a:ext>
            </a:extLst>
          </p:cNvPr>
          <p:cNvSpPr txBox="1"/>
          <p:nvPr/>
        </p:nvSpPr>
        <p:spPr>
          <a:xfrm>
            <a:off x="235835" y="931180"/>
            <a:ext cx="2331083" cy="1171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SH-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aLRT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≥ 80% &amp; 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UFBoot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≥ 95%</a:t>
            </a:r>
          </a:p>
          <a:p>
            <a:pPr>
              <a:lnSpc>
                <a:spcPct val="150000"/>
              </a:lnSpc>
            </a:pPr>
            <a:r>
              <a:rPr lang="en-GB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SH-</a:t>
            </a:r>
            <a:r>
              <a:rPr lang="en-GB" sz="12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aLRT</a:t>
            </a:r>
            <a:r>
              <a:rPr lang="en-GB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≥ 80%</a:t>
            </a:r>
            <a:endParaRPr lang="en-DK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2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UFBoot</a:t>
            </a:r>
            <a:r>
              <a:rPr lang="en-GB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≥ 95% </a:t>
            </a:r>
            <a:endParaRPr lang="en-DK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SH-</a:t>
            </a:r>
            <a:r>
              <a:rPr lang="en-GB" sz="12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aLRT</a:t>
            </a:r>
            <a:r>
              <a:rPr lang="en-GB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&lt; 80% &amp; </a:t>
            </a:r>
            <a:r>
              <a:rPr lang="en-GB" sz="12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UFBoot</a:t>
            </a:r>
            <a:r>
              <a:rPr lang="en-GB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&lt; 95% </a:t>
            </a:r>
            <a:endParaRPr lang="en-DK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ACFCCA2-DD56-25EC-4EA5-400BB709005D}"/>
              </a:ext>
            </a:extLst>
          </p:cNvPr>
          <p:cNvSpPr/>
          <p:nvPr/>
        </p:nvSpPr>
        <p:spPr>
          <a:xfrm>
            <a:off x="136543" y="1065033"/>
            <a:ext cx="99291" cy="109665"/>
          </a:xfrm>
          <a:prstGeom prst="rect">
            <a:avLst/>
          </a:prstGeom>
          <a:solidFill>
            <a:srgbClr val="297A4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8DC3353-4AB0-1555-4616-14C2B5CCD747}"/>
              </a:ext>
            </a:extLst>
          </p:cNvPr>
          <p:cNvSpPr/>
          <p:nvPr/>
        </p:nvSpPr>
        <p:spPr>
          <a:xfrm>
            <a:off x="136543" y="1342552"/>
            <a:ext cx="99291" cy="109665"/>
          </a:xfrm>
          <a:prstGeom prst="rect">
            <a:avLst/>
          </a:prstGeom>
          <a:solidFill>
            <a:srgbClr val="6C9B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F140E4E-3499-3B9F-B012-A62B30F9A6B8}"/>
              </a:ext>
            </a:extLst>
          </p:cNvPr>
          <p:cNvSpPr/>
          <p:nvPr/>
        </p:nvSpPr>
        <p:spPr>
          <a:xfrm>
            <a:off x="136543" y="1620071"/>
            <a:ext cx="99291" cy="109665"/>
          </a:xfrm>
          <a:prstGeom prst="rect">
            <a:avLst/>
          </a:prstGeom>
          <a:solidFill>
            <a:srgbClr val="8E2F5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89231AA-06A7-3DDF-27CE-9800696F47E6}"/>
              </a:ext>
            </a:extLst>
          </p:cNvPr>
          <p:cNvSpPr/>
          <p:nvPr/>
        </p:nvSpPr>
        <p:spPr>
          <a:xfrm>
            <a:off x="136543" y="1897589"/>
            <a:ext cx="99291" cy="109665"/>
          </a:xfrm>
          <a:prstGeom prst="rect">
            <a:avLst/>
          </a:prstGeom>
          <a:solidFill>
            <a:srgbClr val="D47F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1543929-D00C-C59E-9E25-78C223EBDD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7088" y="108515"/>
            <a:ext cx="5716570" cy="59256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785D481-A1DC-0D62-F926-DFABA40EF38D}"/>
              </a:ext>
            </a:extLst>
          </p:cNvPr>
          <p:cNvSpPr txBox="1"/>
          <p:nvPr/>
        </p:nvSpPr>
        <p:spPr>
          <a:xfrm>
            <a:off x="8343645" y="59381"/>
            <a:ext cx="37900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Maximum likelihood </a:t>
            </a:r>
            <a:r>
              <a:rPr lang="en-GB" dirty="0" err="1"/>
              <a:t>supertree</a:t>
            </a:r>
            <a:endParaRPr lang="en-GB" dirty="0"/>
          </a:p>
          <a:p>
            <a:pPr algn="r"/>
            <a:r>
              <a:rPr lang="en-GB" sz="1050" dirty="0"/>
              <a:t>Generated using the 72 gene regions </a:t>
            </a:r>
          </a:p>
          <a:p>
            <a:pPr algn="r"/>
            <a:r>
              <a:rPr lang="en-GB" sz="1050" dirty="0"/>
              <a:t>individually and combining them using Astral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1111E67-BF83-1BE3-0BD3-1F81ED439375}"/>
              </a:ext>
            </a:extLst>
          </p:cNvPr>
          <p:cNvSpPr txBox="1"/>
          <p:nvPr/>
        </p:nvSpPr>
        <p:spPr>
          <a:xfrm>
            <a:off x="11332533" y="931180"/>
            <a:ext cx="801125" cy="617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PP ≥ 0.95 </a:t>
            </a:r>
          </a:p>
          <a:p>
            <a:pPr>
              <a:lnSpc>
                <a:spcPct val="150000"/>
              </a:lnSpc>
            </a:pPr>
            <a:r>
              <a:rPr lang="en-GB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PP &lt; 0.95</a:t>
            </a:r>
            <a:endParaRPr lang="en-DK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3EC65EF-32ED-1FDC-C33B-54C6512518D2}"/>
              </a:ext>
            </a:extLst>
          </p:cNvPr>
          <p:cNvSpPr/>
          <p:nvPr/>
        </p:nvSpPr>
        <p:spPr>
          <a:xfrm>
            <a:off x="11233240" y="1077370"/>
            <a:ext cx="99291" cy="109665"/>
          </a:xfrm>
          <a:prstGeom prst="rect">
            <a:avLst/>
          </a:prstGeom>
          <a:solidFill>
            <a:srgbClr val="297A4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2B477CA-3703-FC26-E5AB-80B29215C6F0}"/>
              </a:ext>
            </a:extLst>
          </p:cNvPr>
          <p:cNvSpPr/>
          <p:nvPr/>
        </p:nvSpPr>
        <p:spPr>
          <a:xfrm>
            <a:off x="11233240" y="1357630"/>
            <a:ext cx="99291" cy="109665"/>
          </a:xfrm>
          <a:prstGeom prst="rect">
            <a:avLst/>
          </a:prstGeom>
          <a:solidFill>
            <a:srgbClr val="D47F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252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1753</TotalTime>
  <Words>219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Andi Wilson</dc:creator>
  <cp:lastModifiedBy>Andi Wilson</cp:lastModifiedBy>
  <cp:revision>43</cp:revision>
  <dcterms:created xsi:type="dcterms:W3CDTF">2023-01-19T13:08:01Z</dcterms:created>
  <dcterms:modified xsi:type="dcterms:W3CDTF">2023-09-27T09:22:44Z</dcterms:modified>
</cp:coreProperties>
</file>