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avi" ContentType="video/x-msvide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316" r:id="rId2"/>
    <p:sldId id="319" r:id="rId3"/>
    <p:sldId id="471" r:id="rId4"/>
    <p:sldId id="472" r:id="rId5"/>
    <p:sldId id="456" r:id="rId6"/>
    <p:sldId id="458" r:id="rId7"/>
    <p:sldId id="400" r:id="rId8"/>
    <p:sldId id="457" r:id="rId9"/>
    <p:sldId id="480" r:id="rId10"/>
    <p:sldId id="407" r:id="rId11"/>
    <p:sldId id="438" r:id="rId12"/>
    <p:sldId id="459" r:id="rId13"/>
    <p:sldId id="473" r:id="rId14"/>
    <p:sldId id="474" r:id="rId15"/>
    <p:sldId id="475" r:id="rId16"/>
    <p:sldId id="476" r:id="rId17"/>
    <p:sldId id="401" r:id="rId18"/>
    <p:sldId id="439" r:id="rId19"/>
    <p:sldId id="402" r:id="rId20"/>
    <p:sldId id="435" r:id="rId21"/>
    <p:sldId id="437" r:id="rId22"/>
    <p:sldId id="421" r:id="rId23"/>
    <p:sldId id="440" r:id="rId24"/>
    <p:sldId id="477" r:id="rId25"/>
    <p:sldId id="470" r:id="rId26"/>
    <p:sldId id="444" r:id="rId27"/>
    <p:sldId id="445" r:id="rId28"/>
    <p:sldId id="462" r:id="rId29"/>
    <p:sldId id="463" r:id="rId30"/>
    <p:sldId id="464" r:id="rId31"/>
    <p:sldId id="465" r:id="rId32"/>
    <p:sldId id="466" r:id="rId33"/>
    <p:sldId id="449" r:id="rId34"/>
    <p:sldId id="468" r:id="rId35"/>
    <p:sldId id="447" r:id="rId36"/>
    <p:sldId id="432" r:id="rId37"/>
    <p:sldId id="479" r:id="rId38"/>
    <p:sldId id="478" r:id="rId39"/>
    <p:sldId id="299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21"/>
    <a:srgbClr val="0033CC"/>
    <a:srgbClr val="CF0A2C"/>
    <a:srgbClr val="B16E30"/>
    <a:srgbClr val="002F87"/>
    <a:srgbClr val="009CAB"/>
    <a:srgbClr val="00AB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30" autoAdjust="0"/>
    <p:restoredTop sz="94648" autoAdjust="0"/>
  </p:normalViewPr>
  <p:slideViewPr>
    <p:cSldViewPr snapToGrid="0" snapToObjects="1">
      <p:cViewPr varScale="1">
        <p:scale>
          <a:sx n="94" d="100"/>
          <a:sy n="94" d="100"/>
        </p:scale>
        <p:origin x="78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8E45B-CD45-DB43-B9CA-B0EA5A1A9A55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522AD-C32C-EC45-89BD-90F6C8C950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889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B6C66-2845-874B-8756-D93FA2E4F942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8E049-3220-D446-94AA-4A1DA0AFD7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25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8E049-3220-D446-94AA-4A1DA0AFD76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58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2BDFD-8F8B-4340-8632-BEB80939DADB}" type="slidenum">
              <a:rPr lang="en-US"/>
              <a:pPr/>
              <a:t>32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4" y="4862514"/>
            <a:ext cx="5680075" cy="4603750"/>
          </a:xfrm>
          <a:prstGeom prst="rect">
            <a:avLst/>
          </a:prstGeom>
        </p:spPr>
        <p:txBody>
          <a:bodyPr lIns="94265" tIns="47133" rIns="94265" bIns="47133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461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2BDFD-8F8B-4340-8632-BEB80939DADB}" type="slidenum">
              <a:rPr lang="en-US"/>
              <a:pPr/>
              <a:t>34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4" y="4862514"/>
            <a:ext cx="5680075" cy="4603750"/>
          </a:xfrm>
          <a:prstGeom prst="rect">
            <a:avLst/>
          </a:prstGeom>
        </p:spPr>
        <p:txBody>
          <a:bodyPr lIns="94265" tIns="47133" rIns="94265" bIns="47133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777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8E049-3220-D446-94AA-4A1DA0AFD76A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90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2BDFD-8F8B-4340-8632-BEB80939DADB}" type="slidenum">
              <a:rPr lang="en-US"/>
              <a:pPr/>
              <a:t>37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4" y="4862514"/>
            <a:ext cx="5680075" cy="4603750"/>
          </a:xfrm>
          <a:prstGeom prst="rect">
            <a:avLst/>
          </a:prstGeom>
        </p:spPr>
        <p:txBody>
          <a:bodyPr lIns="94265" tIns="47133" rIns="94265" bIns="47133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741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8E049-3220-D446-94AA-4A1DA0AFD76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672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CA763-748D-42C3-BA76-20E993338A1B}" type="slidenum">
              <a:rPr lang="en-US"/>
              <a:pPr/>
              <a:t>13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755" y="4861685"/>
            <a:ext cx="5679440" cy="4606065"/>
          </a:xfrm>
          <a:prstGeom prst="rect">
            <a:avLst/>
          </a:prstGeom>
        </p:spPr>
        <p:txBody>
          <a:bodyPr lIns="94265" tIns="47133" rIns="94265" bIns="47133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986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2BDFD-8F8B-4340-8632-BEB80939DADB}" type="slidenum">
              <a:rPr lang="en-US"/>
              <a:pPr/>
              <a:t>14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4" y="4862514"/>
            <a:ext cx="5680075" cy="4603750"/>
          </a:xfrm>
          <a:prstGeom prst="rect">
            <a:avLst/>
          </a:prstGeom>
        </p:spPr>
        <p:txBody>
          <a:bodyPr lIns="94265" tIns="47133" rIns="94265" bIns="47133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867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2BDFD-8F8B-4340-8632-BEB80939DADB}" type="slidenum">
              <a:rPr lang="en-US"/>
              <a:pPr/>
              <a:t>25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4" y="4862514"/>
            <a:ext cx="5680075" cy="4603750"/>
          </a:xfrm>
          <a:prstGeom prst="rect">
            <a:avLst/>
          </a:prstGeom>
        </p:spPr>
        <p:txBody>
          <a:bodyPr lIns="94265" tIns="47133" rIns="94265" bIns="47133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77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2BDFD-8F8B-4340-8632-BEB80939DADB}" type="slidenum">
              <a:rPr lang="en-US"/>
              <a:pPr/>
              <a:t>28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4" y="4862514"/>
            <a:ext cx="5680075" cy="4603750"/>
          </a:xfrm>
          <a:prstGeom prst="rect">
            <a:avLst/>
          </a:prstGeom>
        </p:spPr>
        <p:txBody>
          <a:bodyPr lIns="94265" tIns="47133" rIns="94265" bIns="47133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180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2BDFD-8F8B-4340-8632-BEB80939DADB}" type="slidenum">
              <a:rPr lang="en-US"/>
              <a:pPr/>
              <a:t>29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4" y="4862514"/>
            <a:ext cx="5680075" cy="4603750"/>
          </a:xfrm>
          <a:prstGeom prst="rect">
            <a:avLst/>
          </a:prstGeom>
        </p:spPr>
        <p:txBody>
          <a:bodyPr lIns="94265" tIns="47133" rIns="94265" bIns="47133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6496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2BDFD-8F8B-4340-8632-BEB80939DADB}" type="slidenum">
              <a:rPr lang="en-US"/>
              <a:pPr/>
              <a:t>30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4" y="4862514"/>
            <a:ext cx="5680075" cy="4603750"/>
          </a:xfrm>
          <a:prstGeom prst="rect">
            <a:avLst/>
          </a:prstGeom>
        </p:spPr>
        <p:txBody>
          <a:bodyPr lIns="94265" tIns="47133" rIns="94265" bIns="47133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543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2BDFD-8F8B-4340-8632-BEB80939DADB}" type="slidenum">
              <a:rPr lang="en-US"/>
              <a:pPr/>
              <a:t>31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4" y="4862514"/>
            <a:ext cx="5680075" cy="4603750"/>
          </a:xfrm>
          <a:prstGeom prst="rect">
            <a:avLst/>
          </a:prstGeom>
        </p:spPr>
        <p:txBody>
          <a:bodyPr lIns="94265" tIns="47133" rIns="94265" bIns="47133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37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2858" y="720000"/>
            <a:ext cx="3381143" cy="5400000"/>
          </a:xfrm>
          <a:prstGeom prst="rect">
            <a:avLst/>
          </a:prstGeom>
        </p:spPr>
      </p:pic>
      <p:sp>
        <p:nvSpPr>
          <p:cNvPr id="11" name="Rectangle 10"/>
          <p:cNvSpPr>
            <a:spLocks/>
          </p:cNvSpPr>
          <p:nvPr userDrawn="1"/>
        </p:nvSpPr>
        <p:spPr>
          <a:xfrm>
            <a:off x="720000" y="720000"/>
            <a:ext cx="5400000" cy="540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>
            <a:spLocks noChangeAspect="1"/>
          </p:cNvSpPr>
          <p:nvPr userDrawn="1"/>
        </p:nvSpPr>
        <p:spPr>
          <a:xfrm>
            <a:off x="720000" y="720000"/>
            <a:ext cx="1800000" cy="1800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6" name="Rectangle 15"/>
          <p:cNvSpPr>
            <a:spLocks noChangeAspect="1"/>
          </p:cNvSpPr>
          <p:nvPr userDrawn="1"/>
        </p:nvSpPr>
        <p:spPr>
          <a:xfrm>
            <a:off x="360000" y="360000"/>
            <a:ext cx="1800000" cy="1800000"/>
          </a:xfrm>
          <a:prstGeom prst="rect">
            <a:avLst/>
          </a:prstGeom>
          <a:solidFill>
            <a:srgbClr val="B16E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440000" cy="144000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082859" y="2864230"/>
            <a:ext cx="4680000" cy="1079999"/>
          </a:xfrm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1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1082859" y="3944229"/>
            <a:ext cx="4680000" cy="180000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22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082859" y="5024229"/>
            <a:ext cx="4680000" cy="72000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78568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heading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/>
          </p:cNvSpPr>
          <p:nvPr userDrawn="1"/>
        </p:nvSpPr>
        <p:spPr>
          <a:xfrm>
            <a:off x="6119999" y="-2"/>
            <a:ext cx="1476004" cy="1476006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ChangeAspect="1"/>
          </p:cNvSpPr>
          <p:nvPr userDrawn="1"/>
        </p:nvSpPr>
        <p:spPr>
          <a:xfrm>
            <a:off x="-3" y="-2"/>
            <a:ext cx="6120000" cy="612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629004"/>
            <a:ext cx="5205596" cy="1800000"/>
          </a:xfrm>
        </p:spPr>
        <p:txBody>
          <a:bodyPr anchor="b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3429004"/>
            <a:ext cx="5205596" cy="18000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Subheading</a:t>
            </a:r>
          </a:p>
        </p:txBody>
      </p:sp>
    </p:spTree>
    <p:extLst>
      <p:ext uri="{BB962C8B-B14F-4D97-AF65-F5344CB8AC3E}">
        <p14:creationId xmlns:p14="http://schemas.microsoft.com/office/powerpoint/2010/main" val="1252255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/>
          </p:cNvSpPr>
          <p:nvPr userDrawn="1"/>
        </p:nvSpPr>
        <p:spPr>
          <a:xfrm>
            <a:off x="6119999" y="-2"/>
            <a:ext cx="1476004" cy="1476006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ChangeAspect="1"/>
          </p:cNvSpPr>
          <p:nvPr userDrawn="1"/>
        </p:nvSpPr>
        <p:spPr>
          <a:xfrm>
            <a:off x="-3" y="-2"/>
            <a:ext cx="6120000" cy="612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629004"/>
            <a:ext cx="5205596" cy="1800000"/>
          </a:xfrm>
        </p:spPr>
        <p:txBody>
          <a:bodyPr anchor="b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293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6889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C44BD-34CF-224C-9AE2-7A5FB49F90E7}" type="datetime3">
              <a:rPr lang="en-ZA" smtClean="0"/>
              <a:pPr/>
              <a:t>3 May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8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>
                <a:solidFill>
                  <a:srgbClr val="002F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B5020-D592-B34E-9782-CD9202969B83}" type="datetime3">
              <a:rPr lang="en-ZA" smtClean="0"/>
              <a:pPr/>
              <a:t>3 May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54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F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E2A-F5BE-674D-95FE-BB7ADE71197D}" type="datetime3">
              <a:rPr lang="en-ZA" smtClean="0"/>
              <a:pPr/>
              <a:t>3 May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93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F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EBB8-C98C-504A-9C3D-878D01D381BF}" type="datetime3">
              <a:rPr lang="en-ZA" smtClean="0"/>
              <a:pPr/>
              <a:t>3 May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023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002F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E992-212A-B845-A7EB-03D4C50A5179}" type="datetime3">
              <a:rPr lang="en-ZA" smtClean="0"/>
              <a:pPr/>
              <a:t>3 May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306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2F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9AC9-9A25-4F41-93A3-4E06429C4C8C}" type="datetime3">
              <a:rPr lang="en-ZA" smtClean="0"/>
              <a:pPr/>
              <a:t>3 May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82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F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F652-230A-6A42-8A93-E2E7F6BBEDBC}" type="datetime3">
              <a:rPr lang="en-ZA" smtClean="0"/>
              <a:pPr/>
              <a:t>3 May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2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0596" y="720000"/>
            <a:ext cx="3083405" cy="5400000"/>
          </a:xfrm>
          <a:prstGeom prst="rect">
            <a:avLst/>
          </a:prstGeom>
        </p:spPr>
      </p:pic>
      <p:sp>
        <p:nvSpPr>
          <p:cNvPr id="11" name="Rectangle 10"/>
          <p:cNvSpPr>
            <a:spLocks/>
          </p:cNvSpPr>
          <p:nvPr userDrawn="1"/>
        </p:nvSpPr>
        <p:spPr>
          <a:xfrm>
            <a:off x="720000" y="720000"/>
            <a:ext cx="5400000" cy="540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>
            <a:spLocks noChangeAspect="1"/>
          </p:cNvSpPr>
          <p:nvPr userDrawn="1"/>
        </p:nvSpPr>
        <p:spPr>
          <a:xfrm>
            <a:off x="720000" y="720000"/>
            <a:ext cx="1800000" cy="1800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6" name="Rectangle 15"/>
          <p:cNvSpPr>
            <a:spLocks noChangeAspect="1"/>
          </p:cNvSpPr>
          <p:nvPr userDrawn="1"/>
        </p:nvSpPr>
        <p:spPr>
          <a:xfrm>
            <a:off x="360000" y="360000"/>
            <a:ext cx="1800000" cy="1800000"/>
          </a:xfrm>
          <a:prstGeom prst="rect">
            <a:avLst/>
          </a:prstGeom>
          <a:solidFill>
            <a:srgbClr val="B16E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440000" cy="144000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082859" y="2864230"/>
            <a:ext cx="4680000" cy="1079999"/>
          </a:xfrm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1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1082859" y="3944229"/>
            <a:ext cx="4680000" cy="180000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22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082859" y="5024229"/>
            <a:ext cx="4680000" cy="72000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18833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02F8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58F2-DBCC-7F42-A5C1-116B351766B9}" type="datetime3">
              <a:rPr lang="en-ZA" smtClean="0"/>
              <a:pPr/>
              <a:t>3 May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469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567738" y="6629400"/>
            <a:ext cx="576262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P2-</a:t>
            </a:r>
            <a:fld id="{9B367EC8-D2B0-4DC8-9872-187E910C52D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2395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P1-</a:t>
            </a:r>
            <a:fld id="{9B367EC8-D2B0-4DC8-9872-187E910C52D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 bwMode="blackWhite">
          <a:xfrm>
            <a:off x="863600" y="6629400"/>
            <a:ext cx="59928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defRPr sz="1000" b="0">
                <a:effectLst/>
                <a:latin typeface="Times New Roman MT Extra Bold" pitchFamily="18" charset="0"/>
              </a:defRPr>
            </a:lvl1pPr>
          </a:lstStyle>
          <a:p>
            <a:r>
              <a:rPr lang="en-US" dirty="0" smtClean="0"/>
              <a:t>Energy Generation from WDS</a:t>
            </a:r>
            <a:endParaRPr lang="en-US" dirty="0"/>
          </a:p>
        </p:txBody>
      </p:sp>
      <p:pic>
        <p:nvPicPr>
          <p:cNvPr id="7" name="Picture 6" descr="Macintosh HD:Users:designapple:Dropbox:SW2016 website:Scrollin Seminar Logos:Energy.pn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440" y="5963920"/>
            <a:ext cx="860742" cy="818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684" y="50802"/>
            <a:ext cx="849592" cy="90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075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pic>
        <p:nvPicPr>
          <p:cNvPr id="4" name="Picture 3" descr="Macintosh HD:Users:designapple:Dropbox:SW2016 website:Scrollin Seminar Logos:Energy.pn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440" y="5963920"/>
            <a:ext cx="860742" cy="818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684" y="50802"/>
            <a:ext cx="849592" cy="90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33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P1-</a:t>
            </a:r>
            <a:fld id="{9B367EC8-D2B0-4DC8-9872-187E910C52D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3"/>
          </p:nvPr>
        </p:nvSpPr>
        <p:spPr bwMode="blackWhite">
          <a:xfrm>
            <a:off x="863600" y="6629400"/>
            <a:ext cx="59928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defRPr sz="1000" b="0">
                <a:effectLst/>
                <a:latin typeface="Times New Roman MT Extra Bold" pitchFamily="18" charset="0"/>
              </a:defRPr>
            </a:lvl1pPr>
          </a:lstStyle>
          <a:p>
            <a:r>
              <a:rPr lang="en-US" dirty="0" smtClean="0"/>
              <a:t>Energy Generation from WDS</a:t>
            </a:r>
            <a:endParaRPr lang="en-US" dirty="0"/>
          </a:p>
        </p:txBody>
      </p:sp>
      <p:pic>
        <p:nvPicPr>
          <p:cNvPr id="7" name="Picture 6" descr="Macintosh HD:Users:designapple:Dropbox:SW2016 website:Scrollin Seminar Logos:Energy.pn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440" y="5963920"/>
            <a:ext cx="860742" cy="818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684" y="50802"/>
            <a:ext cx="849592" cy="90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76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ock tower__1.jpg"/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407"/>
          <a:stretch/>
        </p:blipFill>
        <p:spPr>
          <a:xfrm>
            <a:off x="3744000" y="720000"/>
            <a:ext cx="5400000" cy="5400000"/>
          </a:xfrm>
          <a:prstGeom prst="rect">
            <a:avLst/>
          </a:prstGeom>
        </p:spPr>
      </p:pic>
      <p:sp>
        <p:nvSpPr>
          <p:cNvPr id="11" name="Rectangle 10"/>
          <p:cNvSpPr>
            <a:spLocks/>
          </p:cNvSpPr>
          <p:nvPr userDrawn="1"/>
        </p:nvSpPr>
        <p:spPr>
          <a:xfrm>
            <a:off x="720000" y="720000"/>
            <a:ext cx="5400000" cy="540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>
            <a:spLocks noChangeAspect="1"/>
          </p:cNvSpPr>
          <p:nvPr userDrawn="1"/>
        </p:nvSpPr>
        <p:spPr>
          <a:xfrm>
            <a:off x="720000" y="720000"/>
            <a:ext cx="1800000" cy="1800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6" name="Rectangle 15"/>
          <p:cNvSpPr>
            <a:spLocks noChangeAspect="1"/>
          </p:cNvSpPr>
          <p:nvPr userDrawn="1"/>
        </p:nvSpPr>
        <p:spPr>
          <a:xfrm>
            <a:off x="360000" y="360000"/>
            <a:ext cx="1800000" cy="1800000"/>
          </a:xfrm>
          <a:prstGeom prst="rect">
            <a:avLst/>
          </a:prstGeom>
          <a:solidFill>
            <a:srgbClr val="B16E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440000" cy="144000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082859" y="2864230"/>
            <a:ext cx="4680000" cy="1079999"/>
          </a:xfrm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1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1082859" y="3944229"/>
            <a:ext cx="4680000" cy="180000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22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082859" y="5024229"/>
            <a:ext cx="4680000" cy="72000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83351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4748" y="720000"/>
            <a:ext cx="5549253" cy="5400000"/>
          </a:xfrm>
          <a:prstGeom prst="rect">
            <a:avLst/>
          </a:prstGeom>
        </p:spPr>
      </p:pic>
      <p:sp>
        <p:nvSpPr>
          <p:cNvPr id="11" name="Rectangle 10"/>
          <p:cNvSpPr>
            <a:spLocks/>
          </p:cNvSpPr>
          <p:nvPr userDrawn="1"/>
        </p:nvSpPr>
        <p:spPr>
          <a:xfrm>
            <a:off x="720000" y="720000"/>
            <a:ext cx="5400000" cy="5400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>
            <a:spLocks noChangeAspect="1"/>
          </p:cNvSpPr>
          <p:nvPr userDrawn="1"/>
        </p:nvSpPr>
        <p:spPr>
          <a:xfrm>
            <a:off x="720000" y="720000"/>
            <a:ext cx="1800000" cy="1800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6" name="Rectangle 15"/>
          <p:cNvSpPr>
            <a:spLocks noChangeAspect="1"/>
          </p:cNvSpPr>
          <p:nvPr userDrawn="1"/>
        </p:nvSpPr>
        <p:spPr>
          <a:xfrm>
            <a:off x="360000" y="360000"/>
            <a:ext cx="1800000" cy="1800000"/>
          </a:xfrm>
          <a:prstGeom prst="rect">
            <a:avLst/>
          </a:prstGeom>
          <a:solidFill>
            <a:srgbClr val="B16E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440000" cy="1440000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082859" y="2864230"/>
            <a:ext cx="4680000" cy="1079999"/>
          </a:xfrm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21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1082859" y="3944229"/>
            <a:ext cx="4680000" cy="180000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22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082859" y="5024229"/>
            <a:ext cx="4680000" cy="720001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en-US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35254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846A-9309-4A41-B20A-184D76E0AAB7}" type="datetime3">
              <a:rPr lang="en-ZA" smtClean="0"/>
              <a:pPr/>
              <a:t>3 May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5199" y="6356351"/>
            <a:ext cx="421199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40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31E1-B842-9C4F-A6D8-9B7ABC64A32E}" type="datetime3">
              <a:rPr lang="en-ZA" smtClean="0"/>
              <a:pPr/>
              <a:t>3 May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17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 anchor="ctr" anchorCtr="0"/>
          <a:lstStyle>
            <a:lvl1pPr marL="0" indent="0" algn="l">
              <a:buNone/>
              <a:defRPr>
                <a:solidFill>
                  <a:srgbClr val="002F87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764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ext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6876000" cy="6858000"/>
          </a:xfrm>
          <a:prstGeom prst="rect">
            <a:avLst/>
          </a:prstGeom>
          <a:solidFill>
            <a:srgbClr val="002F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909000"/>
            <a:ext cx="5973619" cy="5040000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Large type used for bold statement or quote</a:t>
            </a:r>
            <a:endParaRPr lang="en-US" dirty="0"/>
          </a:p>
        </p:txBody>
      </p:sp>
      <p:sp>
        <p:nvSpPr>
          <p:cNvPr id="9" name="Rectangle 8"/>
          <p:cNvSpPr>
            <a:spLocks noChangeAspect="1"/>
          </p:cNvSpPr>
          <p:nvPr userDrawn="1"/>
        </p:nvSpPr>
        <p:spPr>
          <a:xfrm>
            <a:off x="6876000" y="6066000"/>
            <a:ext cx="792000" cy="792000"/>
          </a:xfrm>
          <a:prstGeom prst="rect">
            <a:avLst/>
          </a:prstGeom>
          <a:solidFill>
            <a:srgbClr val="CF0A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53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50" y="6075190"/>
            <a:ext cx="1780656" cy="57457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A035-BA17-BD43-8724-D882D270EEA1}" type="datetime3">
              <a:rPr lang="en-ZA" smtClean="0"/>
              <a:pPr/>
              <a:t>3 May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C495-B0FE-B941-950D-F04B47F85F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909000"/>
            <a:ext cx="8229600" cy="5040000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rgbClr val="002F87"/>
                </a:solidFill>
              </a:defRPr>
            </a:lvl1pPr>
          </a:lstStyle>
          <a:p>
            <a:r>
              <a:rPr lang="en-US" dirty="0" smtClean="0"/>
              <a:t>Large type used for bold statement or quote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062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5201" y="6356351"/>
            <a:ext cx="125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210F8E0-B6CA-FF4A-9EF4-08F185FB4BAC}" type="datetime3">
              <a:rPr lang="en-ZA" smtClean="0"/>
              <a:pPr/>
              <a:t>3 May 2017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5199" y="6356351"/>
            <a:ext cx="4211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64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3801C495-B0FE-B941-950D-F04B47F85F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83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6" r:id="rId2"/>
    <p:sldLayoutId id="2147483668" r:id="rId3"/>
    <p:sldLayoutId id="2147483670" r:id="rId4"/>
    <p:sldLayoutId id="2147483650" r:id="rId5"/>
    <p:sldLayoutId id="2147483654" r:id="rId6"/>
    <p:sldLayoutId id="2147483665" r:id="rId7"/>
    <p:sldLayoutId id="2147483660" r:id="rId8"/>
    <p:sldLayoutId id="2147483664" r:id="rId9"/>
    <p:sldLayoutId id="2147483662" r:id="rId10"/>
    <p:sldLayoutId id="2147483663" r:id="rId11"/>
    <p:sldLayoutId id="2147483661" r:id="rId12"/>
    <p:sldLayoutId id="2147483655" r:id="rId13"/>
    <p:sldLayoutId id="2147483651" r:id="rId14"/>
    <p:sldLayoutId id="2147483652" r:id="rId15"/>
    <p:sldLayoutId id="2147483653" r:id="rId16"/>
    <p:sldLayoutId id="2147483656" r:id="rId17"/>
    <p:sldLayoutId id="2147483657" r:id="rId18"/>
    <p:sldLayoutId id="2147483658" r:id="rId19"/>
    <p:sldLayoutId id="2147483659" r:id="rId20"/>
    <p:sldLayoutId id="2147483672" r:id="rId21"/>
    <p:sldLayoutId id="2147483673" r:id="rId22"/>
    <p:sldLayoutId id="2147483674" r:id="rId23"/>
    <p:sldLayoutId id="2147483675" r:id="rId2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2F87"/>
          </a:solidFill>
          <a:latin typeface="Arial"/>
          <a:ea typeface="+mj-ea"/>
          <a:cs typeface="Arial"/>
        </a:defRPr>
      </a:lvl1pPr>
    </p:titleStyle>
    <p:bodyStyle>
      <a:lvl1pPr marL="457200" indent="-4572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e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959" y="2619371"/>
            <a:ext cx="2907481" cy="1762873"/>
          </a:xfrm>
        </p:spPr>
        <p:txBody>
          <a:bodyPr>
            <a:noAutofit/>
          </a:bodyPr>
          <a:lstStyle/>
          <a:p>
            <a:r>
              <a:rPr lang="en-ZA" sz="2000" b="1" dirty="0" smtClean="0"/>
              <a:t>CONDUIT HYDROPOWER</a:t>
            </a:r>
            <a:r>
              <a:rPr lang="en-ZA" sz="2000" dirty="0" smtClean="0"/>
              <a:t/>
            </a:r>
            <a:br>
              <a:rPr lang="en-ZA" sz="2000" dirty="0" smtClean="0"/>
            </a:br>
            <a:endParaRPr lang="en-US" sz="1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866774" y="5455920"/>
            <a:ext cx="2658745" cy="507999"/>
          </a:xfrm>
        </p:spPr>
        <p:txBody>
          <a:bodyPr>
            <a:normAutofit/>
          </a:bodyPr>
          <a:lstStyle/>
          <a:p>
            <a:r>
              <a:rPr lang="en-US" sz="1600" dirty="0"/>
              <a:t>4</a:t>
            </a:r>
            <a:r>
              <a:rPr lang="en-US" sz="1600" dirty="0" smtClean="0"/>
              <a:t> May 2017</a:t>
            </a:r>
          </a:p>
        </p:txBody>
      </p:sp>
      <p:pic>
        <p:nvPicPr>
          <p:cNvPr id="5" name="Picture 4" descr="Water wheel front cove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5066" y="725018"/>
            <a:ext cx="5346307" cy="5369859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819794" y="735179"/>
            <a:ext cx="3820526" cy="7380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21"/>
                </a:solidFill>
              </a:rPr>
              <a:t>Marco van Dijk</a:t>
            </a:r>
          </a:p>
          <a:p>
            <a:r>
              <a:rPr lang="en-US" dirty="0" smtClean="0">
                <a:solidFill>
                  <a:srgbClr val="FFFF21"/>
                </a:solidFill>
              </a:rPr>
              <a:t>Department of Civil Engineering</a:t>
            </a:r>
            <a:endParaRPr lang="en-US" dirty="0">
              <a:solidFill>
                <a:srgbClr val="FFFF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3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14518" y="1556420"/>
            <a:ext cx="8130987" cy="5150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1799" y="1025364"/>
            <a:ext cx="7643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b="1" dirty="0" smtClean="0"/>
              <a:t>Pipelines are usually controlled at the downstream end</a:t>
            </a:r>
            <a:endParaRPr lang="en-ZA" sz="2400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200" dirty="0"/>
              <a:t>What is Conduit Hydropower?</a:t>
            </a:r>
          </a:p>
        </p:txBody>
      </p:sp>
    </p:spTree>
    <p:extLst>
      <p:ext uri="{BB962C8B-B14F-4D97-AF65-F5344CB8AC3E}">
        <p14:creationId xmlns:p14="http://schemas.microsoft.com/office/powerpoint/2010/main" val="377081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200" dirty="0"/>
              <a:t>What is Conduit Hydropower?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50" y="1088644"/>
            <a:ext cx="7584100" cy="56880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27584" y="6282329"/>
            <a:ext cx="1285588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en-ZA" sz="2400" b="1" dirty="0" smtClean="0">
                <a:solidFill>
                  <a:srgbClr val="FFFF00"/>
                </a:solidFill>
              </a:rPr>
              <a:t>96 kW</a:t>
            </a:r>
            <a:endParaRPr lang="en-ZA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61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200" dirty="0"/>
              <a:t>What is Conduit Hydropower?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99592" y="1229538"/>
            <a:ext cx="8244408" cy="488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ZA" sz="2700" b="1" dirty="0" smtClean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Launched plant - 31 March 2015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endParaRPr lang="en-ZA" sz="2700" b="1" dirty="0" smtClean="0">
              <a:solidFill>
                <a:schemeClr val="tx1"/>
              </a:solidFill>
              <a:effectLst/>
              <a:latin typeface="+mn-lt"/>
              <a:cs typeface="Arial" charset="0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endParaRPr lang="en-ZA" sz="2700" b="1" dirty="0" smtClean="0">
              <a:solidFill>
                <a:schemeClr val="tx1"/>
              </a:solidFill>
              <a:effectLst/>
              <a:latin typeface="+mn-lt"/>
              <a:cs typeface="Arial" charset="0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endParaRPr lang="en-ZA" sz="2700" b="1" dirty="0" smtClean="0">
              <a:solidFill>
                <a:schemeClr val="tx1"/>
              </a:solidFill>
              <a:effectLst/>
              <a:latin typeface="+mn-lt"/>
              <a:cs typeface="Arial" charset="0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endParaRPr lang="en-ZA" sz="2700" b="1" dirty="0" smtClean="0">
              <a:solidFill>
                <a:schemeClr val="tx1"/>
              </a:solidFill>
              <a:effectLst/>
              <a:latin typeface="+mn-lt"/>
              <a:cs typeface="Arial" charset="0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endParaRPr lang="en-ZA" sz="2700" b="1" dirty="0" smtClean="0">
              <a:solidFill>
                <a:schemeClr val="tx1"/>
              </a:solidFill>
              <a:effectLst/>
              <a:latin typeface="+mn-lt"/>
              <a:cs typeface="Arial" charset="0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endParaRPr lang="en-ZA" sz="2700" b="1" dirty="0" smtClean="0">
              <a:solidFill>
                <a:schemeClr val="tx1"/>
              </a:solidFill>
              <a:effectLst/>
              <a:latin typeface="+mn-lt"/>
              <a:cs typeface="Arial" charset="0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endParaRPr lang="en-ZA" sz="2700" b="1" dirty="0" smtClean="0">
              <a:solidFill>
                <a:schemeClr val="tx1"/>
              </a:solidFill>
              <a:effectLst/>
              <a:latin typeface="+mn-lt"/>
              <a:cs typeface="Arial" charset="0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endParaRPr lang="en-ZA" sz="2700" b="1" dirty="0" smtClean="0">
              <a:solidFill>
                <a:schemeClr val="tx1"/>
              </a:solidFill>
              <a:effectLst/>
              <a:latin typeface="+mn-lt"/>
              <a:cs typeface="Arial" charset="0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ZA" sz="2700" b="1" dirty="0" smtClean="0">
                <a:solidFill>
                  <a:schemeClr val="tx1"/>
                </a:solidFill>
                <a:effectLst/>
                <a:latin typeface="+mn-lt"/>
                <a:cs typeface="Arial" charset="0"/>
              </a:rPr>
              <a:t>Supplies the entire Bloemwater head office</a:t>
            </a:r>
          </a:p>
        </p:txBody>
      </p:sp>
      <p:pic>
        <p:nvPicPr>
          <p:cNvPr id="8" name="Picture 7" descr="C:\Users\kg120405\AppData\Local\Microsoft\Windows\Temporary Internet Files\Content.Word\IMG_422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2406980"/>
            <a:ext cx="4981575" cy="3322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Figure 1 - Launch of conduit hydropower - Bloemwa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2669" y="1786293"/>
            <a:ext cx="4757363" cy="324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23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 of SA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584" y="1497268"/>
            <a:ext cx="8316415" cy="5360731"/>
          </a:xfrm>
          <a:prstGeom prst="rect">
            <a:avLst/>
          </a:prstGeom>
        </p:spPr>
      </p:pic>
      <p:sp>
        <p:nvSpPr>
          <p:cNvPr id="8" name="Smiley Face 7"/>
          <p:cNvSpPr/>
          <p:nvPr/>
        </p:nvSpPr>
        <p:spPr bwMode="auto">
          <a:xfrm>
            <a:off x="5847184" y="274492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9" name="Smiley Face 8"/>
          <p:cNvSpPr/>
          <p:nvPr/>
        </p:nvSpPr>
        <p:spPr bwMode="auto">
          <a:xfrm>
            <a:off x="5811180" y="292494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1" name="Smiley Face 10"/>
          <p:cNvSpPr/>
          <p:nvPr/>
        </p:nvSpPr>
        <p:spPr bwMode="auto">
          <a:xfrm>
            <a:off x="6279232" y="202484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2" name="Smiley Face 11"/>
          <p:cNvSpPr/>
          <p:nvPr/>
        </p:nvSpPr>
        <p:spPr bwMode="auto">
          <a:xfrm>
            <a:off x="4911080" y="281693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3" name="Smiley Face 12"/>
          <p:cNvSpPr/>
          <p:nvPr/>
        </p:nvSpPr>
        <p:spPr bwMode="auto">
          <a:xfrm>
            <a:off x="6855296" y="26369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4" name="Smiley Face 13"/>
          <p:cNvSpPr/>
          <p:nvPr/>
        </p:nvSpPr>
        <p:spPr bwMode="auto">
          <a:xfrm>
            <a:off x="5559152" y="26369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5" name="Smiley Face 14"/>
          <p:cNvSpPr/>
          <p:nvPr/>
        </p:nvSpPr>
        <p:spPr bwMode="auto">
          <a:xfrm>
            <a:off x="6891300" y="245689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6" name="Smiley Face 15"/>
          <p:cNvSpPr/>
          <p:nvPr/>
        </p:nvSpPr>
        <p:spPr bwMode="auto">
          <a:xfrm>
            <a:off x="6711280" y="306896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7" name="Smiley Face 16"/>
          <p:cNvSpPr/>
          <p:nvPr/>
        </p:nvSpPr>
        <p:spPr bwMode="auto">
          <a:xfrm>
            <a:off x="5307124" y="368102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8" name="Smiley Face 17"/>
          <p:cNvSpPr/>
          <p:nvPr/>
        </p:nvSpPr>
        <p:spPr bwMode="auto">
          <a:xfrm>
            <a:off x="5091100" y="414908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9" name="Smiley Face 18"/>
          <p:cNvSpPr/>
          <p:nvPr/>
        </p:nvSpPr>
        <p:spPr bwMode="auto">
          <a:xfrm>
            <a:off x="4587044" y="396906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0" name="Smiley Face 19"/>
          <p:cNvSpPr/>
          <p:nvPr/>
        </p:nvSpPr>
        <p:spPr bwMode="auto">
          <a:xfrm>
            <a:off x="5999584" y="289732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1" name="Smiley Face 20"/>
          <p:cNvSpPr/>
          <p:nvPr/>
        </p:nvSpPr>
        <p:spPr bwMode="auto">
          <a:xfrm>
            <a:off x="5631160" y="285293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2" name="Smiley Face 21"/>
          <p:cNvSpPr/>
          <p:nvPr/>
        </p:nvSpPr>
        <p:spPr bwMode="auto">
          <a:xfrm>
            <a:off x="6063208" y="270892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3" name="Smiley Face 22"/>
          <p:cNvSpPr/>
          <p:nvPr/>
        </p:nvSpPr>
        <p:spPr bwMode="auto">
          <a:xfrm>
            <a:off x="5703168" y="270892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4" name="Smiley Face 23"/>
          <p:cNvSpPr/>
          <p:nvPr/>
        </p:nvSpPr>
        <p:spPr bwMode="auto">
          <a:xfrm>
            <a:off x="5667164" y="292494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5" name="Smiley Face 24"/>
          <p:cNvSpPr/>
          <p:nvPr/>
        </p:nvSpPr>
        <p:spPr bwMode="auto">
          <a:xfrm>
            <a:off x="5919192" y="299695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6" name="Smiley Face 25"/>
          <p:cNvSpPr/>
          <p:nvPr/>
        </p:nvSpPr>
        <p:spPr bwMode="auto">
          <a:xfrm>
            <a:off x="5955196" y="26369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7" name="Smiley Face 26"/>
          <p:cNvSpPr/>
          <p:nvPr/>
        </p:nvSpPr>
        <p:spPr bwMode="auto">
          <a:xfrm>
            <a:off x="7215336" y="396906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8" name="Smiley Face 27"/>
          <p:cNvSpPr/>
          <p:nvPr/>
        </p:nvSpPr>
        <p:spPr bwMode="auto">
          <a:xfrm>
            <a:off x="6819292" y="44731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9" name="Smiley Face 28"/>
          <p:cNvSpPr/>
          <p:nvPr/>
        </p:nvSpPr>
        <p:spPr bwMode="auto">
          <a:xfrm>
            <a:off x="6151984" y="304972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30" name="Smiley Face 29"/>
          <p:cNvSpPr/>
          <p:nvPr/>
        </p:nvSpPr>
        <p:spPr bwMode="auto">
          <a:xfrm>
            <a:off x="6891300" y="429309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31" name="Smiley Face 30"/>
          <p:cNvSpPr/>
          <p:nvPr/>
        </p:nvSpPr>
        <p:spPr bwMode="auto">
          <a:xfrm>
            <a:off x="6747284" y="465313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32" name="Smiley Face 31"/>
          <p:cNvSpPr/>
          <p:nvPr/>
        </p:nvSpPr>
        <p:spPr bwMode="auto">
          <a:xfrm>
            <a:off x="6639272" y="411307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33" name="Smiley Face 32"/>
          <p:cNvSpPr/>
          <p:nvPr/>
        </p:nvSpPr>
        <p:spPr bwMode="auto">
          <a:xfrm>
            <a:off x="6675276" y="450912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34" name="Smiley Face 33"/>
          <p:cNvSpPr/>
          <p:nvPr/>
        </p:nvSpPr>
        <p:spPr bwMode="auto">
          <a:xfrm>
            <a:off x="5019092" y="425709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35" name="Smiley Face 34"/>
          <p:cNvSpPr/>
          <p:nvPr/>
        </p:nvSpPr>
        <p:spPr bwMode="auto">
          <a:xfrm>
            <a:off x="4839072" y="468914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36" name="Smiley Face 35"/>
          <p:cNvSpPr/>
          <p:nvPr/>
        </p:nvSpPr>
        <p:spPr bwMode="auto">
          <a:xfrm>
            <a:off x="6063208" y="519319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37" name="Smiley Face 36"/>
          <p:cNvSpPr/>
          <p:nvPr/>
        </p:nvSpPr>
        <p:spPr bwMode="auto">
          <a:xfrm>
            <a:off x="6675276" y="396906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38" name="Smiley Face 37"/>
          <p:cNvSpPr/>
          <p:nvPr/>
        </p:nvSpPr>
        <p:spPr bwMode="auto">
          <a:xfrm>
            <a:off x="5703168" y="580526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39" name="Smiley Face 38"/>
          <p:cNvSpPr/>
          <p:nvPr/>
        </p:nvSpPr>
        <p:spPr bwMode="auto">
          <a:xfrm>
            <a:off x="5595156" y="584126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40" name="Smiley Face 39"/>
          <p:cNvSpPr/>
          <p:nvPr/>
        </p:nvSpPr>
        <p:spPr bwMode="auto">
          <a:xfrm>
            <a:off x="5235116" y="594928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41" name="Smiley Face 40"/>
          <p:cNvSpPr/>
          <p:nvPr/>
        </p:nvSpPr>
        <p:spPr bwMode="auto">
          <a:xfrm>
            <a:off x="4839072" y="612930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42" name="Smiley Face 41"/>
          <p:cNvSpPr/>
          <p:nvPr/>
        </p:nvSpPr>
        <p:spPr bwMode="auto">
          <a:xfrm>
            <a:off x="4623048" y="62373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43" name="Smiley Face 42"/>
          <p:cNvSpPr/>
          <p:nvPr/>
        </p:nvSpPr>
        <p:spPr bwMode="auto">
          <a:xfrm>
            <a:off x="4118992" y="62373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44" name="Smiley Face 43"/>
          <p:cNvSpPr/>
          <p:nvPr/>
        </p:nvSpPr>
        <p:spPr bwMode="auto">
          <a:xfrm>
            <a:off x="3902968" y="62733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45" name="Smiley Face 44"/>
          <p:cNvSpPr/>
          <p:nvPr/>
        </p:nvSpPr>
        <p:spPr bwMode="auto">
          <a:xfrm>
            <a:off x="4335016" y="62373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46" name="Smiley Face 45"/>
          <p:cNvSpPr/>
          <p:nvPr/>
        </p:nvSpPr>
        <p:spPr bwMode="auto">
          <a:xfrm>
            <a:off x="3614936" y="612930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47" name="Smiley Face 46"/>
          <p:cNvSpPr/>
          <p:nvPr/>
        </p:nvSpPr>
        <p:spPr bwMode="auto">
          <a:xfrm>
            <a:off x="6387244" y="512118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48" name="Smiley Face 47"/>
          <p:cNvSpPr/>
          <p:nvPr/>
        </p:nvSpPr>
        <p:spPr bwMode="auto">
          <a:xfrm>
            <a:off x="3542928" y="630932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49" name="Smiley Face 48"/>
          <p:cNvSpPr/>
          <p:nvPr/>
        </p:nvSpPr>
        <p:spPr bwMode="auto">
          <a:xfrm>
            <a:off x="3362908" y="638132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50" name="Smiley Face 49"/>
          <p:cNvSpPr/>
          <p:nvPr/>
        </p:nvSpPr>
        <p:spPr bwMode="auto">
          <a:xfrm>
            <a:off x="3146884" y="641733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51" name="Smiley Face 50"/>
          <p:cNvSpPr/>
          <p:nvPr/>
        </p:nvSpPr>
        <p:spPr bwMode="auto">
          <a:xfrm>
            <a:off x="2966864" y="645333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52" name="Smiley Face 51"/>
          <p:cNvSpPr/>
          <p:nvPr/>
        </p:nvSpPr>
        <p:spPr bwMode="auto">
          <a:xfrm>
            <a:off x="2822848" y="656134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53" name="Smiley Face 52"/>
          <p:cNvSpPr/>
          <p:nvPr/>
        </p:nvSpPr>
        <p:spPr bwMode="auto">
          <a:xfrm>
            <a:off x="2642828" y="652534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55" name="Smiley Face 54"/>
          <p:cNvSpPr/>
          <p:nvPr/>
        </p:nvSpPr>
        <p:spPr bwMode="auto">
          <a:xfrm>
            <a:off x="2498812" y="641733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56" name="Smiley Face 55"/>
          <p:cNvSpPr/>
          <p:nvPr/>
        </p:nvSpPr>
        <p:spPr bwMode="auto">
          <a:xfrm>
            <a:off x="2246784" y="62733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57" name="Smiley Face 56"/>
          <p:cNvSpPr/>
          <p:nvPr/>
        </p:nvSpPr>
        <p:spPr bwMode="auto">
          <a:xfrm>
            <a:off x="2822848" y="62373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58" name="Smiley Face 57"/>
          <p:cNvSpPr/>
          <p:nvPr/>
        </p:nvSpPr>
        <p:spPr bwMode="auto">
          <a:xfrm>
            <a:off x="2282788" y="616530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59" name="Smiley Face 58"/>
          <p:cNvSpPr/>
          <p:nvPr/>
        </p:nvSpPr>
        <p:spPr bwMode="auto">
          <a:xfrm>
            <a:off x="2498812" y="62733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60" name="Smiley Face 59"/>
          <p:cNvSpPr/>
          <p:nvPr/>
        </p:nvSpPr>
        <p:spPr bwMode="auto">
          <a:xfrm>
            <a:off x="2498812" y="609329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61" name="Smiley Face 60"/>
          <p:cNvSpPr/>
          <p:nvPr/>
        </p:nvSpPr>
        <p:spPr bwMode="auto">
          <a:xfrm>
            <a:off x="2678832" y="62733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62" name="Smiley Face 61"/>
          <p:cNvSpPr/>
          <p:nvPr/>
        </p:nvSpPr>
        <p:spPr bwMode="auto">
          <a:xfrm>
            <a:off x="2714836" y="641733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63" name="Smiley Face 62"/>
          <p:cNvSpPr/>
          <p:nvPr/>
        </p:nvSpPr>
        <p:spPr bwMode="auto">
          <a:xfrm>
            <a:off x="2138772" y="584126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64" name="Smiley Face 63"/>
          <p:cNvSpPr/>
          <p:nvPr/>
        </p:nvSpPr>
        <p:spPr bwMode="auto">
          <a:xfrm>
            <a:off x="2210780" y="569725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65" name="Smiley Face 64"/>
          <p:cNvSpPr/>
          <p:nvPr/>
        </p:nvSpPr>
        <p:spPr bwMode="auto">
          <a:xfrm>
            <a:off x="3290900" y="389705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66" name="Smiley Face 65"/>
          <p:cNvSpPr/>
          <p:nvPr/>
        </p:nvSpPr>
        <p:spPr bwMode="auto">
          <a:xfrm>
            <a:off x="3434916" y="396906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67" name="Smiley Face 66"/>
          <p:cNvSpPr/>
          <p:nvPr/>
        </p:nvSpPr>
        <p:spPr bwMode="auto">
          <a:xfrm>
            <a:off x="5523148" y="382504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68" name="Smiley Face 67"/>
          <p:cNvSpPr/>
          <p:nvPr/>
        </p:nvSpPr>
        <p:spPr bwMode="auto">
          <a:xfrm>
            <a:off x="5559152" y="364502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69" name="Smiley Face 68"/>
          <p:cNvSpPr/>
          <p:nvPr/>
        </p:nvSpPr>
        <p:spPr bwMode="auto">
          <a:xfrm>
            <a:off x="5415136" y="346500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70" name="Smiley Face 69"/>
          <p:cNvSpPr/>
          <p:nvPr/>
        </p:nvSpPr>
        <p:spPr bwMode="auto">
          <a:xfrm>
            <a:off x="6279232" y="285293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71" name="Smiley Face 70"/>
          <p:cNvSpPr/>
          <p:nvPr/>
        </p:nvSpPr>
        <p:spPr bwMode="auto">
          <a:xfrm>
            <a:off x="6315236" y="26729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72" name="Smiley Face 71"/>
          <p:cNvSpPr/>
          <p:nvPr/>
        </p:nvSpPr>
        <p:spPr bwMode="auto">
          <a:xfrm>
            <a:off x="6171220" y="249289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73" name="Smiley Face 72"/>
          <p:cNvSpPr/>
          <p:nvPr/>
        </p:nvSpPr>
        <p:spPr bwMode="auto">
          <a:xfrm>
            <a:off x="5739172" y="242088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74" name="Smiley Face 73"/>
          <p:cNvSpPr/>
          <p:nvPr/>
        </p:nvSpPr>
        <p:spPr bwMode="auto">
          <a:xfrm>
            <a:off x="5775176" y="224086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75" name="Smiley Face 74"/>
          <p:cNvSpPr/>
          <p:nvPr/>
        </p:nvSpPr>
        <p:spPr bwMode="auto">
          <a:xfrm>
            <a:off x="5631160" y="206084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76" name="Smiley Face 75"/>
          <p:cNvSpPr/>
          <p:nvPr/>
        </p:nvSpPr>
        <p:spPr bwMode="auto">
          <a:xfrm>
            <a:off x="6567264" y="206084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77" name="Smiley Face 76"/>
          <p:cNvSpPr/>
          <p:nvPr/>
        </p:nvSpPr>
        <p:spPr bwMode="auto">
          <a:xfrm>
            <a:off x="6603268" y="188082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78" name="Smiley Face 77"/>
          <p:cNvSpPr/>
          <p:nvPr/>
        </p:nvSpPr>
        <p:spPr bwMode="auto">
          <a:xfrm>
            <a:off x="6459252" y="170080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85" name="Smiley Face 84"/>
          <p:cNvSpPr/>
          <p:nvPr/>
        </p:nvSpPr>
        <p:spPr bwMode="auto">
          <a:xfrm>
            <a:off x="6783288" y="206084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86" name="Smiley Face 85"/>
          <p:cNvSpPr/>
          <p:nvPr/>
        </p:nvSpPr>
        <p:spPr bwMode="auto">
          <a:xfrm>
            <a:off x="6819292" y="188082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87" name="Smiley Face 86"/>
          <p:cNvSpPr/>
          <p:nvPr/>
        </p:nvSpPr>
        <p:spPr bwMode="auto">
          <a:xfrm>
            <a:off x="6675276" y="170080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88" name="Smiley Face 87"/>
          <p:cNvSpPr/>
          <p:nvPr/>
        </p:nvSpPr>
        <p:spPr bwMode="auto">
          <a:xfrm>
            <a:off x="6567264" y="281693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89" name="Smiley Face 88"/>
          <p:cNvSpPr/>
          <p:nvPr/>
        </p:nvSpPr>
        <p:spPr bwMode="auto">
          <a:xfrm>
            <a:off x="6603268" y="26369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90" name="Smiley Face 89"/>
          <p:cNvSpPr/>
          <p:nvPr/>
        </p:nvSpPr>
        <p:spPr bwMode="auto">
          <a:xfrm>
            <a:off x="6459252" y="245689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91" name="Smiley Face 90"/>
          <p:cNvSpPr/>
          <p:nvPr/>
        </p:nvSpPr>
        <p:spPr bwMode="auto">
          <a:xfrm>
            <a:off x="6027204" y="227687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92" name="Smiley Face 91"/>
          <p:cNvSpPr/>
          <p:nvPr/>
        </p:nvSpPr>
        <p:spPr bwMode="auto">
          <a:xfrm>
            <a:off x="6063208" y="209685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93" name="Smiley Face 92"/>
          <p:cNvSpPr/>
          <p:nvPr/>
        </p:nvSpPr>
        <p:spPr bwMode="auto">
          <a:xfrm>
            <a:off x="5919192" y="191683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94" name="Smiley Face 93"/>
          <p:cNvSpPr/>
          <p:nvPr/>
        </p:nvSpPr>
        <p:spPr bwMode="auto">
          <a:xfrm>
            <a:off x="6783288" y="378904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95" name="Smiley Face 94"/>
          <p:cNvSpPr/>
          <p:nvPr/>
        </p:nvSpPr>
        <p:spPr bwMode="auto">
          <a:xfrm>
            <a:off x="6819292" y="360902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96" name="Smiley Face 95"/>
          <p:cNvSpPr/>
          <p:nvPr/>
        </p:nvSpPr>
        <p:spPr bwMode="auto">
          <a:xfrm>
            <a:off x="6675276" y="342900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97" name="Smiley Face 96"/>
          <p:cNvSpPr/>
          <p:nvPr/>
        </p:nvSpPr>
        <p:spPr bwMode="auto">
          <a:xfrm>
            <a:off x="6099212" y="339299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98" name="Smiley Face 97"/>
          <p:cNvSpPr/>
          <p:nvPr/>
        </p:nvSpPr>
        <p:spPr bwMode="auto">
          <a:xfrm>
            <a:off x="5847184" y="342900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99" name="Smiley Face 98"/>
          <p:cNvSpPr/>
          <p:nvPr/>
        </p:nvSpPr>
        <p:spPr bwMode="auto">
          <a:xfrm>
            <a:off x="5703168" y="324898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00" name="Smiley Face 99"/>
          <p:cNvSpPr/>
          <p:nvPr/>
        </p:nvSpPr>
        <p:spPr bwMode="auto">
          <a:xfrm>
            <a:off x="5675548" y="397744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01" name="Smiley Face 100"/>
          <p:cNvSpPr/>
          <p:nvPr/>
        </p:nvSpPr>
        <p:spPr bwMode="auto">
          <a:xfrm>
            <a:off x="5711552" y="379742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02" name="Smiley Face 101"/>
          <p:cNvSpPr/>
          <p:nvPr/>
        </p:nvSpPr>
        <p:spPr bwMode="auto">
          <a:xfrm>
            <a:off x="5567536" y="361740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03" name="Smiley Face 102"/>
          <p:cNvSpPr/>
          <p:nvPr/>
        </p:nvSpPr>
        <p:spPr bwMode="auto">
          <a:xfrm>
            <a:off x="6135216" y="35730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04" name="Smiley Face 103"/>
          <p:cNvSpPr/>
          <p:nvPr/>
        </p:nvSpPr>
        <p:spPr bwMode="auto">
          <a:xfrm>
            <a:off x="6171220" y="339299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05" name="Smiley Face 104"/>
          <p:cNvSpPr/>
          <p:nvPr/>
        </p:nvSpPr>
        <p:spPr bwMode="auto">
          <a:xfrm>
            <a:off x="6027204" y="321297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06" name="Smiley Face 105"/>
          <p:cNvSpPr/>
          <p:nvPr/>
        </p:nvSpPr>
        <p:spPr bwMode="auto">
          <a:xfrm>
            <a:off x="2894856" y="508518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07" name="Smiley Face 106"/>
          <p:cNvSpPr/>
          <p:nvPr/>
        </p:nvSpPr>
        <p:spPr bwMode="auto">
          <a:xfrm>
            <a:off x="3470920" y="522920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08" name="Smiley Face 107"/>
          <p:cNvSpPr/>
          <p:nvPr/>
        </p:nvSpPr>
        <p:spPr bwMode="auto">
          <a:xfrm>
            <a:off x="3578932" y="479715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09" name="Smiley Face 108"/>
          <p:cNvSpPr/>
          <p:nvPr/>
        </p:nvSpPr>
        <p:spPr bwMode="auto">
          <a:xfrm>
            <a:off x="3758952" y="53732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10" name="Smiley Face 109"/>
          <p:cNvSpPr/>
          <p:nvPr/>
        </p:nvSpPr>
        <p:spPr bwMode="auto">
          <a:xfrm>
            <a:off x="4010980" y="519319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11" name="Smiley Face 110"/>
          <p:cNvSpPr/>
          <p:nvPr/>
        </p:nvSpPr>
        <p:spPr bwMode="auto">
          <a:xfrm>
            <a:off x="3758952" y="494116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12" name="Smiley Face 111"/>
          <p:cNvSpPr/>
          <p:nvPr/>
        </p:nvSpPr>
        <p:spPr bwMode="auto">
          <a:xfrm>
            <a:off x="4299012" y="486916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13" name="Smiley Face 112"/>
          <p:cNvSpPr/>
          <p:nvPr/>
        </p:nvSpPr>
        <p:spPr bwMode="auto">
          <a:xfrm>
            <a:off x="4875076" y="501317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14" name="Smiley Face 113"/>
          <p:cNvSpPr/>
          <p:nvPr/>
        </p:nvSpPr>
        <p:spPr bwMode="auto">
          <a:xfrm>
            <a:off x="4983088" y="458112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15" name="Smiley Face 114"/>
          <p:cNvSpPr/>
          <p:nvPr/>
        </p:nvSpPr>
        <p:spPr bwMode="auto">
          <a:xfrm>
            <a:off x="5163108" y="515719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16" name="Smiley Face 115"/>
          <p:cNvSpPr/>
          <p:nvPr/>
        </p:nvSpPr>
        <p:spPr bwMode="auto">
          <a:xfrm>
            <a:off x="5415136" y="497717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17" name="Smiley Face 116"/>
          <p:cNvSpPr/>
          <p:nvPr/>
        </p:nvSpPr>
        <p:spPr bwMode="auto">
          <a:xfrm>
            <a:off x="5163108" y="472514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18" name="Smiley Face 117"/>
          <p:cNvSpPr/>
          <p:nvPr/>
        </p:nvSpPr>
        <p:spPr bwMode="auto">
          <a:xfrm>
            <a:off x="3830960" y="335699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19" name="Smiley Face 118"/>
          <p:cNvSpPr/>
          <p:nvPr/>
        </p:nvSpPr>
        <p:spPr bwMode="auto">
          <a:xfrm>
            <a:off x="4407024" y="350100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20" name="Smiley Face 119"/>
          <p:cNvSpPr/>
          <p:nvPr/>
        </p:nvSpPr>
        <p:spPr bwMode="auto">
          <a:xfrm>
            <a:off x="4515036" y="306896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21" name="Smiley Face 120"/>
          <p:cNvSpPr/>
          <p:nvPr/>
        </p:nvSpPr>
        <p:spPr bwMode="auto">
          <a:xfrm>
            <a:off x="4695056" y="364502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22" name="Smiley Face 121"/>
          <p:cNvSpPr/>
          <p:nvPr/>
        </p:nvSpPr>
        <p:spPr bwMode="auto">
          <a:xfrm>
            <a:off x="4947084" y="346500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23" name="Smiley Face 122"/>
          <p:cNvSpPr/>
          <p:nvPr/>
        </p:nvSpPr>
        <p:spPr bwMode="auto">
          <a:xfrm>
            <a:off x="4695056" y="321297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30" name="Smiley Face 129"/>
          <p:cNvSpPr/>
          <p:nvPr/>
        </p:nvSpPr>
        <p:spPr bwMode="auto">
          <a:xfrm>
            <a:off x="2426804" y="569725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31" name="Smiley Face 130"/>
          <p:cNvSpPr/>
          <p:nvPr/>
        </p:nvSpPr>
        <p:spPr bwMode="auto">
          <a:xfrm>
            <a:off x="3002868" y="584126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32" name="Smiley Face 131"/>
          <p:cNvSpPr/>
          <p:nvPr/>
        </p:nvSpPr>
        <p:spPr bwMode="auto">
          <a:xfrm>
            <a:off x="3110880" y="540922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33" name="Smiley Face 132"/>
          <p:cNvSpPr/>
          <p:nvPr/>
        </p:nvSpPr>
        <p:spPr bwMode="auto">
          <a:xfrm>
            <a:off x="3290900" y="598528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34" name="Smiley Face 133"/>
          <p:cNvSpPr/>
          <p:nvPr/>
        </p:nvSpPr>
        <p:spPr bwMode="auto">
          <a:xfrm>
            <a:off x="3542928" y="580526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35" name="Smiley Face 134"/>
          <p:cNvSpPr/>
          <p:nvPr/>
        </p:nvSpPr>
        <p:spPr bwMode="auto">
          <a:xfrm>
            <a:off x="3290900" y="555323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42" name="Smiley Face 141"/>
          <p:cNvSpPr/>
          <p:nvPr/>
        </p:nvSpPr>
        <p:spPr bwMode="auto">
          <a:xfrm>
            <a:off x="3722948" y="558924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43" name="Smiley Face 142"/>
          <p:cNvSpPr/>
          <p:nvPr/>
        </p:nvSpPr>
        <p:spPr bwMode="auto">
          <a:xfrm>
            <a:off x="4299012" y="573325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44" name="Smiley Face 143"/>
          <p:cNvSpPr/>
          <p:nvPr/>
        </p:nvSpPr>
        <p:spPr bwMode="auto">
          <a:xfrm>
            <a:off x="4407024" y="530120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45" name="Smiley Face 144"/>
          <p:cNvSpPr/>
          <p:nvPr/>
        </p:nvSpPr>
        <p:spPr bwMode="auto">
          <a:xfrm>
            <a:off x="4587044" y="587727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46" name="Smiley Face 145"/>
          <p:cNvSpPr/>
          <p:nvPr/>
        </p:nvSpPr>
        <p:spPr bwMode="auto">
          <a:xfrm>
            <a:off x="4839072" y="569725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47" name="Smiley Face 146"/>
          <p:cNvSpPr/>
          <p:nvPr/>
        </p:nvSpPr>
        <p:spPr bwMode="auto">
          <a:xfrm>
            <a:off x="4587044" y="544522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54" name="Smiley Face 153"/>
          <p:cNvSpPr/>
          <p:nvPr/>
        </p:nvSpPr>
        <p:spPr bwMode="auto">
          <a:xfrm>
            <a:off x="3254896" y="429309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55" name="Smiley Face 154"/>
          <p:cNvSpPr/>
          <p:nvPr/>
        </p:nvSpPr>
        <p:spPr bwMode="auto">
          <a:xfrm>
            <a:off x="3830960" y="44371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56" name="Smiley Face 155"/>
          <p:cNvSpPr/>
          <p:nvPr/>
        </p:nvSpPr>
        <p:spPr bwMode="auto">
          <a:xfrm>
            <a:off x="3938972" y="400506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57" name="Smiley Face 156"/>
          <p:cNvSpPr/>
          <p:nvPr/>
        </p:nvSpPr>
        <p:spPr bwMode="auto">
          <a:xfrm>
            <a:off x="4118992" y="458112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58" name="Smiley Face 157"/>
          <p:cNvSpPr/>
          <p:nvPr/>
        </p:nvSpPr>
        <p:spPr bwMode="auto">
          <a:xfrm>
            <a:off x="4371020" y="440110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59" name="Smiley Face 158"/>
          <p:cNvSpPr/>
          <p:nvPr/>
        </p:nvSpPr>
        <p:spPr bwMode="auto">
          <a:xfrm>
            <a:off x="4118992" y="414908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60" name="Smiley Face 159"/>
          <p:cNvSpPr/>
          <p:nvPr/>
        </p:nvSpPr>
        <p:spPr bwMode="auto">
          <a:xfrm>
            <a:off x="2066764" y="44731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61" name="Smiley Face 160"/>
          <p:cNvSpPr/>
          <p:nvPr/>
        </p:nvSpPr>
        <p:spPr bwMode="auto">
          <a:xfrm>
            <a:off x="2642828" y="461713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62" name="Smiley Face 161"/>
          <p:cNvSpPr/>
          <p:nvPr/>
        </p:nvSpPr>
        <p:spPr bwMode="auto">
          <a:xfrm>
            <a:off x="2750840" y="418508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63" name="Smiley Face 162"/>
          <p:cNvSpPr/>
          <p:nvPr/>
        </p:nvSpPr>
        <p:spPr bwMode="auto">
          <a:xfrm>
            <a:off x="2930860" y="476114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64" name="Smiley Face 163"/>
          <p:cNvSpPr/>
          <p:nvPr/>
        </p:nvSpPr>
        <p:spPr bwMode="auto">
          <a:xfrm>
            <a:off x="3182888" y="458112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65" name="Smiley Face 164"/>
          <p:cNvSpPr/>
          <p:nvPr/>
        </p:nvSpPr>
        <p:spPr bwMode="auto">
          <a:xfrm>
            <a:off x="2930860" y="432910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66" name="Smiley Face 165"/>
          <p:cNvSpPr/>
          <p:nvPr/>
        </p:nvSpPr>
        <p:spPr bwMode="auto">
          <a:xfrm>
            <a:off x="4695056" y="526520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67" name="Smiley Face 166"/>
          <p:cNvSpPr/>
          <p:nvPr/>
        </p:nvSpPr>
        <p:spPr bwMode="auto">
          <a:xfrm>
            <a:off x="5271120" y="540922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68" name="Smiley Face 167"/>
          <p:cNvSpPr/>
          <p:nvPr/>
        </p:nvSpPr>
        <p:spPr bwMode="auto">
          <a:xfrm>
            <a:off x="5379132" y="497717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69" name="Smiley Face 168"/>
          <p:cNvSpPr/>
          <p:nvPr/>
        </p:nvSpPr>
        <p:spPr bwMode="auto">
          <a:xfrm>
            <a:off x="5559152" y="555323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70" name="Smiley Face 169"/>
          <p:cNvSpPr/>
          <p:nvPr/>
        </p:nvSpPr>
        <p:spPr bwMode="auto">
          <a:xfrm>
            <a:off x="5811180" y="53732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71" name="Smiley Face 170"/>
          <p:cNvSpPr/>
          <p:nvPr/>
        </p:nvSpPr>
        <p:spPr bwMode="auto">
          <a:xfrm>
            <a:off x="5559152" y="512118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72" name="Smiley Face 171"/>
          <p:cNvSpPr/>
          <p:nvPr/>
        </p:nvSpPr>
        <p:spPr bwMode="auto">
          <a:xfrm>
            <a:off x="4947084" y="306896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73" name="Smiley Face 172"/>
          <p:cNvSpPr/>
          <p:nvPr/>
        </p:nvSpPr>
        <p:spPr bwMode="auto">
          <a:xfrm>
            <a:off x="5523148" y="321297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74" name="Smiley Face 173"/>
          <p:cNvSpPr/>
          <p:nvPr/>
        </p:nvSpPr>
        <p:spPr bwMode="auto">
          <a:xfrm>
            <a:off x="5631160" y="278092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75" name="Smiley Face 174"/>
          <p:cNvSpPr/>
          <p:nvPr/>
        </p:nvSpPr>
        <p:spPr bwMode="auto">
          <a:xfrm>
            <a:off x="5811180" y="335699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76" name="Smiley Face 175"/>
          <p:cNvSpPr/>
          <p:nvPr/>
        </p:nvSpPr>
        <p:spPr bwMode="auto">
          <a:xfrm>
            <a:off x="6063208" y="317697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77" name="Smiley Face 176"/>
          <p:cNvSpPr/>
          <p:nvPr/>
        </p:nvSpPr>
        <p:spPr bwMode="auto">
          <a:xfrm>
            <a:off x="5811180" y="292494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78" name="Smiley Face 177"/>
          <p:cNvSpPr/>
          <p:nvPr/>
        </p:nvSpPr>
        <p:spPr bwMode="auto">
          <a:xfrm>
            <a:off x="5055096" y="526520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79" name="Smiley Face 178"/>
          <p:cNvSpPr/>
          <p:nvPr/>
        </p:nvSpPr>
        <p:spPr bwMode="auto">
          <a:xfrm>
            <a:off x="5631160" y="540922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80" name="Smiley Face 179"/>
          <p:cNvSpPr/>
          <p:nvPr/>
        </p:nvSpPr>
        <p:spPr bwMode="auto">
          <a:xfrm>
            <a:off x="5739172" y="497717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81" name="Smiley Face 180"/>
          <p:cNvSpPr/>
          <p:nvPr/>
        </p:nvSpPr>
        <p:spPr bwMode="auto">
          <a:xfrm>
            <a:off x="5919192" y="555323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82" name="Smiley Face 181"/>
          <p:cNvSpPr/>
          <p:nvPr/>
        </p:nvSpPr>
        <p:spPr bwMode="auto">
          <a:xfrm>
            <a:off x="6171220" y="53732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83" name="Smiley Face 182"/>
          <p:cNvSpPr/>
          <p:nvPr/>
        </p:nvSpPr>
        <p:spPr bwMode="auto">
          <a:xfrm>
            <a:off x="5919192" y="512118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84" name="Smiley Face 183"/>
          <p:cNvSpPr/>
          <p:nvPr/>
        </p:nvSpPr>
        <p:spPr bwMode="auto">
          <a:xfrm>
            <a:off x="5559152" y="252890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85" name="Smiley Face 184"/>
          <p:cNvSpPr/>
          <p:nvPr/>
        </p:nvSpPr>
        <p:spPr bwMode="auto">
          <a:xfrm>
            <a:off x="6135216" y="26729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86" name="Smiley Face 185"/>
          <p:cNvSpPr/>
          <p:nvPr/>
        </p:nvSpPr>
        <p:spPr bwMode="auto">
          <a:xfrm>
            <a:off x="6243228" y="224086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87" name="Smiley Face 186"/>
          <p:cNvSpPr/>
          <p:nvPr/>
        </p:nvSpPr>
        <p:spPr bwMode="auto">
          <a:xfrm>
            <a:off x="6423248" y="281693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88" name="Smiley Face 187"/>
          <p:cNvSpPr/>
          <p:nvPr/>
        </p:nvSpPr>
        <p:spPr bwMode="auto">
          <a:xfrm>
            <a:off x="6675276" y="26369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89" name="Smiley Face 188"/>
          <p:cNvSpPr/>
          <p:nvPr/>
        </p:nvSpPr>
        <p:spPr bwMode="auto">
          <a:xfrm>
            <a:off x="6423248" y="238488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90" name="Smiley Face 189"/>
          <p:cNvSpPr/>
          <p:nvPr/>
        </p:nvSpPr>
        <p:spPr bwMode="auto">
          <a:xfrm>
            <a:off x="5127104" y="26369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91" name="Smiley Face 190"/>
          <p:cNvSpPr/>
          <p:nvPr/>
        </p:nvSpPr>
        <p:spPr bwMode="auto">
          <a:xfrm>
            <a:off x="5703168" y="278092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92" name="Smiley Face 191"/>
          <p:cNvSpPr/>
          <p:nvPr/>
        </p:nvSpPr>
        <p:spPr bwMode="auto">
          <a:xfrm>
            <a:off x="5811180" y="234888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93" name="Smiley Face 192"/>
          <p:cNvSpPr/>
          <p:nvPr/>
        </p:nvSpPr>
        <p:spPr bwMode="auto">
          <a:xfrm>
            <a:off x="5991200" y="292494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94" name="Smiley Face 193"/>
          <p:cNvSpPr/>
          <p:nvPr/>
        </p:nvSpPr>
        <p:spPr bwMode="auto">
          <a:xfrm>
            <a:off x="6243228" y="274492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95" name="Smiley Face 194"/>
          <p:cNvSpPr/>
          <p:nvPr/>
        </p:nvSpPr>
        <p:spPr bwMode="auto">
          <a:xfrm>
            <a:off x="5991200" y="249289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96" name="Smiley Face 195"/>
          <p:cNvSpPr/>
          <p:nvPr/>
        </p:nvSpPr>
        <p:spPr bwMode="auto">
          <a:xfrm>
            <a:off x="2174776" y="584126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97" name="Smiley Face 196"/>
          <p:cNvSpPr/>
          <p:nvPr/>
        </p:nvSpPr>
        <p:spPr bwMode="auto">
          <a:xfrm>
            <a:off x="2750840" y="598528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98" name="Smiley Face 197"/>
          <p:cNvSpPr/>
          <p:nvPr/>
        </p:nvSpPr>
        <p:spPr bwMode="auto">
          <a:xfrm>
            <a:off x="2858852" y="555323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199" name="Smiley Face 198"/>
          <p:cNvSpPr/>
          <p:nvPr/>
        </p:nvSpPr>
        <p:spPr bwMode="auto">
          <a:xfrm>
            <a:off x="3038872" y="612930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00" name="Smiley Face 199"/>
          <p:cNvSpPr/>
          <p:nvPr/>
        </p:nvSpPr>
        <p:spPr bwMode="auto">
          <a:xfrm>
            <a:off x="3290900" y="594928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01" name="Smiley Face 200"/>
          <p:cNvSpPr/>
          <p:nvPr/>
        </p:nvSpPr>
        <p:spPr bwMode="auto">
          <a:xfrm>
            <a:off x="3038872" y="569725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02" name="Smiley Face 201"/>
          <p:cNvSpPr/>
          <p:nvPr/>
        </p:nvSpPr>
        <p:spPr bwMode="auto">
          <a:xfrm>
            <a:off x="5379132" y="292494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03" name="Smiley Face 202"/>
          <p:cNvSpPr/>
          <p:nvPr/>
        </p:nvSpPr>
        <p:spPr bwMode="auto">
          <a:xfrm>
            <a:off x="5955196" y="306896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04" name="Smiley Face 203"/>
          <p:cNvSpPr/>
          <p:nvPr/>
        </p:nvSpPr>
        <p:spPr bwMode="auto">
          <a:xfrm>
            <a:off x="6063208" y="263691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05" name="Smiley Face 204"/>
          <p:cNvSpPr/>
          <p:nvPr/>
        </p:nvSpPr>
        <p:spPr bwMode="auto">
          <a:xfrm>
            <a:off x="6243228" y="321297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06" name="Smiley Face 205"/>
          <p:cNvSpPr/>
          <p:nvPr/>
        </p:nvSpPr>
        <p:spPr bwMode="auto">
          <a:xfrm>
            <a:off x="6495256" y="303295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07" name="Smiley Face 206"/>
          <p:cNvSpPr/>
          <p:nvPr/>
        </p:nvSpPr>
        <p:spPr bwMode="auto">
          <a:xfrm>
            <a:off x="6243228" y="278092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08" name="Smiley Face 207"/>
          <p:cNvSpPr/>
          <p:nvPr/>
        </p:nvSpPr>
        <p:spPr bwMode="auto">
          <a:xfrm>
            <a:off x="6279232" y="371703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09" name="Smiley Face 208"/>
          <p:cNvSpPr/>
          <p:nvPr/>
        </p:nvSpPr>
        <p:spPr bwMode="auto">
          <a:xfrm>
            <a:off x="6855296" y="386104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10" name="Smiley Face 209"/>
          <p:cNvSpPr/>
          <p:nvPr/>
        </p:nvSpPr>
        <p:spPr bwMode="auto">
          <a:xfrm>
            <a:off x="6963308" y="342900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11" name="Smiley Face 210"/>
          <p:cNvSpPr/>
          <p:nvPr/>
        </p:nvSpPr>
        <p:spPr bwMode="auto">
          <a:xfrm>
            <a:off x="7143328" y="400506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12" name="Smiley Face 211"/>
          <p:cNvSpPr/>
          <p:nvPr/>
        </p:nvSpPr>
        <p:spPr bwMode="auto">
          <a:xfrm>
            <a:off x="7395356" y="382504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13" name="Smiley Face 212"/>
          <p:cNvSpPr/>
          <p:nvPr/>
        </p:nvSpPr>
        <p:spPr bwMode="auto">
          <a:xfrm>
            <a:off x="7143328" y="35730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14" name="Smiley Face 213"/>
          <p:cNvSpPr/>
          <p:nvPr/>
        </p:nvSpPr>
        <p:spPr bwMode="auto">
          <a:xfrm>
            <a:off x="5559152" y="476114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15" name="Smiley Face 214"/>
          <p:cNvSpPr/>
          <p:nvPr/>
        </p:nvSpPr>
        <p:spPr bwMode="auto">
          <a:xfrm>
            <a:off x="6135216" y="490516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16" name="Smiley Face 215"/>
          <p:cNvSpPr/>
          <p:nvPr/>
        </p:nvSpPr>
        <p:spPr bwMode="auto">
          <a:xfrm>
            <a:off x="6243228" y="447311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17" name="Smiley Face 216"/>
          <p:cNvSpPr/>
          <p:nvPr/>
        </p:nvSpPr>
        <p:spPr bwMode="auto">
          <a:xfrm>
            <a:off x="6423248" y="504918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18" name="Smiley Face 217"/>
          <p:cNvSpPr/>
          <p:nvPr/>
        </p:nvSpPr>
        <p:spPr bwMode="auto">
          <a:xfrm>
            <a:off x="6675276" y="486916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19" name="Smiley Face 218"/>
          <p:cNvSpPr/>
          <p:nvPr/>
        </p:nvSpPr>
        <p:spPr bwMode="auto">
          <a:xfrm>
            <a:off x="6423248" y="461713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20" name="Smiley Face 219"/>
          <p:cNvSpPr/>
          <p:nvPr/>
        </p:nvSpPr>
        <p:spPr bwMode="auto">
          <a:xfrm>
            <a:off x="5127104" y="285293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21" name="Smiley Face 220"/>
          <p:cNvSpPr/>
          <p:nvPr/>
        </p:nvSpPr>
        <p:spPr bwMode="auto">
          <a:xfrm>
            <a:off x="5703168" y="299695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22" name="Smiley Face 221"/>
          <p:cNvSpPr/>
          <p:nvPr/>
        </p:nvSpPr>
        <p:spPr bwMode="auto">
          <a:xfrm>
            <a:off x="5811180" y="256490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23" name="Smiley Face 222"/>
          <p:cNvSpPr/>
          <p:nvPr/>
        </p:nvSpPr>
        <p:spPr bwMode="auto">
          <a:xfrm>
            <a:off x="5991200" y="314096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24" name="Smiley Face 223"/>
          <p:cNvSpPr/>
          <p:nvPr/>
        </p:nvSpPr>
        <p:spPr bwMode="auto">
          <a:xfrm>
            <a:off x="6243228" y="296094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25" name="Smiley Face 224"/>
          <p:cNvSpPr/>
          <p:nvPr/>
        </p:nvSpPr>
        <p:spPr bwMode="auto">
          <a:xfrm>
            <a:off x="5991200" y="270892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26" name="Smiley Face 225"/>
          <p:cNvSpPr/>
          <p:nvPr/>
        </p:nvSpPr>
        <p:spPr bwMode="auto">
          <a:xfrm>
            <a:off x="5703168" y="2456892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27" name="Smiley Face 226"/>
          <p:cNvSpPr/>
          <p:nvPr/>
        </p:nvSpPr>
        <p:spPr bwMode="auto">
          <a:xfrm>
            <a:off x="6279232" y="2600908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28" name="Smiley Face 227"/>
          <p:cNvSpPr/>
          <p:nvPr/>
        </p:nvSpPr>
        <p:spPr bwMode="auto">
          <a:xfrm>
            <a:off x="6387244" y="2168860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29" name="Smiley Face 228"/>
          <p:cNvSpPr/>
          <p:nvPr/>
        </p:nvSpPr>
        <p:spPr bwMode="auto">
          <a:xfrm>
            <a:off x="6567264" y="274492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30" name="Smiley Face 229"/>
          <p:cNvSpPr/>
          <p:nvPr/>
        </p:nvSpPr>
        <p:spPr bwMode="auto">
          <a:xfrm>
            <a:off x="6819292" y="2564904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31" name="Smiley Face 230"/>
          <p:cNvSpPr/>
          <p:nvPr/>
        </p:nvSpPr>
        <p:spPr bwMode="auto">
          <a:xfrm>
            <a:off x="6567264" y="2312876"/>
            <a:ext cx="180020" cy="180020"/>
          </a:xfrm>
          <a:prstGeom prst="smileyFace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ZA" smtClean="0"/>
          </a:p>
        </p:txBody>
      </p:sp>
      <p:sp>
        <p:nvSpPr>
          <p:cNvPr id="23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dirty="0" smtClean="0"/>
              <a:t>Finding sites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319137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-19049" y="1287810"/>
          <a:ext cx="9144508" cy="5558281"/>
        </p:xfrm>
        <a:graphic>
          <a:graphicData uri="http://schemas.openxmlformats.org/drawingml/2006/table">
            <a:tbl>
              <a:tblPr/>
              <a:tblGrid>
                <a:gridCol w="2533645"/>
                <a:gridCol w="2570891"/>
                <a:gridCol w="4039972"/>
              </a:tblGrid>
              <a:tr h="2526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Operational category</a:t>
                      </a:r>
                      <a:endParaRPr lang="en-ZA" sz="16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Type</a:t>
                      </a:r>
                      <a:endParaRPr lang="en-ZA" sz="16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Purpose</a:t>
                      </a:r>
                      <a:endParaRPr lang="en-ZA" sz="16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1068">
                <a:tc row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Conveyance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Open channel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Convey fluid from one point to another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Tunnel / conduit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Aqueduct</a:t>
                      </a:r>
                      <a:endParaRPr lang="en-ZA" sz="140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Drops (vertical and chutes)</a:t>
                      </a:r>
                      <a:endParaRPr lang="en-ZA" sz="140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Culverts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Water distribution 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systems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Bulk sewer lines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Regulatory and diversions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Sluice gates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Control water level upstream side of structure. Navigation, Storage, Hydro.</a:t>
                      </a:r>
                      <a:endParaRPr lang="en-ZA" sz="140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Weirs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Barrages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Flow measurement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Parshall</a:t>
                      </a: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flume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Measure flow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Crump weir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Broad crested weir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Sharp crested weir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4421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Dams</a:t>
                      </a:r>
                      <a:endParaRPr lang="en-ZA" sz="140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Outlet works</a:t>
                      </a:r>
                      <a:endParaRPr lang="en-ZA" sz="140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Reserve flow releases, domestic or irrigation releases, spill/overtopping flows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1068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Water treatment works</a:t>
                      </a:r>
                      <a:endParaRPr lang="en-ZA" sz="140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Inlet works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Treatment facility with specific opportunities at both in- and outlet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Outlet works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Waste water </a:t>
                      </a: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treatment works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Inlet works</a:t>
                      </a:r>
                      <a:endParaRPr lang="en-ZA" sz="140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Treatment facility with specific opportunities at both in- and outlet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Outlet works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Energy dissipation</a:t>
                      </a:r>
                      <a:endParaRPr lang="en-ZA" sz="140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Drop structure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Dissipate energy associated with big elevation change, or velocity head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1068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Kinetic structure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2210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Industrial flows</a:t>
                      </a:r>
                      <a:endParaRPr lang="en-ZA" sz="140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Conduits and channels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Water utilized in industrial 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activities/processes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10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dirty="0" smtClean="0">
                          <a:latin typeface="Arial" pitchFamily="34" charset="0"/>
                          <a:ea typeface="Times"/>
                          <a:cs typeface="Arial" pitchFamily="34" charset="0"/>
                        </a:rPr>
                        <a:t>Rivers/channels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ZA" sz="1400" dirty="0" smtClean="0">
                          <a:latin typeface="Arial" pitchFamily="34" charset="0"/>
                          <a:ea typeface="Times"/>
                          <a:cs typeface="Arial" pitchFamily="34" charset="0"/>
                        </a:rPr>
                        <a:t>Kinetic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Convey fluid from one point to another</a:t>
                      </a:r>
                      <a:endParaRPr lang="en-ZA" sz="1400" dirty="0">
                        <a:latin typeface="Arial" pitchFamily="34" charset="0"/>
                        <a:ea typeface="Times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511581" y="2646052"/>
            <a:ext cx="2574000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</a:pPr>
            <a:endParaRPr kumimoji="0" lang="en-ZA" sz="3600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511581" y="1760240"/>
            <a:ext cx="2574000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</a:pPr>
            <a:endParaRPr kumimoji="0" lang="en-ZA" sz="3600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511581" y="5085184"/>
            <a:ext cx="2574000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</a:pPr>
            <a:endParaRPr kumimoji="0" lang="en-ZA" sz="3600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511581" y="2204864"/>
            <a:ext cx="2574000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</a:pPr>
            <a:endParaRPr kumimoji="0" lang="en-ZA" sz="3600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511581" y="2860364"/>
            <a:ext cx="2574000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</a:pPr>
            <a:endParaRPr kumimoji="0" lang="en-ZA" sz="3600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511581" y="1979315"/>
            <a:ext cx="2574000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</a:pPr>
            <a:endParaRPr kumimoji="0" lang="en-ZA" sz="3600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2511581" y="5517232"/>
            <a:ext cx="2574000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</a:pPr>
            <a:endParaRPr kumimoji="0" lang="en-ZA" sz="3600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511581" y="6405141"/>
            <a:ext cx="2574000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</a:pPr>
            <a:endParaRPr kumimoji="0" lang="en-ZA" sz="3600" b="1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dirty="0" smtClean="0"/>
              <a:t>Finding sites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96584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SC001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38328"/>
            <a:ext cx="4765990" cy="357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4800533" cy="36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7733" y="1417638"/>
            <a:ext cx="3106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b="1" dirty="0" smtClean="0"/>
              <a:t>Pressure Reducing Stations</a:t>
            </a:r>
            <a:endParaRPr lang="en-ZA" sz="3200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dirty="0" smtClean="0"/>
              <a:t>Finding sites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35610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200" dirty="0"/>
              <a:t>Example of opportunities in City of Tshwane</a:t>
            </a:r>
            <a:br>
              <a:rPr lang="en-ZA" sz="3200" dirty="0"/>
            </a:br>
            <a:r>
              <a:rPr lang="en-ZA" sz="3200" dirty="0"/>
              <a:t>Executive </a:t>
            </a:r>
            <a:r>
              <a:rPr lang="en-ZA" sz="3200" dirty="0" smtClean="0"/>
              <a:t>summary</a:t>
            </a:r>
            <a:endParaRPr lang="en-Z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600201"/>
            <a:ext cx="8229601" cy="4525963"/>
          </a:xfrm>
        </p:spPr>
        <p:txBody>
          <a:bodyPr>
            <a:normAutofit/>
          </a:bodyPr>
          <a:lstStyle/>
          <a:p>
            <a:r>
              <a:rPr lang="en-ZA" b="1" dirty="0" smtClean="0">
                <a:solidFill>
                  <a:schemeClr val="tx1"/>
                </a:solidFill>
              </a:rPr>
              <a:t>Yes</a:t>
            </a:r>
            <a:r>
              <a:rPr lang="en-ZA" dirty="0" smtClean="0">
                <a:solidFill>
                  <a:schemeClr val="tx1"/>
                </a:solidFill>
              </a:rPr>
              <a:t> there is exploitable conduit hydropower opportunities (±2.3 MW) </a:t>
            </a:r>
            <a:r>
              <a:rPr lang="en-ZA" dirty="0">
                <a:solidFill>
                  <a:schemeClr val="tx1"/>
                </a:solidFill>
              </a:rPr>
              <a:t>(</a:t>
            </a:r>
            <a:r>
              <a:rPr lang="en-ZA" dirty="0">
                <a:solidFill>
                  <a:srgbClr val="0033CC"/>
                </a:solidFill>
                <a:sym typeface="Wingdings"/>
              </a:rPr>
              <a:t></a:t>
            </a:r>
            <a:r>
              <a:rPr lang="en-ZA" dirty="0">
                <a:solidFill>
                  <a:schemeClr val="tx1"/>
                </a:solidFill>
                <a:sym typeface="Wingdings"/>
              </a:rPr>
              <a:t>)</a:t>
            </a:r>
            <a:endParaRPr lang="en-ZA" dirty="0" smtClean="0">
              <a:solidFill>
                <a:schemeClr val="tx1"/>
              </a:solidFill>
            </a:endParaRPr>
          </a:p>
          <a:p>
            <a:r>
              <a:rPr lang="en-ZA" b="1" dirty="0" smtClean="0">
                <a:solidFill>
                  <a:schemeClr val="tx1"/>
                </a:solidFill>
              </a:rPr>
              <a:t>Yes </a:t>
            </a:r>
            <a:r>
              <a:rPr lang="en-ZA" dirty="0" smtClean="0">
                <a:solidFill>
                  <a:schemeClr val="tx1"/>
                </a:solidFill>
              </a:rPr>
              <a:t>it is feasible (IRR  = </a:t>
            </a:r>
            <a:r>
              <a:rPr lang="en-ZA" dirty="0" smtClean="0">
                <a:solidFill>
                  <a:srgbClr val="0033CC"/>
                </a:solidFill>
                <a:sym typeface="Wingdings"/>
              </a:rPr>
              <a:t></a:t>
            </a:r>
            <a:r>
              <a:rPr lang="en-ZA" dirty="0" smtClean="0">
                <a:solidFill>
                  <a:schemeClr val="tx1"/>
                </a:solidFill>
                <a:sym typeface="Wingdings"/>
              </a:rPr>
              <a:t>, c/kwh = </a:t>
            </a:r>
            <a:r>
              <a:rPr lang="en-ZA" dirty="0" smtClean="0">
                <a:solidFill>
                  <a:srgbClr val="0033CC"/>
                </a:solidFill>
                <a:sym typeface="Wingdings"/>
              </a:rPr>
              <a:t></a:t>
            </a:r>
            <a:r>
              <a:rPr lang="en-ZA" dirty="0" smtClean="0">
                <a:solidFill>
                  <a:schemeClr val="tx1"/>
                </a:solidFill>
                <a:sym typeface="Wingdings"/>
              </a:rPr>
              <a:t>)</a:t>
            </a:r>
            <a:endParaRPr lang="en-ZA" dirty="0" smtClean="0">
              <a:solidFill>
                <a:schemeClr val="tx1"/>
              </a:solidFill>
            </a:endParaRPr>
          </a:p>
          <a:p>
            <a:r>
              <a:rPr lang="en-ZA" dirty="0" smtClean="0">
                <a:solidFill>
                  <a:schemeClr val="tx1"/>
                </a:solidFill>
              </a:rPr>
              <a:t>Total development cost ±R75 million (R/kW = </a:t>
            </a:r>
            <a:r>
              <a:rPr lang="en-ZA" dirty="0" smtClean="0">
                <a:solidFill>
                  <a:srgbClr val="0033CC"/>
                </a:solidFill>
                <a:sym typeface="Wingdings"/>
              </a:rPr>
              <a:t></a:t>
            </a:r>
            <a:r>
              <a:rPr lang="en-ZA" dirty="0" smtClean="0">
                <a:solidFill>
                  <a:schemeClr val="tx1"/>
                </a:solidFill>
                <a:sym typeface="Wingdings"/>
              </a:rPr>
              <a:t>)</a:t>
            </a:r>
            <a:endParaRPr lang="en-ZA" dirty="0" smtClean="0">
              <a:solidFill>
                <a:schemeClr val="tx1"/>
              </a:solidFill>
            </a:endParaRPr>
          </a:p>
          <a:p>
            <a:r>
              <a:rPr lang="en-ZA" dirty="0" smtClean="0">
                <a:solidFill>
                  <a:schemeClr val="tx1"/>
                </a:solidFill>
              </a:rPr>
              <a:t>Legislative/regulatory aspects are manageable (</a:t>
            </a:r>
            <a:r>
              <a:rPr lang="en-ZA" dirty="0" smtClean="0">
                <a:solidFill>
                  <a:srgbClr val="0033CC"/>
                </a:solidFill>
                <a:sym typeface="Wingdings"/>
              </a:rPr>
              <a:t></a:t>
            </a:r>
            <a:r>
              <a:rPr lang="en-ZA" dirty="0" smtClean="0">
                <a:solidFill>
                  <a:schemeClr val="tx1"/>
                </a:solidFill>
                <a:sym typeface="Wingdings"/>
              </a:rPr>
              <a:t>)</a:t>
            </a:r>
          </a:p>
          <a:p>
            <a:pPr>
              <a:buNone/>
            </a:pPr>
            <a:endParaRPr lang="en-ZA" dirty="0" smtClean="0">
              <a:solidFill>
                <a:schemeClr val="tx1"/>
              </a:solidFill>
            </a:endParaRPr>
          </a:p>
          <a:p>
            <a:endParaRPr lang="en-ZA" dirty="0" smtClean="0">
              <a:solidFill>
                <a:schemeClr val="tx1"/>
              </a:solidFill>
            </a:endParaRPr>
          </a:p>
          <a:p>
            <a:endParaRPr lang="en-ZA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2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200" dirty="0" smtClean="0"/>
              <a:t>Background</a:t>
            </a:r>
            <a:endParaRPr lang="en-Z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1"/>
            <a:ext cx="8229600" cy="420052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ZA" dirty="0" smtClean="0">
                <a:solidFill>
                  <a:schemeClr val="tx1"/>
                </a:solidFill>
              </a:rPr>
              <a:t>Drivers for a  water utility to consider “hydropower”: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Renewable energy source – Green City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Rising energy costs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Reduced revenues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Financial incentives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Public perception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Job creation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Extending the operational life of control valves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Remote power (alarms, communications etc.)</a:t>
            </a:r>
          </a:p>
          <a:p>
            <a:endParaRPr lang="en-ZA" dirty="0" smtClean="0">
              <a:solidFill>
                <a:schemeClr val="tx1"/>
              </a:solidFill>
            </a:endParaRPr>
          </a:p>
        </p:txBody>
      </p:sp>
      <p:pic>
        <p:nvPicPr>
          <p:cNvPr id="4" name="Picture 3" descr="Root-5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839" y="142558"/>
            <a:ext cx="3692801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1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05150" cy="1107122"/>
          </a:xfrm>
        </p:spPr>
        <p:txBody>
          <a:bodyPr>
            <a:noAutofit/>
          </a:bodyPr>
          <a:lstStyle/>
          <a:p>
            <a:r>
              <a:rPr lang="en-ZA" sz="3200" dirty="0" smtClean="0"/>
              <a:t>Background</a:t>
            </a:r>
            <a:endParaRPr lang="en-ZA" sz="32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350" y="104775"/>
            <a:ext cx="5400675" cy="65722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111760" y="2969891"/>
            <a:ext cx="32816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dirty="0"/>
              <a:t>Geographically speaking the City of Tshwane has a lower elevation then the bulk service Reservoirs of Rand Water which is the main water supply.  </a:t>
            </a:r>
          </a:p>
          <a:p>
            <a:r>
              <a:rPr lang="en-ZA" dirty="0"/>
              <a:t>Water is then distributed through a large water system that includes 160 reservoirs, 42 water towers, 10677 km of pipes and more than </a:t>
            </a:r>
            <a:r>
              <a:rPr lang="en-ZA" b="1" dirty="0">
                <a:solidFill>
                  <a:srgbClr val="FF0000"/>
                </a:solidFill>
              </a:rPr>
              <a:t>260 pressure reducing </a:t>
            </a:r>
            <a:r>
              <a:rPr lang="en-ZA" dirty="0"/>
              <a:t>installations (PRV’s) that operates at pressures of up to 250 m.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054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Background</a:t>
            </a:r>
            <a:br>
              <a:rPr lang="en-ZA" sz="3200" dirty="0" smtClean="0"/>
            </a:br>
            <a:r>
              <a:rPr lang="en-ZA" sz="3200" dirty="0" smtClean="0"/>
              <a:t>Benefits and opportunities of CHP</a:t>
            </a:r>
            <a:endParaRPr lang="en-ZA" sz="32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67544" y="1497360"/>
            <a:ext cx="8496944" cy="488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Hydroelectric energy is a continuously renewable energy source.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Hydroelectric energy technology is proven technology offering reliable and flexible operations.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Hydroelectric stations have a long life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Hydropower stations achieve high efficiencies.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Conduit hydropower uses the </a:t>
            </a:r>
            <a:r>
              <a:rPr kumimoji="0" lang="en-ZA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available water distribution infrastructure</a:t>
            </a: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and thus as long as there is a demand for water hydroelectric energy can be generated.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Conduit hydropower “</a:t>
            </a:r>
            <a:r>
              <a:rPr kumimoji="0" lang="en-ZA" sz="20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piggy backs</a:t>
            </a: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” onto existing water infrastructure resulting in a minimal environmental impact.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 feasibility studies indicate </a:t>
            </a:r>
            <a:r>
              <a:rPr kumimoji="0" lang="en-ZA" sz="20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short payback periods</a:t>
            </a:r>
            <a:r>
              <a:rPr kumimoji="0" lang="en-ZA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539552" y="1497360"/>
            <a:ext cx="8147248" cy="16561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67544" y="1641376"/>
            <a:ext cx="8280920" cy="15121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81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b="1" dirty="0" smtClean="0"/>
              <a:t>Will be answering:</a:t>
            </a:r>
            <a:endParaRPr lang="en-Z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8873"/>
            <a:ext cx="8229600" cy="4355776"/>
          </a:xfrm>
        </p:spPr>
        <p:txBody>
          <a:bodyPr>
            <a:normAutofit lnSpcReduction="10000"/>
          </a:bodyPr>
          <a:lstStyle/>
          <a:p>
            <a:r>
              <a:rPr lang="en-ZA" altLang="en-US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What is conduit hydropower?</a:t>
            </a:r>
          </a:p>
          <a:p>
            <a:endParaRPr lang="en-ZA" altLang="en-US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r>
              <a:rPr lang="en-ZA" altLang="en-US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What opportunities do we have in South Africa for conduit hydropower?</a:t>
            </a:r>
          </a:p>
          <a:p>
            <a:endParaRPr lang="en-ZA" altLang="en-US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r>
              <a:rPr lang="en-ZA" altLang="en-US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Feasibility of conduit hydropower – It is a really sustainable and profitable investment</a:t>
            </a:r>
          </a:p>
          <a:p>
            <a:endParaRPr lang="en-ZA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406" y="217216"/>
            <a:ext cx="2905522" cy="2094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7081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Regulatory and legislative</a:t>
            </a:r>
            <a:endParaRPr lang="en-Z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5313"/>
            <a:ext cx="8229600" cy="4773612"/>
          </a:xfrm>
        </p:spPr>
        <p:txBody>
          <a:bodyPr>
            <a:normAutofit fontScale="70000" lnSpcReduction="20000"/>
          </a:bodyPr>
          <a:lstStyle/>
          <a:p>
            <a:r>
              <a:rPr lang="en-ZA" dirty="0">
                <a:solidFill>
                  <a:schemeClr val="tx1"/>
                </a:solidFill>
              </a:rPr>
              <a:t>Pertinent legislation that needs to be adhered to includes the </a:t>
            </a:r>
            <a:r>
              <a:rPr lang="en-ZA" dirty="0" smtClean="0">
                <a:solidFill>
                  <a:schemeClr val="tx1"/>
                </a:solidFill>
              </a:rPr>
              <a:t>Constitution, </a:t>
            </a:r>
            <a:r>
              <a:rPr lang="en-ZA" dirty="0">
                <a:solidFill>
                  <a:schemeClr val="tx1"/>
                </a:solidFill>
              </a:rPr>
              <a:t>the Electricity Regulation Act (ERA), the National Water Act (NWA) and the National Environmental Management Act (NEMA</a:t>
            </a:r>
            <a:r>
              <a:rPr lang="en-ZA" dirty="0" smtClean="0">
                <a:solidFill>
                  <a:schemeClr val="tx1"/>
                </a:solidFill>
              </a:rPr>
              <a:t>).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The </a:t>
            </a:r>
            <a:r>
              <a:rPr lang="en-ZA" dirty="0">
                <a:solidFill>
                  <a:schemeClr val="tx1"/>
                </a:solidFill>
              </a:rPr>
              <a:t>following legislative documentation is to be consulted in preparation of a small or large hydropower development </a:t>
            </a:r>
            <a:r>
              <a:rPr lang="en-ZA" dirty="0" smtClean="0">
                <a:solidFill>
                  <a:schemeClr val="tx1"/>
                </a:solidFill>
              </a:rPr>
              <a:t>proposal:</a:t>
            </a:r>
          </a:p>
          <a:p>
            <a:pPr lvl="1"/>
            <a:r>
              <a:rPr lang="en-ZA" sz="2900" dirty="0" smtClean="0">
                <a:solidFill>
                  <a:schemeClr val="tx1"/>
                </a:solidFill>
              </a:rPr>
              <a:t>Municipal </a:t>
            </a:r>
            <a:r>
              <a:rPr lang="en-ZA" sz="2900" dirty="0">
                <a:solidFill>
                  <a:schemeClr val="tx1"/>
                </a:solidFill>
              </a:rPr>
              <a:t>Systems Act (Act 32 of </a:t>
            </a:r>
            <a:r>
              <a:rPr lang="en-ZA" sz="2900" dirty="0" smtClean="0">
                <a:solidFill>
                  <a:schemeClr val="tx1"/>
                </a:solidFill>
              </a:rPr>
              <a:t>2000)</a:t>
            </a:r>
          </a:p>
          <a:p>
            <a:pPr lvl="1"/>
            <a:r>
              <a:rPr lang="en-ZA" sz="2900" dirty="0" smtClean="0">
                <a:solidFill>
                  <a:schemeClr val="tx1"/>
                </a:solidFill>
              </a:rPr>
              <a:t>Municipal </a:t>
            </a:r>
            <a:r>
              <a:rPr lang="en-ZA" sz="2900" dirty="0">
                <a:solidFill>
                  <a:schemeClr val="tx1"/>
                </a:solidFill>
              </a:rPr>
              <a:t>Structures Act, Act 117 of 1998, as </a:t>
            </a:r>
            <a:r>
              <a:rPr lang="en-ZA" sz="2900" dirty="0" smtClean="0">
                <a:solidFill>
                  <a:schemeClr val="tx1"/>
                </a:solidFill>
              </a:rPr>
              <a:t>amended.</a:t>
            </a:r>
            <a:endParaRPr lang="en-ZA" sz="2900" dirty="0">
              <a:solidFill>
                <a:schemeClr val="tx1"/>
              </a:solidFill>
            </a:endParaRPr>
          </a:p>
          <a:p>
            <a:pPr lvl="1"/>
            <a:r>
              <a:rPr lang="en-ZA" sz="2900" dirty="0" smtClean="0">
                <a:solidFill>
                  <a:schemeClr val="tx1"/>
                </a:solidFill>
              </a:rPr>
              <a:t>Municipal </a:t>
            </a:r>
            <a:r>
              <a:rPr lang="en-ZA" sz="2900" dirty="0">
                <a:solidFill>
                  <a:schemeClr val="tx1"/>
                </a:solidFill>
              </a:rPr>
              <a:t>Finance Management Act (Act 56 of 2003) and Public Finance Management Act (1 of </a:t>
            </a:r>
            <a:r>
              <a:rPr lang="en-ZA" sz="2900" dirty="0" smtClean="0">
                <a:solidFill>
                  <a:schemeClr val="tx1"/>
                </a:solidFill>
              </a:rPr>
              <a:t>1999)</a:t>
            </a:r>
          </a:p>
          <a:p>
            <a:pPr lvl="1"/>
            <a:r>
              <a:rPr lang="en-ZA" sz="2900" dirty="0" smtClean="0">
                <a:solidFill>
                  <a:schemeClr val="tx1"/>
                </a:solidFill>
              </a:rPr>
              <a:t>Water </a:t>
            </a:r>
            <a:r>
              <a:rPr lang="en-ZA" sz="2900" dirty="0">
                <a:solidFill>
                  <a:schemeClr val="tx1"/>
                </a:solidFill>
              </a:rPr>
              <a:t>Services Act (Act 108 of 1997</a:t>
            </a:r>
            <a:r>
              <a:rPr lang="en-ZA" sz="2900" dirty="0" smtClean="0">
                <a:solidFill>
                  <a:schemeClr val="tx1"/>
                </a:solidFill>
              </a:rPr>
              <a:t>)</a:t>
            </a:r>
            <a:endParaRPr lang="en-ZA" sz="2900" dirty="0">
              <a:solidFill>
                <a:schemeClr val="tx1"/>
              </a:solidFill>
            </a:endParaRPr>
          </a:p>
          <a:p>
            <a:r>
              <a:rPr lang="en-ZA" sz="3100" dirty="0">
                <a:solidFill>
                  <a:schemeClr val="tx1"/>
                </a:solidFill>
              </a:rPr>
              <a:t>Electricity generated from small conduit hydropower schemes in the City of Tshwane could be used for either</a:t>
            </a:r>
            <a:r>
              <a:rPr lang="en-ZA" sz="31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ZA" sz="2900" dirty="0" smtClean="0">
                <a:solidFill>
                  <a:schemeClr val="tx1"/>
                </a:solidFill>
              </a:rPr>
              <a:t>“</a:t>
            </a:r>
            <a:r>
              <a:rPr lang="en-ZA" sz="2900" dirty="0">
                <a:solidFill>
                  <a:schemeClr val="tx1"/>
                </a:solidFill>
              </a:rPr>
              <a:t>own use” </a:t>
            </a:r>
            <a:r>
              <a:rPr lang="en-ZA" sz="2900" dirty="0" smtClean="0">
                <a:solidFill>
                  <a:schemeClr val="tx1"/>
                </a:solidFill>
              </a:rPr>
              <a:t>or</a:t>
            </a:r>
          </a:p>
          <a:p>
            <a:pPr lvl="1"/>
            <a:r>
              <a:rPr lang="en-ZA" sz="2900" dirty="0" smtClean="0">
                <a:solidFill>
                  <a:schemeClr val="tx1"/>
                </a:solidFill>
              </a:rPr>
              <a:t>connecting </a:t>
            </a:r>
            <a:r>
              <a:rPr lang="en-ZA" sz="2900" dirty="0">
                <a:solidFill>
                  <a:schemeClr val="tx1"/>
                </a:solidFill>
              </a:rPr>
              <a:t>to a municipal distribution network.</a:t>
            </a:r>
          </a:p>
          <a:p>
            <a:endParaRPr lang="en-ZA" sz="2900" dirty="0">
              <a:solidFill>
                <a:schemeClr val="tx1"/>
              </a:solidFill>
            </a:endParaRPr>
          </a:p>
          <a:p>
            <a:endParaRPr lang="en-ZA" sz="2900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583" y="103188"/>
            <a:ext cx="1767217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83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Regulatory and legislative</a:t>
            </a:r>
            <a:endParaRPr lang="en-ZA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583" y="103188"/>
            <a:ext cx="1767217" cy="176212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090241"/>
              </p:ext>
            </p:extLst>
          </p:nvPr>
        </p:nvGraphicFramePr>
        <p:xfrm>
          <a:off x="142876" y="1865313"/>
          <a:ext cx="8848726" cy="49123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4867"/>
                <a:gridCol w="1388150"/>
                <a:gridCol w="1387172"/>
                <a:gridCol w="1526182"/>
                <a:gridCol w="1388150"/>
                <a:gridCol w="1804205"/>
              </a:tblGrid>
              <a:tr h="255227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</a:rPr>
                        <a:t>Municipal Grid Connection &gt;100kW</a:t>
                      </a:r>
                      <a:endParaRPr lang="en-ZA" sz="16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957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500" dirty="0">
                          <a:effectLst/>
                        </a:rPr>
                        <a:t>NERSA Generation Licence</a:t>
                      </a:r>
                      <a:endParaRPr lang="en-ZA" sz="15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500" dirty="0">
                          <a:effectLst/>
                        </a:rPr>
                        <a:t>Local electricity utility involvement</a:t>
                      </a:r>
                      <a:endParaRPr lang="en-ZA" sz="15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500" dirty="0">
                          <a:effectLst/>
                        </a:rPr>
                        <a:t>Proof of land ownership / permission to use land</a:t>
                      </a:r>
                      <a:endParaRPr lang="en-ZA" sz="15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500" dirty="0">
                          <a:effectLst/>
                        </a:rPr>
                        <a:t>Environmental Authorisation</a:t>
                      </a:r>
                      <a:endParaRPr lang="en-ZA" sz="15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500" dirty="0">
                          <a:effectLst/>
                        </a:rPr>
                        <a:t>Water Use Authorisation</a:t>
                      </a:r>
                      <a:endParaRPr lang="en-ZA" sz="15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500" dirty="0">
                          <a:effectLst/>
                        </a:rPr>
                        <a:t>Water allocation confirmation</a:t>
                      </a:r>
                      <a:endParaRPr lang="en-ZA" sz="15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80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Yes.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Licence applications must include evidence of compliance with the Integrated Resource Plan (IRP) (Department of Minerals and Energy 2006)</a:t>
                      </a:r>
                      <a:endParaRPr lang="en-ZA" sz="13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Yes.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Letter from Local Municipality/ electricity utility is required as part of the application to confirm their knowledge &amp; acceptance of the designed connection onto the network</a:t>
                      </a:r>
                      <a:endParaRPr lang="en-ZA" sz="13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Needed for NERSA licensing requirements </a:t>
                      </a:r>
                      <a:endParaRPr lang="en-ZA" sz="13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Needs to be addressed for NERSA licensing requirements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Yes, if required by NEMA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Notice by Environmental practitioner if none is required</a:t>
                      </a:r>
                      <a:endParaRPr lang="en-ZA" sz="13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Needs to be addressed for NERSA licensing requirements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Yes, if required by NWA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Legal opinion if none is required</a:t>
                      </a:r>
                      <a:endParaRPr lang="en-ZA" sz="13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Needs to be addressed for NERSA licensing requirements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 </a:t>
                      </a:r>
                      <a:r>
                        <a:rPr lang="en-ZA" sz="1300" dirty="0" smtClean="0">
                          <a:effectLst/>
                        </a:rPr>
                        <a:t>If </a:t>
                      </a:r>
                      <a:r>
                        <a:rPr lang="en-ZA" sz="1300" dirty="0">
                          <a:effectLst/>
                        </a:rPr>
                        <a:t>conduit hydropower, WSP must confirm that water is available and hydropower generation will not affect security of supply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300" dirty="0">
                          <a:effectLst/>
                        </a:rPr>
                        <a:t>If conventional hydropower, this will be addressed through the water use authorisation process</a:t>
                      </a:r>
                      <a:endParaRPr lang="en-ZA" sz="13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57200" y="1125250"/>
            <a:ext cx="6019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57308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57308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57308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57308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57308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308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308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308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308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30875" algn="r"/>
              </a:tabLst>
            </a:pPr>
            <a:r>
              <a:rPr kumimoji="0" lang="en-ZA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Electricity generated (&gt;100kW) by non-IPPs for connection to a municipal grid</a:t>
            </a:r>
            <a:endParaRPr kumimoji="0" lang="en-ZA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4141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200" dirty="0" smtClean="0"/>
              <a:t>Data collection</a:t>
            </a:r>
            <a:endParaRPr lang="en-ZA" sz="3200" dirty="0"/>
          </a:p>
        </p:txBody>
      </p:sp>
      <p:sp>
        <p:nvSpPr>
          <p:cNvPr id="3" name="Rectangle 2"/>
          <p:cNvSpPr/>
          <p:nvPr/>
        </p:nvSpPr>
        <p:spPr>
          <a:xfrm>
            <a:off x="6660232" y="6001379"/>
            <a:ext cx="2255168" cy="7772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3"/>
          <a:stretch/>
        </p:blipFill>
        <p:spPr bwMode="auto">
          <a:xfrm>
            <a:off x="161925" y="1223961"/>
            <a:ext cx="5410200" cy="3362325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5"/>
          <a:stretch/>
        </p:blipFill>
        <p:spPr bwMode="auto">
          <a:xfrm>
            <a:off x="4572000" y="3829050"/>
            <a:ext cx="4571999" cy="277590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A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435874"/>
              </p:ext>
            </p:extLst>
          </p:nvPr>
        </p:nvGraphicFramePr>
        <p:xfrm>
          <a:off x="4572000" y="234839"/>
          <a:ext cx="4486275" cy="2578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Worksheet" r:id="rId5" imgW="5730271" imgH="3299439" progId="Excel.Sheet.12">
                  <p:embed/>
                </p:oleObj>
              </mc:Choice>
              <mc:Fallback>
                <p:oleObj name="Worksheet" r:id="rId5" imgW="5730271" imgH="3299439" progId="Excel.Sheet.12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34839"/>
                        <a:ext cx="4486275" cy="25788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1595" y="4369715"/>
            <a:ext cx="1918970" cy="2368232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86960"/>
            <a:ext cx="2550160" cy="189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1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Hydraulic analyses</a:t>
            </a:r>
            <a:endParaRPr lang="en-Z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2726"/>
            <a:ext cx="8229600" cy="2316162"/>
          </a:xfrm>
        </p:spPr>
        <p:txBody>
          <a:bodyPr>
            <a:normAutofit/>
          </a:bodyPr>
          <a:lstStyle/>
          <a:p>
            <a:r>
              <a:rPr lang="en-ZA" sz="2800" dirty="0" smtClean="0">
                <a:solidFill>
                  <a:schemeClr val="tx1"/>
                </a:solidFill>
              </a:rPr>
              <a:t>Flow rating curve, pressures, flow rates.</a:t>
            </a:r>
          </a:p>
          <a:p>
            <a:r>
              <a:rPr lang="en-ZA" sz="2800" dirty="0" smtClean="0">
                <a:solidFill>
                  <a:schemeClr val="tx1"/>
                </a:solidFill>
              </a:rPr>
              <a:t>Optimization of generating capabilities (kwh/a)</a:t>
            </a:r>
          </a:p>
          <a:p>
            <a:r>
              <a:rPr lang="en-ZA" sz="2800" dirty="0" smtClean="0">
                <a:solidFill>
                  <a:schemeClr val="tx1"/>
                </a:solidFill>
              </a:rPr>
              <a:t>Turbine selection</a:t>
            </a:r>
            <a:endParaRPr lang="en-ZA" sz="2800" dirty="0">
              <a:solidFill>
                <a:schemeClr val="tx1"/>
              </a:solidFill>
            </a:endParaRPr>
          </a:p>
          <a:p>
            <a:endParaRPr lang="en-ZA" sz="2800" dirty="0" smtClean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A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808628"/>
              </p:ext>
            </p:extLst>
          </p:nvPr>
        </p:nvGraphicFramePr>
        <p:xfrm>
          <a:off x="4191522" y="2657475"/>
          <a:ext cx="4819128" cy="298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Worksheet" r:id="rId3" imgW="5608258" imgH="3482381" progId="Excel.Sheet.12">
                  <p:embed/>
                </p:oleObj>
              </mc:Choice>
              <mc:Fallback>
                <p:oleObj name="Worksheet" r:id="rId3" imgW="5608258" imgH="3482381" progId="Excel.Sheet.12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522" y="2657475"/>
                        <a:ext cx="4819128" cy="298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765" y="85725"/>
            <a:ext cx="1775884" cy="1331913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14" y="3638176"/>
            <a:ext cx="3921485" cy="3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15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0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35038" y="901700"/>
            <a:ext cx="68373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en-US" sz="3200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Description</a:t>
            </a:r>
            <a:endParaRPr lang="en-US" sz="3200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16" y="-27384"/>
            <a:ext cx="9216516" cy="689992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 bwMode="auto">
          <a:xfrm>
            <a:off x="8748464" y="5305274"/>
            <a:ext cx="288032" cy="716014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" name="Group 11"/>
          <p:cNvGrpSpPr/>
          <p:nvPr/>
        </p:nvGrpSpPr>
        <p:grpSpPr>
          <a:xfrm>
            <a:off x="6696236" y="4861618"/>
            <a:ext cx="2340260" cy="1339690"/>
            <a:chOff x="6696236" y="4861618"/>
            <a:chExt cx="2340260" cy="1339690"/>
          </a:xfrm>
        </p:grpSpPr>
        <p:sp>
          <p:nvSpPr>
            <p:cNvPr id="2" name="TextBox 1"/>
            <p:cNvSpPr txBox="1"/>
            <p:nvPr/>
          </p:nvSpPr>
          <p:spPr>
            <a:xfrm>
              <a:off x="6696236" y="4861618"/>
              <a:ext cx="2340260" cy="584775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ZA" sz="1600" dirty="0" smtClean="0">
                  <a:solidFill>
                    <a:srgbClr val="0000CC"/>
                  </a:solidFill>
                </a:rPr>
                <a:t>Potential at </a:t>
              </a:r>
              <a:r>
                <a:rPr lang="en-ZA" sz="1600" dirty="0" err="1" smtClean="0">
                  <a:solidFill>
                    <a:srgbClr val="0000CC"/>
                  </a:solidFill>
                </a:rPr>
                <a:t>Garsfontein</a:t>
              </a:r>
              <a:r>
                <a:rPr lang="en-ZA" sz="1600" dirty="0" smtClean="0">
                  <a:solidFill>
                    <a:srgbClr val="0000CC"/>
                  </a:solidFill>
                </a:rPr>
                <a:t> Reservoir</a:t>
              </a:r>
              <a:endParaRPr lang="en-ZA" sz="1600" dirty="0">
                <a:solidFill>
                  <a:srgbClr val="0000CC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>
              <a:off x="8748464" y="5446393"/>
              <a:ext cx="288032" cy="754915"/>
            </a:xfrm>
            <a:prstGeom prst="straightConnector1">
              <a:avLst/>
            </a:prstGeom>
            <a:noFill/>
            <a:ln w="28575" cap="sq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4388" y="-28574"/>
            <a:ext cx="1089136" cy="980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03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1138"/>
            <a:ext cx="9149450" cy="51882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508" y="1884659"/>
            <a:ext cx="5436604" cy="1040285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ZA" sz="2800" dirty="0" smtClean="0">
                <a:solidFill>
                  <a:schemeClr val="bg1">
                    <a:lumMod val="10000"/>
                  </a:schemeClr>
                </a:solidFill>
              </a:rPr>
              <a:t>Potential for a week = 82 097 kwh</a:t>
            </a:r>
          </a:p>
          <a:p>
            <a:r>
              <a:rPr lang="en-ZA" sz="2800" dirty="0" smtClean="0">
                <a:solidFill>
                  <a:schemeClr val="bg1">
                    <a:lumMod val="10000"/>
                  </a:schemeClr>
                </a:solidFill>
              </a:rPr>
              <a:t>Annual potential = 4 257 309 kwh</a:t>
            </a:r>
            <a:endParaRPr lang="en-ZA" sz="28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1514049"/>
            <a:ext cx="2727417" cy="169892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ZA" sz="1800" dirty="0" err="1" smtClean="0">
                <a:solidFill>
                  <a:schemeClr val="tx1"/>
                </a:solidFill>
                <a:effectLst/>
              </a:rPr>
              <a:t>P</a:t>
            </a:r>
            <a:r>
              <a:rPr lang="en-ZA" sz="1200" dirty="0" err="1" smtClean="0">
                <a:solidFill>
                  <a:schemeClr val="tx1"/>
                </a:solidFill>
                <a:effectLst/>
              </a:rPr>
              <a:t>avg</a:t>
            </a:r>
            <a:r>
              <a:rPr lang="en-ZA" sz="1200" dirty="0" smtClean="0">
                <a:solidFill>
                  <a:schemeClr val="tx1"/>
                </a:solidFill>
                <a:effectLst/>
              </a:rPr>
              <a:t> upstream</a:t>
            </a:r>
            <a:r>
              <a:rPr lang="en-ZA" sz="1800" dirty="0" smtClean="0">
                <a:solidFill>
                  <a:schemeClr val="tx1"/>
                </a:solidFill>
                <a:effectLst/>
              </a:rPr>
              <a:t> =  </a:t>
            </a:r>
            <a:r>
              <a:rPr lang="en-ZA" sz="1800" dirty="0">
                <a:solidFill>
                  <a:schemeClr val="tx1"/>
                </a:solidFill>
                <a:effectLst/>
              </a:rPr>
              <a:t>117,4 m </a:t>
            </a:r>
            <a:endParaRPr lang="en-ZA" sz="1800" dirty="0" smtClean="0">
              <a:solidFill>
                <a:schemeClr val="tx1"/>
              </a:solidFill>
              <a:effectLst/>
            </a:endParaRPr>
          </a:p>
          <a:p>
            <a:r>
              <a:rPr lang="en-ZA" sz="1800" dirty="0" err="1" smtClean="0">
                <a:solidFill>
                  <a:schemeClr val="tx1"/>
                </a:solidFill>
                <a:effectLst/>
              </a:rPr>
              <a:t>Q</a:t>
            </a:r>
            <a:r>
              <a:rPr lang="en-ZA" sz="1200" dirty="0" err="1" smtClean="0">
                <a:solidFill>
                  <a:schemeClr val="tx1"/>
                </a:solidFill>
                <a:effectLst/>
              </a:rPr>
              <a:t>avg</a:t>
            </a:r>
            <a:r>
              <a:rPr lang="en-ZA" sz="1800" dirty="0" smtClean="0">
                <a:solidFill>
                  <a:schemeClr val="tx1"/>
                </a:solidFill>
                <a:effectLst/>
              </a:rPr>
              <a:t> =  </a:t>
            </a:r>
            <a:r>
              <a:rPr lang="en-ZA" sz="1800" dirty="0">
                <a:solidFill>
                  <a:schemeClr val="tx1"/>
                </a:solidFill>
                <a:effectLst/>
              </a:rPr>
              <a:t>0,671 </a:t>
            </a:r>
            <a:r>
              <a:rPr lang="en-ZA" sz="1800" dirty="0" smtClean="0">
                <a:solidFill>
                  <a:schemeClr val="tx1"/>
                </a:solidFill>
                <a:effectLst/>
              </a:rPr>
              <a:t>m³/s</a:t>
            </a:r>
          </a:p>
          <a:p>
            <a:r>
              <a:rPr lang="en-ZA" sz="1800" dirty="0" smtClean="0">
                <a:solidFill>
                  <a:schemeClr val="tx1"/>
                </a:solidFill>
                <a:effectLst/>
              </a:rPr>
              <a:t>Data since </a:t>
            </a:r>
            <a:r>
              <a:rPr lang="en-ZA" sz="1800" dirty="0">
                <a:solidFill>
                  <a:schemeClr val="tx1"/>
                </a:solidFill>
                <a:effectLst/>
              </a:rPr>
              <a:t>April 2011 </a:t>
            </a:r>
            <a:r>
              <a:rPr lang="en-ZA" sz="1800" dirty="0" smtClean="0">
                <a:solidFill>
                  <a:schemeClr val="tx1"/>
                </a:solidFill>
                <a:effectLst/>
              </a:rPr>
              <a:t>and</a:t>
            </a:r>
          </a:p>
          <a:p>
            <a:r>
              <a:rPr lang="en-ZA" sz="1800" dirty="0" err="1" smtClean="0">
                <a:solidFill>
                  <a:schemeClr val="tx1"/>
                </a:solidFill>
                <a:effectLst/>
              </a:rPr>
              <a:t>P</a:t>
            </a:r>
            <a:r>
              <a:rPr lang="en-ZA" sz="1200" dirty="0" err="1" smtClean="0">
                <a:solidFill>
                  <a:schemeClr val="tx1"/>
                </a:solidFill>
                <a:effectLst/>
              </a:rPr>
              <a:t>avg</a:t>
            </a:r>
            <a:r>
              <a:rPr lang="en-ZA" sz="1200" dirty="0" smtClean="0">
                <a:solidFill>
                  <a:schemeClr val="tx1"/>
                </a:solidFill>
                <a:effectLst/>
              </a:rPr>
              <a:t> </a:t>
            </a:r>
            <a:r>
              <a:rPr lang="en-ZA" sz="1200" dirty="0">
                <a:solidFill>
                  <a:schemeClr val="tx1"/>
                </a:solidFill>
                <a:effectLst/>
              </a:rPr>
              <a:t>upstream</a:t>
            </a:r>
            <a:r>
              <a:rPr lang="en-ZA" sz="1800" dirty="0">
                <a:solidFill>
                  <a:schemeClr val="tx1"/>
                </a:solidFill>
                <a:effectLst/>
              </a:rPr>
              <a:t> =  </a:t>
            </a:r>
            <a:r>
              <a:rPr lang="en-ZA" sz="1800" dirty="0" smtClean="0">
                <a:solidFill>
                  <a:schemeClr val="tx1"/>
                </a:solidFill>
                <a:effectLst/>
              </a:rPr>
              <a:t>120 </a:t>
            </a:r>
            <a:r>
              <a:rPr lang="en-ZA" sz="1800" dirty="0">
                <a:solidFill>
                  <a:schemeClr val="tx1"/>
                </a:solidFill>
                <a:effectLst/>
              </a:rPr>
              <a:t>m </a:t>
            </a:r>
          </a:p>
          <a:p>
            <a:r>
              <a:rPr lang="en-ZA" sz="1800" dirty="0" err="1">
                <a:solidFill>
                  <a:schemeClr val="tx1"/>
                </a:solidFill>
                <a:effectLst/>
              </a:rPr>
              <a:t>Q</a:t>
            </a:r>
            <a:r>
              <a:rPr lang="en-ZA" sz="1200" dirty="0" err="1">
                <a:solidFill>
                  <a:schemeClr val="tx1"/>
                </a:solidFill>
                <a:effectLst/>
              </a:rPr>
              <a:t>avg</a:t>
            </a:r>
            <a:r>
              <a:rPr lang="en-ZA" sz="1800" dirty="0">
                <a:solidFill>
                  <a:schemeClr val="tx1"/>
                </a:solidFill>
                <a:effectLst/>
              </a:rPr>
              <a:t> =  </a:t>
            </a:r>
            <a:r>
              <a:rPr lang="en-ZA" sz="1800" dirty="0" smtClean="0">
                <a:solidFill>
                  <a:schemeClr val="tx1"/>
                </a:solidFill>
                <a:effectLst/>
              </a:rPr>
              <a:t>0,77 m³/s</a:t>
            </a:r>
            <a:endParaRPr lang="en-ZA" sz="18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9572" y="5337212"/>
            <a:ext cx="4644516" cy="646331"/>
          </a:xfrm>
          <a:prstGeom prst="rect">
            <a:avLst/>
          </a:prstGeom>
          <a:solidFill>
            <a:srgbClr val="CCEC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ZA" sz="1800" dirty="0" smtClean="0">
                <a:solidFill>
                  <a:schemeClr val="tx1"/>
                </a:solidFill>
                <a:effectLst/>
              </a:rPr>
              <a:t>Required turbine capacity 550 kW or 950 kW depending on operational approach adopted</a:t>
            </a:r>
            <a:endParaRPr lang="en-ZA" sz="180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smtClean="0"/>
              <a:t>Hydraulic analyses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323968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Economic assessment</a:t>
            </a:r>
            <a:endParaRPr lang="en-ZA" sz="3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0"/>
            <a:ext cx="2362200" cy="15748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712916"/>
              </p:ext>
            </p:extLst>
          </p:nvPr>
        </p:nvGraphicFramePr>
        <p:xfrm>
          <a:off x="1476374" y="85713"/>
          <a:ext cx="7296152" cy="65446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35847"/>
                <a:gridCol w="611735"/>
                <a:gridCol w="1363025"/>
                <a:gridCol w="140420"/>
                <a:gridCol w="1345125"/>
              </a:tblGrid>
              <a:tr h="3082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Cost Estimate for the implementation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Cost ID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Comments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Cost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154132"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Professional fees: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Planning and design costs: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 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Detail design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P1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000" b="1" dirty="0" smtClean="0">
                          <a:effectLst/>
                        </a:rPr>
                        <a:t>9 % of implementation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1 729 014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82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Legal and regulatory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P2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100 000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Dynamic analyses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P3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 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280 000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Site survey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P4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 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60 000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Subtotal A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A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 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2 169 014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Estimated Capital Cost: 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Civil works: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 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Preparation of site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C1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 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R 90 000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Turbine Room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C2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 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R 970 000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Modifications to outlet works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C3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 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R 0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Pipework and valves (supply and install)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C4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 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R 770 000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Electro-mechanical Equipment: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 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Turbines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E1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 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11 447 800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Generators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E2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Included in E1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0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Controls units (HPU, cooling and lubricating etc.)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E3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Included in E1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0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82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Transformer cost and integration into electrical grid (Transmission infrastructure)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E4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 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2 160 000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67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Import costs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E5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Import item at rate X2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2 404 038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Implementation cost: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 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3082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Commissioning, erecting and project management provided by the Supplier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I1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5 weeks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476 000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Construction supervision (Consultant)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I2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12 Man months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360 000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Training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I3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 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60 000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82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Spare components to be stored on site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I4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3% of Sum of E1 to E3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343 434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Integration of system components (telemetry etc.)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I5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 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130 000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82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Contingencies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I6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5% of Sum of C, E and I items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960 564</a:t>
                      </a:r>
                      <a:endParaRPr lang="en-Z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Subtotal B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B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 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 smtClean="0">
                          <a:effectLst/>
                        </a:rPr>
                        <a:t>R 20 171 836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Exchange rate - Euro to Rand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X1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R </a:t>
                      </a:r>
                      <a:r>
                        <a:rPr lang="en-ZA" sz="1000" b="1" dirty="0" smtClean="0">
                          <a:effectLst/>
                        </a:rPr>
                        <a:t>17.0/</a:t>
                      </a:r>
                      <a:r>
                        <a:rPr lang="en-ZA" sz="1000" b="1" dirty="0">
                          <a:effectLst/>
                        </a:rPr>
                        <a:t>€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 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</a:tr>
              <a:tr h="1541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Importing costs (Customs and transportation)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X2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21%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>
                          <a:effectLst/>
                        </a:rPr>
                        <a:t> </a:t>
                      </a:r>
                      <a:endParaRPr lang="en-ZA" sz="10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</a:tr>
              <a:tr h="154132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Total cost (Subtotal A + Subtotal B)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22 340 850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132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effectLst/>
                        </a:rPr>
                        <a:t>Calculated Implementation Cost per installed kW (R/kW)</a:t>
                      </a:r>
                      <a:endParaRPr lang="en-ZA" sz="10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0251" marR="40251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30 190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1351280" y="457200"/>
            <a:ext cx="1666240" cy="3889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Oval 6"/>
          <p:cNvSpPr/>
          <p:nvPr/>
        </p:nvSpPr>
        <p:spPr>
          <a:xfrm>
            <a:off x="1219200" y="1808480"/>
            <a:ext cx="1341120" cy="3889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Oval 7"/>
          <p:cNvSpPr/>
          <p:nvPr/>
        </p:nvSpPr>
        <p:spPr>
          <a:xfrm>
            <a:off x="1239520" y="2698750"/>
            <a:ext cx="2113280" cy="3797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Oval 8"/>
          <p:cNvSpPr/>
          <p:nvPr/>
        </p:nvSpPr>
        <p:spPr>
          <a:xfrm>
            <a:off x="1270000" y="3970654"/>
            <a:ext cx="1666240" cy="3889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435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Economic assessment</a:t>
            </a:r>
            <a:endParaRPr lang="en-ZA" sz="3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0"/>
            <a:ext cx="2362200" cy="157480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584083"/>
              </p:ext>
            </p:extLst>
          </p:nvPr>
        </p:nvGraphicFramePr>
        <p:xfrm>
          <a:off x="457200" y="1417638"/>
          <a:ext cx="8353424" cy="53279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25365"/>
                <a:gridCol w="1061994"/>
                <a:gridCol w="1716891"/>
                <a:gridCol w="1849174"/>
              </a:tblGrid>
              <a:tr h="0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Operational Cost Estimate: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Expected Operational Life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40 years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Planned year of implementation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2017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Annual operation and maintenance cost (Note 1): 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Cost component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Cost ID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% of Capital Cost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Cost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Civil works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M1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0.25%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4 575</a:t>
                      </a:r>
                      <a:endParaRPr lang="en-ZA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Electrical and mechanical works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M2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2.00%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228 956</a:t>
                      </a:r>
                      <a:endParaRPr lang="en-ZA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Transmission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OT1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0.80%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17 280</a:t>
                      </a:r>
                      <a:endParaRPr lang="en-ZA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Operation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O1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0.40%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80 687</a:t>
                      </a:r>
                      <a:endParaRPr lang="en-ZA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Insurance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OT2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0.30%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60 516</a:t>
                      </a:r>
                      <a:endParaRPr lang="en-ZA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Subtotal (Annual O&amp;M Costs)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392 014</a:t>
                      </a:r>
                      <a:endParaRPr lang="en-ZA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Annual income for this development (Note 2):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Average value of generated electricity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EI1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0.73 R/kWh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R 4 667 328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Investment review: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Net present value of costs 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67 592 455</a:t>
                      </a:r>
                      <a:endParaRPr lang="en-ZA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Net present value of income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375 727 751</a:t>
                      </a:r>
                      <a:endParaRPr lang="en-ZA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effectLst/>
                        </a:rPr>
                        <a:t>Total NPV</a:t>
                      </a:r>
                      <a:endParaRPr lang="en-ZA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308 135 296</a:t>
                      </a:r>
                      <a:endParaRPr lang="en-ZA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effectLst/>
                        </a:rPr>
                        <a:t>Internal rate of return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25.57 %</a:t>
                      </a:r>
                      <a:endParaRPr lang="en-ZA" sz="1600" b="1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 err="1">
                          <a:effectLst/>
                        </a:rPr>
                        <a:t>Levelised</a:t>
                      </a:r>
                      <a:r>
                        <a:rPr lang="en-ZA" sz="1600" b="1" dirty="0">
                          <a:effectLst/>
                        </a:rPr>
                        <a:t> Cost of energy</a:t>
                      </a:r>
                      <a:endParaRPr lang="en-ZA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600" b="1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26.43 c/kwh</a:t>
                      </a:r>
                      <a:endParaRPr lang="en-ZA" sz="1600" b="1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842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4640" y="1192769"/>
            <a:ext cx="7464288" cy="55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151412" y="3200603"/>
            <a:ext cx="1966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b="1" dirty="0" smtClean="0">
                <a:solidFill>
                  <a:srgbClr val="FFFF00"/>
                </a:solidFill>
              </a:rPr>
              <a:t>PRS</a:t>
            </a:r>
            <a:endParaRPr lang="en-ZA" sz="3200" b="1" dirty="0">
              <a:solidFill>
                <a:srgbClr val="FFFF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5724128" y="3754525"/>
            <a:ext cx="1008112" cy="6480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dirty="0" smtClean="0"/>
              <a:t>Conceptual Designs – Heights HL Reservoir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399716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37" y="1097085"/>
            <a:ext cx="8620125" cy="56388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347864" y="5877272"/>
            <a:ext cx="648072" cy="43204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Freeform 2"/>
          <p:cNvSpPr/>
          <p:nvPr/>
        </p:nvSpPr>
        <p:spPr>
          <a:xfrm>
            <a:off x="1685925" y="1114425"/>
            <a:ext cx="5757863" cy="4429125"/>
          </a:xfrm>
          <a:custGeom>
            <a:avLst/>
            <a:gdLst>
              <a:gd name="connsiteX0" fmla="*/ 2228850 w 5757863"/>
              <a:gd name="connsiteY0" fmla="*/ 4229100 h 4429125"/>
              <a:gd name="connsiteX1" fmla="*/ 2228850 w 5757863"/>
              <a:gd name="connsiteY1" fmla="*/ 4229100 h 4429125"/>
              <a:gd name="connsiteX2" fmla="*/ 2986088 w 5757863"/>
              <a:gd name="connsiteY2" fmla="*/ 4200525 h 4429125"/>
              <a:gd name="connsiteX3" fmla="*/ 3028950 w 5757863"/>
              <a:gd name="connsiteY3" fmla="*/ 4229100 h 4429125"/>
              <a:gd name="connsiteX4" fmla="*/ 3114675 w 5757863"/>
              <a:gd name="connsiteY4" fmla="*/ 4257675 h 4429125"/>
              <a:gd name="connsiteX5" fmla="*/ 3243263 w 5757863"/>
              <a:gd name="connsiteY5" fmla="*/ 4286250 h 4429125"/>
              <a:gd name="connsiteX6" fmla="*/ 3586163 w 5757863"/>
              <a:gd name="connsiteY6" fmla="*/ 4286250 h 4429125"/>
              <a:gd name="connsiteX7" fmla="*/ 3629025 w 5757863"/>
              <a:gd name="connsiteY7" fmla="*/ 4271963 h 4429125"/>
              <a:gd name="connsiteX8" fmla="*/ 3743325 w 5757863"/>
              <a:gd name="connsiteY8" fmla="*/ 4257675 h 4429125"/>
              <a:gd name="connsiteX9" fmla="*/ 3829050 w 5757863"/>
              <a:gd name="connsiteY9" fmla="*/ 4229100 h 4429125"/>
              <a:gd name="connsiteX10" fmla="*/ 3986213 w 5757863"/>
              <a:gd name="connsiteY10" fmla="*/ 4186238 h 4429125"/>
              <a:gd name="connsiteX11" fmla="*/ 4057650 w 5757863"/>
              <a:gd name="connsiteY11" fmla="*/ 4114800 h 4429125"/>
              <a:gd name="connsiteX12" fmla="*/ 4100513 w 5757863"/>
              <a:gd name="connsiteY12" fmla="*/ 4086225 h 4429125"/>
              <a:gd name="connsiteX13" fmla="*/ 4186238 w 5757863"/>
              <a:gd name="connsiteY13" fmla="*/ 4000500 h 4429125"/>
              <a:gd name="connsiteX14" fmla="*/ 4229100 w 5757863"/>
              <a:gd name="connsiteY14" fmla="*/ 3957638 h 4429125"/>
              <a:gd name="connsiteX15" fmla="*/ 4286250 w 5757863"/>
              <a:gd name="connsiteY15" fmla="*/ 3914775 h 4429125"/>
              <a:gd name="connsiteX16" fmla="*/ 4371975 w 5757863"/>
              <a:gd name="connsiteY16" fmla="*/ 3786188 h 4429125"/>
              <a:gd name="connsiteX17" fmla="*/ 4414838 w 5757863"/>
              <a:gd name="connsiteY17" fmla="*/ 3729038 h 4429125"/>
              <a:gd name="connsiteX18" fmla="*/ 4471988 w 5757863"/>
              <a:gd name="connsiteY18" fmla="*/ 3671888 h 4429125"/>
              <a:gd name="connsiteX19" fmla="*/ 4500563 w 5757863"/>
              <a:gd name="connsiteY19" fmla="*/ 3614738 h 4429125"/>
              <a:gd name="connsiteX20" fmla="*/ 4543425 w 5757863"/>
              <a:gd name="connsiteY20" fmla="*/ 3514725 h 4429125"/>
              <a:gd name="connsiteX21" fmla="*/ 4557713 w 5757863"/>
              <a:gd name="connsiteY21" fmla="*/ 3471863 h 4429125"/>
              <a:gd name="connsiteX22" fmla="*/ 4586288 w 5757863"/>
              <a:gd name="connsiteY22" fmla="*/ 3414713 h 4429125"/>
              <a:gd name="connsiteX23" fmla="*/ 4629150 w 5757863"/>
              <a:gd name="connsiteY23" fmla="*/ 3300413 h 4429125"/>
              <a:gd name="connsiteX24" fmla="*/ 4686300 w 5757863"/>
              <a:gd name="connsiteY24" fmla="*/ 3214688 h 4429125"/>
              <a:gd name="connsiteX25" fmla="*/ 4786313 w 5757863"/>
              <a:gd name="connsiteY25" fmla="*/ 3157538 h 4429125"/>
              <a:gd name="connsiteX26" fmla="*/ 4843463 w 5757863"/>
              <a:gd name="connsiteY26" fmla="*/ 3071813 h 4429125"/>
              <a:gd name="connsiteX27" fmla="*/ 4900613 w 5757863"/>
              <a:gd name="connsiteY27" fmla="*/ 2957513 h 4429125"/>
              <a:gd name="connsiteX28" fmla="*/ 5629275 w 5757863"/>
              <a:gd name="connsiteY28" fmla="*/ 1500188 h 4429125"/>
              <a:gd name="connsiteX29" fmla="*/ 5643563 w 5757863"/>
              <a:gd name="connsiteY29" fmla="*/ 1457325 h 4429125"/>
              <a:gd name="connsiteX30" fmla="*/ 5672138 w 5757863"/>
              <a:gd name="connsiteY30" fmla="*/ 1343025 h 4429125"/>
              <a:gd name="connsiteX31" fmla="*/ 5700713 w 5757863"/>
              <a:gd name="connsiteY31" fmla="*/ 1300163 h 4429125"/>
              <a:gd name="connsiteX32" fmla="*/ 5743575 w 5757863"/>
              <a:gd name="connsiteY32" fmla="*/ 1171575 h 4429125"/>
              <a:gd name="connsiteX33" fmla="*/ 5757863 w 5757863"/>
              <a:gd name="connsiteY33" fmla="*/ 1128713 h 4429125"/>
              <a:gd name="connsiteX34" fmla="*/ 5743575 w 5757863"/>
              <a:gd name="connsiteY34" fmla="*/ 1071563 h 4429125"/>
              <a:gd name="connsiteX35" fmla="*/ 5614988 w 5757863"/>
              <a:gd name="connsiteY35" fmla="*/ 957263 h 4429125"/>
              <a:gd name="connsiteX36" fmla="*/ 5572125 w 5757863"/>
              <a:gd name="connsiteY36" fmla="*/ 914400 h 4429125"/>
              <a:gd name="connsiteX37" fmla="*/ 5472113 w 5757863"/>
              <a:gd name="connsiteY37" fmla="*/ 857250 h 4429125"/>
              <a:gd name="connsiteX38" fmla="*/ 5386388 w 5757863"/>
              <a:gd name="connsiteY38" fmla="*/ 814388 h 4429125"/>
              <a:gd name="connsiteX39" fmla="*/ 5329238 w 5757863"/>
              <a:gd name="connsiteY39" fmla="*/ 742950 h 4429125"/>
              <a:gd name="connsiteX40" fmla="*/ 5286375 w 5757863"/>
              <a:gd name="connsiteY40" fmla="*/ 714375 h 4429125"/>
              <a:gd name="connsiteX41" fmla="*/ 5214938 w 5757863"/>
              <a:gd name="connsiteY41" fmla="*/ 628650 h 4429125"/>
              <a:gd name="connsiteX42" fmla="*/ 5172075 w 5757863"/>
              <a:gd name="connsiteY42" fmla="*/ 600075 h 4429125"/>
              <a:gd name="connsiteX43" fmla="*/ 5143500 w 5757863"/>
              <a:gd name="connsiteY43" fmla="*/ 557213 h 4429125"/>
              <a:gd name="connsiteX44" fmla="*/ 5043488 w 5757863"/>
              <a:gd name="connsiteY44" fmla="*/ 485775 h 4429125"/>
              <a:gd name="connsiteX45" fmla="*/ 5000625 w 5757863"/>
              <a:gd name="connsiteY45" fmla="*/ 471488 h 4429125"/>
              <a:gd name="connsiteX46" fmla="*/ 4929188 w 5757863"/>
              <a:gd name="connsiteY46" fmla="*/ 414338 h 4429125"/>
              <a:gd name="connsiteX47" fmla="*/ 4800600 w 5757863"/>
              <a:gd name="connsiteY47" fmla="*/ 342900 h 4429125"/>
              <a:gd name="connsiteX48" fmla="*/ 4714875 w 5757863"/>
              <a:gd name="connsiteY48" fmla="*/ 285750 h 4429125"/>
              <a:gd name="connsiteX49" fmla="*/ 4629150 w 5757863"/>
              <a:gd name="connsiteY49" fmla="*/ 242888 h 4429125"/>
              <a:gd name="connsiteX50" fmla="*/ 4600575 w 5757863"/>
              <a:gd name="connsiteY50" fmla="*/ 200025 h 4429125"/>
              <a:gd name="connsiteX51" fmla="*/ 4486275 w 5757863"/>
              <a:gd name="connsiteY51" fmla="*/ 157163 h 4429125"/>
              <a:gd name="connsiteX52" fmla="*/ 4443413 w 5757863"/>
              <a:gd name="connsiteY52" fmla="*/ 142875 h 4429125"/>
              <a:gd name="connsiteX53" fmla="*/ 4357688 w 5757863"/>
              <a:gd name="connsiteY53" fmla="*/ 85725 h 4429125"/>
              <a:gd name="connsiteX54" fmla="*/ 4271963 w 5757863"/>
              <a:gd name="connsiteY54" fmla="*/ 57150 h 4429125"/>
              <a:gd name="connsiteX55" fmla="*/ 4229100 w 5757863"/>
              <a:gd name="connsiteY55" fmla="*/ 42863 h 4429125"/>
              <a:gd name="connsiteX56" fmla="*/ 4114800 w 5757863"/>
              <a:gd name="connsiteY56" fmla="*/ 57150 h 4429125"/>
              <a:gd name="connsiteX57" fmla="*/ 4043363 w 5757863"/>
              <a:gd name="connsiteY57" fmla="*/ 71438 h 4429125"/>
              <a:gd name="connsiteX58" fmla="*/ 3800475 w 5757863"/>
              <a:gd name="connsiteY58" fmla="*/ 57150 h 4429125"/>
              <a:gd name="connsiteX59" fmla="*/ 3629025 w 5757863"/>
              <a:gd name="connsiteY59" fmla="*/ 28575 h 4429125"/>
              <a:gd name="connsiteX60" fmla="*/ 3586163 w 5757863"/>
              <a:gd name="connsiteY60" fmla="*/ 14288 h 4429125"/>
              <a:gd name="connsiteX61" fmla="*/ 3529013 w 5757863"/>
              <a:gd name="connsiteY61" fmla="*/ 0 h 4429125"/>
              <a:gd name="connsiteX62" fmla="*/ 3386138 w 5757863"/>
              <a:gd name="connsiteY62" fmla="*/ 14288 h 4429125"/>
              <a:gd name="connsiteX63" fmla="*/ 3300413 w 5757863"/>
              <a:gd name="connsiteY63" fmla="*/ 71438 h 4429125"/>
              <a:gd name="connsiteX64" fmla="*/ 3257550 w 5757863"/>
              <a:gd name="connsiteY64" fmla="*/ 100013 h 4429125"/>
              <a:gd name="connsiteX65" fmla="*/ 3228975 w 5757863"/>
              <a:gd name="connsiteY65" fmla="*/ 142875 h 4429125"/>
              <a:gd name="connsiteX66" fmla="*/ 3143250 w 5757863"/>
              <a:gd name="connsiteY66" fmla="*/ 214313 h 4429125"/>
              <a:gd name="connsiteX67" fmla="*/ 3086100 w 5757863"/>
              <a:gd name="connsiteY67" fmla="*/ 242888 h 4429125"/>
              <a:gd name="connsiteX68" fmla="*/ 3028950 w 5757863"/>
              <a:gd name="connsiteY68" fmla="*/ 257175 h 4429125"/>
              <a:gd name="connsiteX69" fmla="*/ 2971800 w 5757863"/>
              <a:gd name="connsiteY69" fmla="*/ 285750 h 4429125"/>
              <a:gd name="connsiteX70" fmla="*/ 2928938 w 5757863"/>
              <a:gd name="connsiteY70" fmla="*/ 300038 h 4429125"/>
              <a:gd name="connsiteX71" fmla="*/ 2786063 w 5757863"/>
              <a:gd name="connsiteY71" fmla="*/ 371475 h 4429125"/>
              <a:gd name="connsiteX72" fmla="*/ 2714625 w 5757863"/>
              <a:gd name="connsiteY72" fmla="*/ 414338 h 4429125"/>
              <a:gd name="connsiteX73" fmla="*/ 2657475 w 5757863"/>
              <a:gd name="connsiteY73" fmla="*/ 428625 h 4429125"/>
              <a:gd name="connsiteX74" fmla="*/ 2571750 w 5757863"/>
              <a:gd name="connsiteY74" fmla="*/ 485775 h 4429125"/>
              <a:gd name="connsiteX75" fmla="*/ 2486025 w 5757863"/>
              <a:gd name="connsiteY75" fmla="*/ 557213 h 4429125"/>
              <a:gd name="connsiteX76" fmla="*/ 2400300 w 5757863"/>
              <a:gd name="connsiteY76" fmla="*/ 614363 h 4429125"/>
              <a:gd name="connsiteX77" fmla="*/ 2357438 w 5757863"/>
              <a:gd name="connsiteY77" fmla="*/ 642938 h 4429125"/>
              <a:gd name="connsiteX78" fmla="*/ 2300288 w 5757863"/>
              <a:gd name="connsiteY78" fmla="*/ 685800 h 4429125"/>
              <a:gd name="connsiteX79" fmla="*/ 2243138 w 5757863"/>
              <a:gd name="connsiteY79" fmla="*/ 700088 h 4429125"/>
              <a:gd name="connsiteX80" fmla="*/ 2043113 w 5757863"/>
              <a:gd name="connsiteY80" fmla="*/ 728663 h 4429125"/>
              <a:gd name="connsiteX81" fmla="*/ 1857375 w 5757863"/>
              <a:gd name="connsiteY81" fmla="*/ 742950 h 4429125"/>
              <a:gd name="connsiteX82" fmla="*/ 957263 w 5757863"/>
              <a:gd name="connsiteY82" fmla="*/ 757238 h 4429125"/>
              <a:gd name="connsiteX83" fmla="*/ 828675 w 5757863"/>
              <a:gd name="connsiteY83" fmla="*/ 814388 h 4429125"/>
              <a:gd name="connsiteX84" fmla="*/ 700088 w 5757863"/>
              <a:gd name="connsiteY84" fmla="*/ 942975 h 4429125"/>
              <a:gd name="connsiteX85" fmla="*/ 657225 w 5757863"/>
              <a:gd name="connsiteY85" fmla="*/ 985838 h 4429125"/>
              <a:gd name="connsiteX86" fmla="*/ 571500 w 5757863"/>
              <a:gd name="connsiteY86" fmla="*/ 1057275 h 4429125"/>
              <a:gd name="connsiteX87" fmla="*/ 528638 w 5757863"/>
              <a:gd name="connsiteY87" fmla="*/ 1114425 h 4429125"/>
              <a:gd name="connsiteX88" fmla="*/ 471488 w 5757863"/>
              <a:gd name="connsiteY88" fmla="*/ 1143000 h 4429125"/>
              <a:gd name="connsiteX89" fmla="*/ 342900 w 5757863"/>
              <a:gd name="connsiteY89" fmla="*/ 1271588 h 4429125"/>
              <a:gd name="connsiteX90" fmla="*/ 257175 w 5757863"/>
              <a:gd name="connsiteY90" fmla="*/ 1371600 h 4429125"/>
              <a:gd name="connsiteX91" fmla="*/ 228600 w 5757863"/>
              <a:gd name="connsiteY91" fmla="*/ 1443038 h 4429125"/>
              <a:gd name="connsiteX92" fmla="*/ 185738 w 5757863"/>
              <a:gd name="connsiteY92" fmla="*/ 1571625 h 4429125"/>
              <a:gd name="connsiteX93" fmla="*/ 171450 w 5757863"/>
              <a:gd name="connsiteY93" fmla="*/ 1671638 h 4429125"/>
              <a:gd name="connsiteX94" fmla="*/ 228600 w 5757863"/>
              <a:gd name="connsiteY94" fmla="*/ 1985963 h 4429125"/>
              <a:gd name="connsiteX95" fmla="*/ 300038 w 5757863"/>
              <a:gd name="connsiteY95" fmla="*/ 2143125 h 4429125"/>
              <a:gd name="connsiteX96" fmla="*/ 285750 w 5757863"/>
              <a:gd name="connsiteY96" fmla="*/ 2386013 h 4429125"/>
              <a:gd name="connsiteX97" fmla="*/ 271463 w 5757863"/>
              <a:gd name="connsiteY97" fmla="*/ 2428875 h 4429125"/>
              <a:gd name="connsiteX98" fmla="*/ 242888 w 5757863"/>
              <a:gd name="connsiteY98" fmla="*/ 2500313 h 4429125"/>
              <a:gd name="connsiteX99" fmla="*/ 200025 w 5757863"/>
              <a:gd name="connsiteY99" fmla="*/ 2714625 h 4429125"/>
              <a:gd name="connsiteX100" fmla="*/ 171450 w 5757863"/>
              <a:gd name="connsiteY100" fmla="*/ 2757488 h 4429125"/>
              <a:gd name="connsiteX101" fmla="*/ 114300 w 5757863"/>
              <a:gd name="connsiteY101" fmla="*/ 2943225 h 4429125"/>
              <a:gd name="connsiteX102" fmla="*/ 100013 w 5757863"/>
              <a:gd name="connsiteY102" fmla="*/ 2986088 h 4429125"/>
              <a:gd name="connsiteX103" fmla="*/ 71438 w 5757863"/>
              <a:gd name="connsiteY103" fmla="*/ 3114675 h 4429125"/>
              <a:gd name="connsiteX104" fmla="*/ 42863 w 5757863"/>
              <a:gd name="connsiteY104" fmla="*/ 3271838 h 4429125"/>
              <a:gd name="connsiteX105" fmla="*/ 0 w 5757863"/>
              <a:gd name="connsiteY105" fmla="*/ 3386138 h 4429125"/>
              <a:gd name="connsiteX106" fmla="*/ 14288 w 5757863"/>
              <a:gd name="connsiteY106" fmla="*/ 3543300 h 4429125"/>
              <a:gd name="connsiteX107" fmla="*/ 57150 w 5757863"/>
              <a:gd name="connsiteY107" fmla="*/ 3600450 h 4429125"/>
              <a:gd name="connsiteX108" fmla="*/ 214313 w 5757863"/>
              <a:gd name="connsiteY108" fmla="*/ 3743325 h 4429125"/>
              <a:gd name="connsiteX109" fmla="*/ 285750 w 5757863"/>
              <a:gd name="connsiteY109" fmla="*/ 3829050 h 4429125"/>
              <a:gd name="connsiteX110" fmla="*/ 357188 w 5757863"/>
              <a:gd name="connsiteY110" fmla="*/ 3914775 h 4429125"/>
              <a:gd name="connsiteX111" fmla="*/ 371475 w 5757863"/>
              <a:gd name="connsiteY111" fmla="*/ 3957638 h 4429125"/>
              <a:gd name="connsiteX112" fmla="*/ 457200 w 5757863"/>
              <a:gd name="connsiteY112" fmla="*/ 4043363 h 4429125"/>
              <a:gd name="connsiteX113" fmla="*/ 557213 w 5757863"/>
              <a:gd name="connsiteY113" fmla="*/ 4171950 h 4429125"/>
              <a:gd name="connsiteX114" fmla="*/ 657225 w 5757863"/>
              <a:gd name="connsiteY114" fmla="*/ 4286250 h 4429125"/>
              <a:gd name="connsiteX115" fmla="*/ 728663 w 5757863"/>
              <a:gd name="connsiteY115" fmla="*/ 4314825 h 4429125"/>
              <a:gd name="connsiteX116" fmla="*/ 771525 w 5757863"/>
              <a:gd name="connsiteY116" fmla="*/ 4343400 h 4429125"/>
              <a:gd name="connsiteX117" fmla="*/ 814388 w 5757863"/>
              <a:gd name="connsiteY117" fmla="*/ 4357688 h 4429125"/>
              <a:gd name="connsiteX118" fmla="*/ 857250 w 5757863"/>
              <a:gd name="connsiteY118" fmla="*/ 4386263 h 4429125"/>
              <a:gd name="connsiteX119" fmla="*/ 1000125 w 5757863"/>
              <a:gd name="connsiteY119" fmla="*/ 4429125 h 4429125"/>
              <a:gd name="connsiteX120" fmla="*/ 1243013 w 5757863"/>
              <a:gd name="connsiteY120" fmla="*/ 4414838 h 4429125"/>
              <a:gd name="connsiteX121" fmla="*/ 1457325 w 5757863"/>
              <a:gd name="connsiteY121" fmla="*/ 4386263 h 4429125"/>
              <a:gd name="connsiteX122" fmla="*/ 1500188 w 5757863"/>
              <a:gd name="connsiteY122" fmla="*/ 4357688 h 4429125"/>
              <a:gd name="connsiteX123" fmla="*/ 1643063 w 5757863"/>
              <a:gd name="connsiteY123" fmla="*/ 4329113 h 4429125"/>
              <a:gd name="connsiteX124" fmla="*/ 1700213 w 5757863"/>
              <a:gd name="connsiteY124" fmla="*/ 4314825 h 4429125"/>
              <a:gd name="connsiteX125" fmla="*/ 2000250 w 5757863"/>
              <a:gd name="connsiteY125" fmla="*/ 4329113 h 4429125"/>
              <a:gd name="connsiteX126" fmla="*/ 2043113 w 5757863"/>
              <a:gd name="connsiteY126" fmla="*/ 4343400 h 4429125"/>
              <a:gd name="connsiteX127" fmla="*/ 2100263 w 5757863"/>
              <a:gd name="connsiteY127" fmla="*/ 4357688 h 4429125"/>
              <a:gd name="connsiteX128" fmla="*/ 2200275 w 5757863"/>
              <a:gd name="connsiteY128" fmla="*/ 4386263 h 4429125"/>
              <a:gd name="connsiteX129" fmla="*/ 2357438 w 5757863"/>
              <a:gd name="connsiteY129" fmla="*/ 4286250 h 442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757863" h="4429125">
                <a:moveTo>
                  <a:pt x="2228850" y="4229100"/>
                </a:moveTo>
                <a:lnTo>
                  <a:pt x="2228850" y="4229100"/>
                </a:lnTo>
                <a:cubicBezTo>
                  <a:pt x="2481263" y="4219575"/>
                  <a:pt x="2733496" y="4200525"/>
                  <a:pt x="2986088" y="4200525"/>
                </a:cubicBezTo>
                <a:cubicBezTo>
                  <a:pt x="3003259" y="4200525"/>
                  <a:pt x="3013259" y="4222126"/>
                  <a:pt x="3028950" y="4229100"/>
                </a:cubicBezTo>
                <a:cubicBezTo>
                  <a:pt x="3056475" y="4241333"/>
                  <a:pt x="3086100" y="4248150"/>
                  <a:pt x="3114675" y="4257675"/>
                </a:cubicBezTo>
                <a:cubicBezTo>
                  <a:pt x="3185023" y="4281124"/>
                  <a:pt x="3142678" y="4269486"/>
                  <a:pt x="3243263" y="4286250"/>
                </a:cubicBezTo>
                <a:cubicBezTo>
                  <a:pt x="3377051" y="4330848"/>
                  <a:pt x="3298087" y="4310256"/>
                  <a:pt x="3586163" y="4286250"/>
                </a:cubicBezTo>
                <a:cubicBezTo>
                  <a:pt x="3601171" y="4284999"/>
                  <a:pt x="3614208" y="4274657"/>
                  <a:pt x="3629025" y="4271963"/>
                </a:cubicBezTo>
                <a:cubicBezTo>
                  <a:pt x="3666802" y="4265094"/>
                  <a:pt x="3705225" y="4262438"/>
                  <a:pt x="3743325" y="4257675"/>
                </a:cubicBezTo>
                <a:cubicBezTo>
                  <a:pt x="3771900" y="4248150"/>
                  <a:pt x="3799829" y="4236405"/>
                  <a:pt x="3829050" y="4229100"/>
                </a:cubicBezTo>
                <a:cubicBezTo>
                  <a:pt x="3957961" y="4196872"/>
                  <a:pt x="3906093" y="4212944"/>
                  <a:pt x="3986213" y="4186238"/>
                </a:cubicBezTo>
                <a:cubicBezTo>
                  <a:pt x="4100515" y="4110036"/>
                  <a:pt x="3962397" y="4210053"/>
                  <a:pt x="4057650" y="4114800"/>
                </a:cubicBezTo>
                <a:cubicBezTo>
                  <a:pt x="4069792" y="4102658"/>
                  <a:pt x="4087679" y="4097633"/>
                  <a:pt x="4100513" y="4086225"/>
                </a:cubicBezTo>
                <a:cubicBezTo>
                  <a:pt x="4130717" y="4059377"/>
                  <a:pt x="4157663" y="4029075"/>
                  <a:pt x="4186238" y="4000500"/>
                </a:cubicBezTo>
                <a:cubicBezTo>
                  <a:pt x="4200525" y="3986213"/>
                  <a:pt x="4212936" y="3969761"/>
                  <a:pt x="4229100" y="3957638"/>
                </a:cubicBezTo>
                <a:cubicBezTo>
                  <a:pt x="4248150" y="3943350"/>
                  <a:pt x="4270430" y="3932573"/>
                  <a:pt x="4286250" y="3914775"/>
                </a:cubicBezTo>
                <a:cubicBezTo>
                  <a:pt x="4309107" y="3889061"/>
                  <a:pt x="4346259" y="3820476"/>
                  <a:pt x="4371975" y="3786188"/>
                </a:cubicBezTo>
                <a:cubicBezTo>
                  <a:pt x="4386263" y="3767138"/>
                  <a:pt x="4399157" y="3746959"/>
                  <a:pt x="4414838" y="3729038"/>
                </a:cubicBezTo>
                <a:cubicBezTo>
                  <a:pt x="4432579" y="3708763"/>
                  <a:pt x="4455824" y="3693441"/>
                  <a:pt x="4471988" y="3671888"/>
                </a:cubicBezTo>
                <a:cubicBezTo>
                  <a:pt x="4484767" y="3654849"/>
                  <a:pt x="4491038" y="3633788"/>
                  <a:pt x="4500563" y="3614738"/>
                </a:cubicBezTo>
                <a:cubicBezTo>
                  <a:pt x="4530296" y="3495803"/>
                  <a:pt x="4494093" y="3613388"/>
                  <a:pt x="4543425" y="3514725"/>
                </a:cubicBezTo>
                <a:cubicBezTo>
                  <a:pt x="4550160" y="3501255"/>
                  <a:pt x="4551780" y="3485706"/>
                  <a:pt x="4557713" y="3471863"/>
                </a:cubicBezTo>
                <a:cubicBezTo>
                  <a:pt x="4566103" y="3452287"/>
                  <a:pt x="4576763" y="3433763"/>
                  <a:pt x="4586288" y="3414713"/>
                </a:cubicBezTo>
                <a:cubicBezTo>
                  <a:pt x="4600821" y="3356580"/>
                  <a:pt x="4597130" y="3353780"/>
                  <a:pt x="4629150" y="3300413"/>
                </a:cubicBezTo>
                <a:cubicBezTo>
                  <a:pt x="4646819" y="3270964"/>
                  <a:pt x="4655583" y="3230047"/>
                  <a:pt x="4686300" y="3214688"/>
                </a:cubicBezTo>
                <a:cubicBezTo>
                  <a:pt x="4758809" y="3178434"/>
                  <a:pt x="4725728" y="3197927"/>
                  <a:pt x="4786313" y="3157538"/>
                </a:cubicBezTo>
                <a:cubicBezTo>
                  <a:pt x="4822942" y="3047645"/>
                  <a:pt x="4768547" y="3189536"/>
                  <a:pt x="4843463" y="3071813"/>
                </a:cubicBezTo>
                <a:cubicBezTo>
                  <a:pt x="4866332" y="3035876"/>
                  <a:pt x="4881563" y="2995613"/>
                  <a:pt x="4900613" y="2957513"/>
                </a:cubicBezTo>
                <a:cubicBezTo>
                  <a:pt x="5143500" y="2471738"/>
                  <a:pt x="5457524" y="2015429"/>
                  <a:pt x="5629275" y="1500188"/>
                </a:cubicBezTo>
                <a:cubicBezTo>
                  <a:pt x="5634038" y="1485900"/>
                  <a:pt x="5639600" y="1471855"/>
                  <a:pt x="5643563" y="1457325"/>
                </a:cubicBezTo>
                <a:cubicBezTo>
                  <a:pt x="5653896" y="1419436"/>
                  <a:pt x="5650353" y="1375702"/>
                  <a:pt x="5672138" y="1343025"/>
                </a:cubicBezTo>
                <a:lnTo>
                  <a:pt x="5700713" y="1300163"/>
                </a:lnTo>
                <a:lnTo>
                  <a:pt x="5743575" y="1171575"/>
                </a:lnTo>
                <a:lnTo>
                  <a:pt x="5757863" y="1128713"/>
                </a:lnTo>
                <a:cubicBezTo>
                  <a:pt x="5753100" y="1109663"/>
                  <a:pt x="5754836" y="1087650"/>
                  <a:pt x="5743575" y="1071563"/>
                </a:cubicBezTo>
                <a:cubicBezTo>
                  <a:pt x="5665771" y="960415"/>
                  <a:pt x="5682949" y="1013897"/>
                  <a:pt x="5614988" y="957263"/>
                </a:cubicBezTo>
                <a:cubicBezTo>
                  <a:pt x="5599466" y="944328"/>
                  <a:pt x="5587647" y="927335"/>
                  <a:pt x="5572125" y="914400"/>
                </a:cubicBezTo>
                <a:cubicBezTo>
                  <a:pt x="5534151" y="882755"/>
                  <a:pt x="5516578" y="882658"/>
                  <a:pt x="5472113" y="857250"/>
                </a:cubicBezTo>
                <a:cubicBezTo>
                  <a:pt x="5394563" y="812936"/>
                  <a:pt x="5464972" y="840582"/>
                  <a:pt x="5386388" y="814388"/>
                </a:cubicBezTo>
                <a:cubicBezTo>
                  <a:pt x="5263549" y="732496"/>
                  <a:pt x="5408108" y="841539"/>
                  <a:pt x="5329238" y="742950"/>
                </a:cubicBezTo>
                <a:cubicBezTo>
                  <a:pt x="5318511" y="729541"/>
                  <a:pt x="5299567" y="725368"/>
                  <a:pt x="5286375" y="714375"/>
                </a:cubicBezTo>
                <a:cubicBezTo>
                  <a:pt x="5145941" y="597347"/>
                  <a:pt x="5327324" y="741036"/>
                  <a:pt x="5214938" y="628650"/>
                </a:cubicBezTo>
                <a:cubicBezTo>
                  <a:pt x="5202796" y="616508"/>
                  <a:pt x="5186363" y="609600"/>
                  <a:pt x="5172075" y="600075"/>
                </a:cubicBezTo>
                <a:cubicBezTo>
                  <a:pt x="5162550" y="585788"/>
                  <a:pt x="5155642" y="569355"/>
                  <a:pt x="5143500" y="557213"/>
                </a:cubicBezTo>
                <a:cubicBezTo>
                  <a:pt x="5137029" y="550742"/>
                  <a:pt x="5059713" y="493887"/>
                  <a:pt x="5043488" y="485775"/>
                </a:cubicBezTo>
                <a:cubicBezTo>
                  <a:pt x="5030017" y="479040"/>
                  <a:pt x="5014913" y="476250"/>
                  <a:pt x="5000625" y="471488"/>
                </a:cubicBezTo>
                <a:cubicBezTo>
                  <a:pt x="4976813" y="452438"/>
                  <a:pt x="4955047" y="430500"/>
                  <a:pt x="4929188" y="414338"/>
                </a:cubicBezTo>
                <a:cubicBezTo>
                  <a:pt x="4833368" y="354450"/>
                  <a:pt x="4945321" y="487621"/>
                  <a:pt x="4800600" y="342900"/>
                </a:cubicBezTo>
                <a:cubicBezTo>
                  <a:pt x="4719348" y="261648"/>
                  <a:pt x="4797584" y="327105"/>
                  <a:pt x="4714875" y="285750"/>
                </a:cubicBezTo>
                <a:cubicBezTo>
                  <a:pt x="4604095" y="230360"/>
                  <a:pt x="4736881" y="278797"/>
                  <a:pt x="4629150" y="242888"/>
                </a:cubicBezTo>
                <a:cubicBezTo>
                  <a:pt x="4619625" y="228600"/>
                  <a:pt x="4613767" y="211018"/>
                  <a:pt x="4600575" y="200025"/>
                </a:cubicBezTo>
                <a:cubicBezTo>
                  <a:pt x="4565834" y="171074"/>
                  <a:pt x="4527235" y="168866"/>
                  <a:pt x="4486275" y="157163"/>
                </a:cubicBezTo>
                <a:cubicBezTo>
                  <a:pt x="4471794" y="153026"/>
                  <a:pt x="4456578" y="150189"/>
                  <a:pt x="4443413" y="142875"/>
                </a:cubicBezTo>
                <a:cubicBezTo>
                  <a:pt x="4413392" y="126196"/>
                  <a:pt x="4390269" y="96585"/>
                  <a:pt x="4357688" y="85725"/>
                </a:cubicBezTo>
                <a:lnTo>
                  <a:pt x="4271963" y="57150"/>
                </a:lnTo>
                <a:lnTo>
                  <a:pt x="4229100" y="42863"/>
                </a:lnTo>
                <a:cubicBezTo>
                  <a:pt x="4191000" y="47625"/>
                  <a:pt x="4152750" y="51312"/>
                  <a:pt x="4114800" y="57150"/>
                </a:cubicBezTo>
                <a:cubicBezTo>
                  <a:pt x="4090798" y="60843"/>
                  <a:pt x="4067647" y="71438"/>
                  <a:pt x="4043363" y="71438"/>
                </a:cubicBezTo>
                <a:cubicBezTo>
                  <a:pt x="3962260" y="71438"/>
                  <a:pt x="3881438" y="61913"/>
                  <a:pt x="3800475" y="57150"/>
                </a:cubicBezTo>
                <a:cubicBezTo>
                  <a:pt x="3744013" y="49084"/>
                  <a:pt x="3684744" y="42505"/>
                  <a:pt x="3629025" y="28575"/>
                </a:cubicBezTo>
                <a:cubicBezTo>
                  <a:pt x="3614415" y="24922"/>
                  <a:pt x="3600644" y="18425"/>
                  <a:pt x="3586163" y="14288"/>
                </a:cubicBezTo>
                <a:cubicBezTo>
                  <a:pt x="3567282" y="8893"/>
                  <a:pt x="3548063" y="4763"/>
                  <a:pt x="3529013" y="0"/>
                </a:cubicBezTo>
                <a:cubicBezTo>
                  <a:pt x="3481388" y="4763"/>
                  <a:pt x="3431822" y="12"/>
                  <a:pt x="3386138" y="14288"/>
                </a:cubicBezTo>
                <a:cubicBezTo>
                  <a:pt x="3353358" y="24532"/>
                  <a:pt x="3328988" y="52388"/>
                  <a:pt x="3300413" y="71438"/>
                </a:cubicBezTo>
                <a:lnTo>
                  <a:pt x="3257550" y="100013"/>
                </a:lnTo>
                <a:cubicBezTo>
                  <a:pt x="3248025" y="114300"/>
                  <a:pt x="3239968" y="129684"/>
                  <a:pt x="3228975" y="142875"/>
                </a:cubicBezTo>
                <a:cubicBezTo>
                  <a:pt x="3202109" y="175114"/>
                  <a:pt x="3179012" y="193878"/>
                  <a:pt x="3143250" y="214313"/>
                </a:cubicBezTo>
                <a:cubicBezTo>
                  <a:pt x="3124758" y="224880"/>
                  <a:pt x="3106042" y="235410"/>
                  <a:pt x="3086100" y="242888"/>
                </a:cubicBezTo>
                <a:cubicBezTo>
                  <a:pt x="3067714" y="249783"/>
                  <a:pt x="3048000" y="252413"/>
                  <a:pt x="3028950" y="257175"/>
                </a:cubicBezTo>
                <a:cubicBezTo>
                  <a:pt x="3009900" y="266700"/>
                  <a:pt x="2991376" y="277360"/>
                  <a:pt x="2971800" y="285750"/>
                </a:cubicBezTo>
                <a:cubicBezTo>
                  <a:pt x="2957957" y="291683"/>
                  <a:pt x="2942103" y="292724"/>
                  <a:pt x="2928938" y="300038"/>
                </a:cubicBezTo>
                <a:cubicBezTo>
                  <a:pt x="2789765" y="377357"/>
                  <a:pt x="2897749" y="343554"/>
                  <a:pt x="2786063" y="371475"/>
                </a:cubicBezTo>
                <a:cubicBezTo>
                  <a:pt x="2762250" y="385763"/>
                  <a:pt x="2740002" y="403060"/>
                  <a:pt x="2714625" y="414338"/>
                </a:cubicBezTo>
                <a:cubicBezTo>
                  <a:pt x="2696681" y="422313"/>
                  <a:pt x="2675038" y="419843"/>
                  <a:pt x="2657475" y="428625"/>
                </a:cubicBezTo>
                <a:cubicBezTo>
                  <a:pt x="2626758" y="443984"/>
                  <a:pt x="2571750" y="485775"/>
                  <a:pt x="2571750" y="485775"/>
                </a:cubicBezTo>
                <a:cubicBezTo>
                  <a:pt x="2515418" y="570274"/>
                  <a:pt x="2578308" y="491297"/>
                  <a:pt x="2486025" y="557213"/>
                </a:cubicBezTo>
                <a:cubicBezTo>
                  <a:pt x="2296433" y="692636"/>
                  <a:pt x="2563763" y="532631"/>
                  <a:pt x="2400300" y="614363"/>
                </a:cubicBezTo>
                <a:cubicBezTo>
                  <a:pt x="2384942" y="622042"/>
                  <a:pt x="2371411" y="632957"/>
                  <a:pt x="2357438" y="642938"/>
                </a:cubicBezTo>
                <a:cubicBezTo>
                  <a:pt x="2338061" y="656779"/>
                  <a:pt x="2321586" y="675151"/>
                  <a:pt x="2300288" y="685800"/>
                </a:cubicBezTo>
                <a:cubicBezTo>
                  <a:pt x="2282725" y="694582"/>
                  <a:pt x="2262019" y="694694"/>
                  <a:pt x="2243138" y="700088"/>
                </a:cubicBezTo>
                <a:cubicBezTo>
                  <a:pt x="2130396" y="732300"/>
                  <a:pt x="2285044" y="708502"/>
                  <a:pt x="2043113" y="728663"/>
                </a:cubicBezTo>
                <a:cubicBezTo>
                  <a:pt x="1981232" y="733820"/>
                  <a:pt x="1919449" y="741316"/>
                  <a:pt x="1857375" y="742950"/>
                </a:cubicBezTo>
                <a:cubicBezTo>
                  <a:pt x="1557404" y="750844"/>
                  <a:pt x="1257300" y="752475"/>
                  <a:pt x="957263" y="757238"/>
                </a:cubicBezTo>
                <a:cubicBezTo>
                  <a:pt x="902908" y="775356"/>
                  <a:pt x="869429" y="778162"/>
                  <a:pt x="828675" y="814388"/>
                </a:cubicBezTo>
                <a:lnTo>
                  <a:pt x="700088" y="942975"/>
                </a:lnTo>
                <a:cubicBezTo>
                  <a:pt x="685800" y="957263"/>
                  <a:pt x="674037" y="974630"/>
                  <a:pt x="657225" y="985838"/>
                </a:cubicBezTo>
                <a:cubicBezTo>
                  <a:pt x="613135" y="1015232"/>
                  <a:pt x="608168" y="1014496"/>
                  <a:pt x="571500" y="1057275"/>
                </a:cubicBezTo>
                <a:cubicBezTo>
                  <a:pt x="556003" y="1075355"/>
                  <a:pt x="546718" y="1098928"/>
                  <a:pt x="528638" y="1114425"/>
                </a:cubicBezTo>
                <a:cubicBezTo>
                  <a:pt x="512467" y="1128286"/>
                  <a:pt x="488119" y="1129695"/>
                  <a:pt x="471488" y="1143000"/>
                </a:cubicBezTo>
                <a:lnTo>
                  <a:pt x="342900" y="1271588"/>
                </a:lnTo>
                <a:cubicBezTo>
                  <a:pt x="310417" y="1304071"/>
                  <a:pt x="280085" y="1330362"/>
                  <a:pt x="257175" y="1371600"/>
                </a:cubicBezTo>
                <a:cubicBezTo>
                  <a:pt x="244720" y="1394019"/>
                  <a:pt x="237226" y="1418885"/>
                  <a:pt x="228600" y="1443038"/>
                </a:cubicBezTo>
                <a:cubicBezTo>
                  <a:pt x="213404" y="1485587"/>
                  <a:pt x="185738" y="1571625"/>
                  <a:pt x="185738" y="1571625"/>
                </a:cubicBezTo>
                <a:cubicBezTo>
                  <a:pt x="180975" y="1604963"/>
                  <a:pt x="169921" y="1637997"/>
                  <a:pt x="171450" y="1671638"/>
                </a:cubicBezTo>
                <a:cubicBezTo>
                  <a:pt x="176657" y="1786188"/>
                  <a:pt x="193673" y="1881181"/>
                  <a:pt x="228600" y="1985963"/>
                </a:cubicBezTo>
                <a:cubicBezTo>
                  <a:pt x="248820" y="2046623"/>
                  <a:pt x="270894" y="2084837"/>
                  <a:pt x="300038" y="2143125"/>
                </a:cubicBezTo>
                <a:cubicBezTo>
                  <a:pt x="295275" y="2224088"/>
                  <a:pt x="293820" y="2305313"/>
                  <a:pt x="285750" y="2386013"/>
                </a:cubicBezTo>
                <a:cubicBezTo>
                  <a:pt x="284251" y="2400998"/>
                  <a:pt x="276751" y="2414774"/>
                  <a:pt x="271463" y="2428875"/>
                </a:cubicBezTo>
                <a:cubicBezTo>
                  <a:pt x="262458" y="2452889"/>
                  <a:pt x="252413" y="2476500"/>
                  <a:pt x="242888" y="2500313"/>
                </a:cubicBezTo>
                <a:cubicBezTo>
                  <a:pt x="237368" y="2538955"/>
                  <a:pt x="220066" y="2684564"/>
                  <a:pt x="200025" y="2714625"/>
                </a:cubicBezTo>
                <a:lnTo>
                  <a:pt x="171450" y="2757488"/>
                </a:lnTo>
                <a:cubicBezTo>
                  <a:pt x="146204" y="2858474"/>
                  <a:pt x="163375" y="2796000"/>
                  <a:pt x="114300" y="2943225"/>
                </a:cubicBezTo>
                <a:cubicBezTo>
                  <a:pt x="109537" y="2957513"/>
                  <a:pt x="103280" y="2971386"/>
                  <a:pt x="100013" y="2986088"/>
                </a:cubicBezTo>
                <a:cubicBezTo>
                  <a:pt x="90488" y="3028950"/>
                  <a:pt x="79530" y="3071519"/>
                  <a:pt x="71438" y="3114675"/>
                </a:cubicBezTo>
                <a:cubicBezTo>
                  <a:pt x="49366" y="3232389"/>
                  <a:pt x="68237" y="3183030"/>
                  <a:pt x="42863" y="3271838"/>
                </a:cubicBezTo>
                <a:cubicBezTo>
                  <a:pt x="31667" y="3311024"/>
                  <a:pt x="15091" y="3348411"/>
                  <a:pt x="0" y="3386138"/>
                </a:cubicBezTo>
                <a:cubicBezTo>
                  <a:pt x="4763" y="3438525"/>
                  <a:pt x="734" y="3492473"/>
                  <a:pt x="14288" y="3543300"/>
                </a:cubicBezTo>
                <a:cubicBezTo>
                  <a:pt x="20424" y="3566308"/>
                  <a:pt x="41132" y="3582830"/>
                  <a:pt x="57150" y="3600450"/>
                </a:cubicBezTo>
                <a:cubicBezTo>
                  <a:pt x="208760" y="3767222"/>
                  <a:pt x="101890" y="3646962"/>
                  <a:pt x="214313" y="3743325"/>
                </a:cubicBezTo>
                <a:cubicBezTo>
                  <a:pt x="287356" y="3805934"/>
                  <a:pt x="230636" y="3762914"/>
                  <a:pt x="285750" y="3829050"/>
                </a:cubicBezTo>
                <a:cubicBezTo>
                  <a:pt x="377424" y="3939059"/>
                  <a:pt x="286242" y="3808358"/>
                  <a:pt x="357188" y="3914775"/>
                </a:cubicBezTo>
                <a:cubicBezTo>
                  <a:pt x="361950" y="3929063"/>
                  <a:pt x="362229" y="3945750"/>
                  <a:pt x="371475" y="3957638"/>
                </a:cubicBezTo>
                <a:cubicBezTo>
                  <a:pt x="396285" y="3989537"/>
                  <a:pt x="457200" y="4043363"/>
                  <a:pt x="457200" y="4043363"/>
                </a:cubicBezTo>
                <a:cubicBezTo>
                  <a:pt x="496241" y="4160482"/>
                  <a:pt x="428710" y="3979193"/>
                  <a:pt x="557213" y="4171950"/>
                </a:cubicBezTo>
                <a:cubicBezTo>
                  <a:pt x="588486" y="4218861"/>
                  <a:pt x="604988" y="4249684"/>
                  <a:pt x="657225" y="4286250"/>
                </a:cubicBezTo>
                <a:cubicBezTo>
                  <a:pt x="678236" y="4300958"/>
                  <a:pt x="705724" y="4303355"/>
                  <a:pt x="728663" y="4314825"/>
                </a:cubicBezTo>
                <a:cubicBezTo>
                  <a:pt x="744021" y="4322504"/>
                  <a:pt x="756167" y="4335721"/>
                  <a:pt x="771525" y="4343400"/>
                </a:cubicBezTo>
                <a:cubicBezTo>
                  <a:pt x="784996" y="4350135"/>
                  <a:pt x="800917" y="4350953"/>
                  <a:pt x="814388" y="4357688"/>
                </a:cubicBezTo>
                <a:cubicBezTo>
                  <a:pt x="829746" y="4365367"/>
                  <a:pt x="841892" y="4378584"/>
                  <a:pt x="857250" y="4386263"/>
                </a:cubicBezTo>
                <a:cubicBezTo>
                  <a:pt x="919906" y="4417591"/>
                  <a:pt x="933203" y="4415741"/>
                  <a:pt x="1000125" y="4429125"/>
                </a:cubicBezTo>
                <a:lnTo>
                  <a:pt x="1243013" y="4414838"/>
                </a:lnTo>
                <a:cubicBezTo>
                  <a:pt x="1400448" y="4403593"/>
                  <a:pt x="1356340" y="4411508"/>
                  <a:pt x="1457325" y="4386263"/>
                </a:cubicBezTo>
                <a:cubicBezTo>
                  <a:pt x="1471613" y="4376738"/>
                  <a:pt x="1484829" y="4365367"/>
                  <a:pt x="1500188" y="4357688"/>
                </a:cubicBezTo>
                <a:cubicBezTo>
                  <a:pt x="1542109" y="4336727"/>
                  <a:pt x="1601684" y="4336636"/>
                  <a:pt x="1643063" y="4329113"/>
                </a:cubicBezTo>
                <a:cubicBezTo>
                  <a:pt x="1662383" y="4325600"/>
                  <a:pt x="1681163" y="4319588"/>
                  <a:pt x="1700213" y="4314825"/>
                </a:cubicBezTo>
                <a:cubicBezTo>
                  <a:pt x="1800225" y="4319588"/>
                  <a:pt x="1900470" y="4320798"/>
                  <a:pt x="2000250" y="4329113"/>
                </a:cubicBezTo>
                <a:cubicBezTo>
                  <a:pt x="2015258" y="4330364"/>
                  <a:pt x="2028632" y="4339263"/>
                  <a:pt x="2043113" y="4343400"/>
                </a:cubicBezTo>
                <a:cubicBezTo>
                  <a:pt x="2061994" y="4348794"/>
                  <a:pt x="2081094" y="4353428"/>
                  <a:pt x="2100263" y="4357688"/>
                </a:cubicBezTo>
                <a:cubicBezTo>
                  <a:pt x="2188694" y="4377340"/>
                  <a:pt x="2147107" y="4359678"/>
                  <a:pt x="2200275" y="4386263"/>
                </a:cubicBezTo>
                <a:lnTo>
                  <a:pt x="2357438" y="4286250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dirty="0" smtClean="0"/>
              <a:t>Conceptual Designs – Heights HL Reservoir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266618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Outline of the Presentation</a:t>
            </a:r>
            <a:endParaRPr lang="en-Z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8873"/>
            <a:ext cx="8229600" cy="4355776"/>
          </a:xfrm>
        </p:spPr>
        <p:txBody>
          <a:bodyPr>
            <a:normAutofit/>
          </a:bodyPr>
          <a:lstStyle/>
          <a:p>
            <a:r>
              <a:rPr lang="en-ZA" altLang="en-US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Introduction</a:t>
            </a:r>
          </a:p>
          <a:p>
            <a:r>
              <a:rPr lang="en-ZA" altLang="en-US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What is conduit hydropower?</a:t>
            </a:r>
          </a:p>
          <a:p>
            <a:r>
              <a:rPr lang="en-ZA" altLang="en-US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Where would you find conduit hydropower opportunities?</a:t>
            </a:r>
          </a:p>
          <a:p>
            <a:r>
              <a:rPr lang="en-ZA" altLang="en-US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Example </a:t>
            </a:r>
            <a:r>
              <a:rPr lang="en-ZA" altLang="en-US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of </a:t>
            </a:r>
            <a:r>
              <a:rPr lang="en-ZA" altLang="en-US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opportunities in City of Tshwane</a:t>
            </a:r>
            <a:endParaRPr lang="en-ZA" altLang="en-US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r>
              <a:rPr lang="en-ZA" altLang="en-US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Summary</a:t>
            </a:r>
          </a:p>
          <a:p>
            <a:endParaRPr lang="en-ZA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406" y="217216"/>
            <a:ext cx="2905522" cy="2094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4645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08720"/>
            <a:ext cx="7848872" cy="588665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dirty="0" smtClean="0"/>
              <a:t>Conceptual Designs – Heights HL Reservoir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58455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K:\Backup 08-25\University of Pretoria\Private work\Reservoir refurbishment &amp; Hydro\Photos\Heights Reservoir HL (2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2318" y="1812561"/>
            <a:ext cx="8704623" cy="4896351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dirty="0" smtClean="0"/>
              <a:t>Conceptual Designs – Heights HL Reservoir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384402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K:\Backup 08-25\University of Pretoria\Private work\Reservoir refurbishment &amp; Hydro\Photos\Heights Reservoir HL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961" y="1715808"/>
            <a:ext cx="8841952" cy="4973598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dirty="0" smtClean="0"/>
              <a:t>Conceptual Designs – Heights HL Reservoir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115257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A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76" y="1160113"/>
            <a:ext cx="8508931" cy="552892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dirty="0" smtClean="0"/>
              <a:t>Conceptual Designs – Heights HL Reservoir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83159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eights HL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4310" y="487515"/>
            <a:ext cx="9144000" cy="685506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528391" y="1417638"/>
            <a:ext cx="2744911" cy="10572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302" y="741680"/>
            <a:ext cx="2716388" cy="178927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868144" y="6072436"/>
            <a:ext cx="2880320" cy="523220"/>
          </a:xfrm>
          <a:prstGeom prst="rect">
            <a:avLst/>
          </a:prstGeom>
          <a:solidFill>
            <a:srgbClr val="CCEC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ZA" sz="2800" dirty="0" smtClean="0">
                <a:solidFill>
                  <a:schemeClr val="tx1"/>
                </a:solidFill>
                <a:effectLst/>
              </a:rPr>
              <a:t>Potential 455 kW</a:t>
            </a:r>
            <a:endParaRPr lang="en-ZA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dirty="0" smtClean="0"/>
              <a:t>Conceptual Designs – Heights HL Reservoir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67760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Results</a:t>
            </a:r>
            <a:endParaRPr lang="en-ZA" sz="3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A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437208"/>
              </p:ext>
            </p:extLst>
          </p:nvPr>
        </p:nvGraphicFramePr>
        <p:xfrm>
          <a:off x="209551" y="1417638"/>
          <a:ext cx="8696324" cy="4629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2853"/>
                <a:gridCol w="1481862"/>
                <a:gridCol w="1347840"/>
                <a:gridCol w="1422930"/>
                <a:gridCol w="1675770"/>
                <a:gridCol w="942919"/>
                <a:gridCol w="1092150"/>
              </a:tblGrid>
              <a:tr h="1880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Site</a:t>
                      </a:r>
                      <a:endParaRPr lang="en-ZA" sz="18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Generating capacity (kW)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Average annual generated energy (kWh/a)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Total cost (R)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Implementation costs (R/kW)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IRR (%)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 err="1">
                          <a:effectLst/>
                        </a:rPr>
                        <a:t>Levelised</a:t>
                      </a:r>
                      <a:r>
                        <a:rPr lang="en-ZA" sz="1800" dirty="0">
                          <a:effectLst/>
                        </a:rPr>
                        <a:t> costs (c/kWh)</a:t>
                      </a:r>
                      <a:endParaRPr lang="en-ZA" sz="18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49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1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740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6393600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22 340 </a:t>
                      </a:r>
                      <a:r>
                        <a:rPr lang="en-ZA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30 190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25.57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26.43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949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2a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372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3214080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13 069 </a:t>
                      </a:r>
                      <a:r>
                        <a:rPr lang="en-ZA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35 133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23.20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29.19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949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2b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267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2306880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10 </a:t>
                      </a:r>
                      <a:r>
                        <a:rPr lang="en-ZA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055</a:t>
                      </a:r>
                      <a:r>
                        <a:rPr lang="en-ZA" sz="18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000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37 658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22.21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30.43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949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3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265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2289600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R 8 253 </a:t>
                      </a:r>
                      <a:r>
                        <a:rPr lang="en-ZA" sz="1800" dirty="0" smtClean="0">
                          <a:solidFill>
                            <a:srgbClr val="FF0000"/>
                          </a:solidFill>
                          <a:effectLst/>
                        </a:rPr>
                        <a:t>000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solidFill>
                            <a:srgbClr val="FF0000"/>
                          </a:solidFill>
                          <a:effectLst/>
                        </a:rPr>
                        <a:t>R 31 145</a:t>
                      </a:r>
                      <a:endParaRPr lang="en-ZA" sz="180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solidFill>
                            <a:srgbClr val="FF0000"/>
                          </a:solidFill>
                          <a:effectLst/>
                        </a:rPr>
                        <a:t>25.17</a:t>
                      </a:r>
                      <a:endParaRPr lang="en-ZA" sz="180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25.66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49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4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455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3931200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R 12 806 </a:t>
                      </a:r>
                      <a:r>
                        <a:rPr lang="en-ZA" sz="1800" dirty="0" smtClean="0">
                          <a:solidFill>
                            <a:srgbClr val="FF0000"/>
                          </a:solidFill>
                          <a:effectLst/>
                        </a:rPr>
                        <a:t>000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R 28 146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26.85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24.22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49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5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275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2376000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R 9 </a:t>
                      </a:r>
                      <a:r>
                        <a:rPr lang="en-ZA" sz="1800" dirty="0" smtClean="0">
                          <a:effectLst/>
                        </a:rPr>
                        <a:t>212</a:t>
                      </a:r>
                      <a:r>
                        <a:rPr lang="en-ZA" sz="1800" baseline="0" dirty="0" smtClean="0">
                          <a:effectLst/>
                        </a:rPr>
                        <a:t> 000</a:t>
                      </a:r>
                      <a:endParaRPr lang="en-ZA" sz="18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 35 200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23.17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29.20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91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Total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2374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20511360</a:t>
                      </a:r>
                      <a:endParaRPr lang="en-ZA" sz="18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R </a:t>
                      </a:r>
                      <a:r>
                        <a:rPr lang="en-ZA" sz="1800" dirty="0" smtClean="0">
                          <a:effectLst/>
                        </a:rPr>
                        <a:t>75</a:t>
                      </a:r>
                      <a:r>
                        <a:rPr lang="en-ZA" sz="1800" dirty="0">
                          <a:effectLst/>
                        </a:rPr>
                        <a:t> </a:t>
                      </a:r>
                      <a:r>
                        <a:rPr lang="en-ZA" sz="1800" dirty="0" smtClean="0">
                          <a:effectLst/>
                        </a:rPr>
                        <a:t>736 000</a:t>
                      </a:r>
                      <a:endParaRPr lang="en-ZA" sz="18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ZA" sz="18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ZA" sz="18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ZA" sz="18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10242" name="Picture 2" descr="http://img1.wikia.nocookie.net/__cb20120412051836/suburgatory/images/5/52/Happy_fa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966" y="81329"/>
            <a:ext cx="1501774" cy="100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33250" y="6359526"/>
            <a:ext cx="65269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b="1" dirty="0">
                <a:solidFill>
                  <a:srgbClr val="FF0000"/>
                </a:solidFill>
              </a:rPr>
              <a:t>Development cost of conduit hydropower R16 to R40 million/MW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7653" y="-86042"/>
            <a:ext cx="1127760" cy="150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346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200" dirty="0" smtClean="0"/>
              <a:t>Other work</a:t>
            </a:r>
            <a:endParaRPr lang="en-ZA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176005" y="5138875"/>
            <a:ext cx="2673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Low head turbine</a:t>
            </a:r>
            <a:endParaRPr lang="en-ZA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C:\Users\User\Documents\WNK\K52219\Deliverable 4_Pilot plant installation progress\Zeekoegat\DSCN629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3" b="1070"/>
          <a:stretch/>
        </p:blipFill>
        <p:spPr bwMode="auto">
          <a:xfrm>
            <a:off x="28575" y="2609850"/>
            <a:ext cx="5924550" cy="4229100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120" y="91758"/>
            <a:ext cx="6461760" cy="418560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7467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60409_09384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496944" cy="5472608"/>
          </a:xfrm>
          <a:prstGeom prst="rect">
            <a:avLst/>
          </a:prstGeom>
          <a:noFill/>
          <a:ln w="6350">
            <a:solidFill>
              <a:schemeClr val="tx1">
                <a:lumMod val="100000"/>
                <a:lumOff val="0"/>
              </a:schemeClr>
            </a:solidFill>
            <a:miter lim="800000"/>
            <a:headEnd/>
            <a:tailEnd/>
          </a:ln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5480411" y="2070511"/>
            <a:ext cx="2403957" cy="42238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0"/>
              </a:spcAft>
            </a:pPr>
            <a:r>
              <a:rPr lang="en-ZA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Pico </a:t>
            </a:r>
            <a:r>
              <a:rPr lang="en-ZA" sz="20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hydropower unit</a:t>
            </a:r>
            <a:endParaRPr lang="en-Z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ZA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ZA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516216" y="2492897"/>
            <a:ext cx="0" cy="62372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53569" y="3318233"/>
            <a:ext cx="25961" cy="72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241198" y="3335982"/>
            <a:ext cx="1002070" cy="67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95536" y="1158999"/>
            <a:ext cx="3276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b="1" dirty="0" smtClean="0">
                <a:solidFill>
                  <a:srgbClr val="FFFF21"/>
                </a:solidFill>
              </a:rPr>
              <a:t>10 W potential</a:t>
            </a:r>
            <a:endParaRPr lang="en-ZA" sz="3200" b="1" dirty="0">
              <a:solidFill>
                <a:srgbClr val="FFFF2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42233" y="663079"/>
            <a:ext cx="2673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Household level</a:t>
            </a:r>
            <a:endParaRPr lang="en-ZA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smtClean="0"/>
              <a:t>Other work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66316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In summary</a:t>
            </a:r>
            <a:endParaRPr lang="en-Z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600201"/>
            <a:ext cx="8229601" cy="5069159"/>
          </a:xfrm>
        </p:spPr>
        <p:txBody>
          <a:bodyPr>
            <a:normAutofit fontScale="77500" lnSpcReduction="20000"/>
          </a:bodyPr>
          <a:lstStyle/>
          <a:p>
            <a:r>
              <a:rPr lang="en-ZA" dirty="0">
                <a:solidFill>
                  <a:schemeClr val="tx1"/>
                </a:solidFill>
              </a:rPr>
              <a:t>It is believed that there are numerous hydro power opportunities in South Africa in urban areas</a:t>
            </a:r>
          </a:p>
          <a:p>
            <a:r>
              <a:rPr lang="en-ZA" dirty="0">
                <a:solidFill>
                  <a:schemeClr val="tx1"/>
                </a:solidFill>
              </a:rPr>
              <a:t>Feasible and sustainable solutions without subsidies</a:t>
            </a:r>
          </a:p>
          <a:p>
            <a:r>
              <a:rPr lang="en-ZA" dirty="0">
                <a:solidFill>
                  <a:schemeClr val="tx1"/>
                </a:solidFill>
              </a:rPr>
              <a:t>Utilizing existing water infrastructure better (“piggy back”)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As an example City </a:t>
            </a:r>
            <a:r>
              <a:rPr lang="en-ZA" dirty="0">
                <a:solidFill>
                  <a:schemeClr val="tx1"/>
                </a:solidFill>
              </a:rPr>
              <a:t>of Tshwane has linked up with </a:t>
            </a:r>
            <a:r>
              <a:rPr lang="en-ZA" dirty="0" smtClean="0">
                <a:solidFill>
                  <a:schemeClr val="tx1"/>
                </a:solidFill>
              </a:rPr>
              <a:t>industry and University of Pretoria </a:t>
            </a:r>
            <a:r>
              <a:rPr lang="en-ZA" dirty="0">
                <a:solidFill>
                  <a:schemeClr val="tx1"/>
                </a:solidFill>
              </a:rPr>
              <a:t>and:</a:t>
            </a:r>
          </a:p>
          <a:p>
            <a:pPr lvl="1"/>
            <a:r>
              <a:rPr lang="en-ZA" dirty="0" smtClean="0">
                <a:solidFill>
                  <a:schemeClr val="tx1"/>
                </a:solidFill>
              </a:rPr>
              <a:t>Built </a:t>
            </a:r>
            <a:r>
              <a:rPr lang="en-ZA" dirty="0">
                <a:solidFill>
                  <a:schemeClr val="tx1"/>
                </a:solidFill>
              </a:rPr>
              <a:t>a pilot 16 kW plant in Pierre van </a:t>
            </a:r>
            <a:r>
              <a:rPr lang="en-ZA" dirty="0" err="1">
                <a:solidFill>
                  <a:schemeClr val="tx1"/>
                </a:solidFill>
              </a:rPr>
              <a:t>Ryneveld</a:t>
            </a:r>
            <a:r>
              <a:rPr lang="en-ZA" dirty="0">
                <a:solidFill>
                  <a:schemeClr val="tx1"/>
                </a:solidFill>
              </a:rPr>
              <a:t> Reservoir</a:t>
            </a:r>
          </a:p>
          <a:p>
            <a:pPr lvl="1"/>
            <a:r>
              <a:rPr lang="en-ZA" dirty="0" smtClean="0">
                <a:solidFill>
                  <a:schemeClr val="tx1"/>
                </a:solidFill>
              </a:rPr>
              <a:t>Built a 150 </a:t>
            </a:r>
            <a:r>
              <a:rPr lang="en-ZA" dirty="0">
                <a:solidFill>
                  <a:schemeClr val="tx1"/>
                </a:solidFill>
              </a:rPr>
              <a:t>kW </a:t>
            </a:r>
            <a:r>
              <a:rPr lang="en-ZA" dirty="0" smtClean="0">
                <a:solidFill>
                  <a:schemeClr val="tx1"/>
                </a:solidFill>
              </a:rPr>
              <a:t>plant </a:t>
            </a:r>
            <a:r>
              <a:rPr lang="en-ZA" dirty="0">
                <a:solidFill>
                  <a:schemeClr val="tx1"/>
                </a:solidFill>
              </a:rPr>
              <a:t>at </a:t>
            </a:r>
            <a:r>
              <a:rPr lang="en-ZA" dirty="0" err="1">
                <a:solidFill>
                  <a:schemeClr val="tx1"/>
                </a:solidFill>
              </a:rPr>
              <a:t>Annlin</a:t>
            </a:r>
            <a:r>
              <a:rPr lang="en-ZA" dirty="0">
                <a:solidFill>
                  <a:schemeClr val="tx1"/>
                </a:solidFill>
              </a:rPr>
              <a:t> Reservoir</a:t>
            </a:r>
          </a:p>
          <a:p>
            <a:pPr lvl="1"/>
            <a:r>
              <a:rPr lang="en-ZA" dirty="0" smtClean="0">
                <a:solidFill>
                  <a:schemeClr val="tx1"/>
                </a:solidFill>
              </a:rPr>
              <a:t>Mayoral </a:t>
            </a:r>
            <a:r>
              <a:rPr lang="en-ZA" dirty="0">
                <a:solidFill>
                  <a:schemeClr val="tx1"/>
                </a:solidFill>
              </a:rPr>
              <a:t>resolution has been made</a:t>
            </a:r>
          </a:p>
          <a:p>
            <a:pPr lvl="1"/>
            <a:r>
              <a:rPr lang="en-ZA" dirty="0" smtClean="0">
                <a:solidFill>
                  <a:schemeClr val="tx1"/>
                </a:solidFill>
              </a:rPr>
              <a:t>Feasibility studies for </a:t>
            </a:r>
            <a:r>
              <a:rPr lang="en-ZA" dirty="0">
                <a:solidFill>
                  <a:schemeClr val="tx1"/>
                </a:solidFill>
              </a:rPr>
              <a:t>conduit hydropower sites </a:t>
            </a:r>
            <a:r>
              <a:rPr lang="en-ZA" dirty="0" smtClean="0">
                <a:solidFill>
                  <a:schemeClr val="tx1"/>
                </a:solidFill>
              </a:rPr>
              <a:t>completed and busy with detail design</a:t>
            </a:r>
            <a:endParaRPr lang="en-ZA" dirty="0">
              <a:solidFill>
                <a:schemeClr val="tx1"/>
              </a:solidFill>
            </a:endParaRPr>
          </a:p>
          <a:p>
            <a:pPr lvl="1"/>
            <a:r>
              <a:rPr lang="en-ZA" dirty="0" smtClean="0">
                <a:solidFill>
                  <a:schemeClr val="tx1"/>
                </a:solidFill>
              </a:rPr>
              <a:t>Supports further </a:t>
            </a:r>
            <a:r>
              <a:rPr lang="en-ZA" dirty="0" err="1">
                <a:solidFill>
                  <a:schemeClr val="tx1"/>
                </a:solidFill>
              </a:rPr>
              <a:t>pico</a:t>
            </a:r>
            <a:r>
              <a:rPr lang="en-ZA" dirty="0">
                <a:solidFill>
                  <a:schemeClr val="tx1"/>
                </a:solidFill>
              </a:rPr>
              <a:t> hydropower turbine development</a:t>
            </a:r>
          </a:p>
          <a:p>
            <a:pPr lvl="1"/>
            <a:r>
              <a:rPr lang="en-ZA" dirty="0" smtClean="0">
                <a:solidFill>
                  <a:schemeClr val="tx1"/>
                </a:solidFill>
              </a:rPr>
              <a:t>Skills </a:t>
            </a:r>
            <a:r>
              <a:rPr lang="en-ZA" dirty="0">
                <a:solidFill>
                  <a:schemeClr val="tx1"/>
                </a:solidFill>
              </a:rPr>
              <a:t>development/ student </a:t>
            </a:r>
            <a:r>
              <a:rPr lang="en-ZA" dirty="0" smtClean="0">
                <a:solidFill>
                  <a:schemeClr val="tx1"/>
                </a:solidFill>
              </a:rPr>
              <a:t>training</a:t>
            </a:r>
            <a:endParaRPr lang="en-ZA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04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4" name="Picture 3" descr="UP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58050" y="4987302"/>
            <a:ext cx="1638299" cy="16861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750" y="1503526"/>
            <a:ext cx="2636490" cy="341096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1062" y="308725"/>
            <a:ext cx="37753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ZA" dirty="0" smtClean="0">
                <a:solidFill>
                  <a:schemeClr val="bg1"/>
                </a:solidFill>
                <a:cs typeface="Arial" charset="0"/>
              </a:rPr>
              <a:t>Wish </a:t>
            </a:r>
            <a:r>
              <a:rPr lang="en-ZA" dirty="0">
                <a:solidFill>
                  <a:schemeClr val="bg1"/>
                </a:solidFill>
                <a:cs typeface="Arial" charset="0"/>
              </a:rPr>
              <a:t>to thank the Water Research Commission of South Africa for funding the </a:t>
            </a:r>
            <a:r>
              <a:rPr lang="en-ZA" dirty="0" smtClean="0">
                <a:solidFill>
                  <a:schemeClr val="bg1"/>
                </a:solidFill>
                <a:cs typeface="Arial" charset="0"/>
              </a:rPr>
              <a:t>various research projects and City of Tshwane for taking it forward in their vision.</a:t>
            </a:r>
            <a:endParaRPr lang="en-ZA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192" y="212781"/>
            <a:ext cx="918048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0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Introduction</a:t>
            </a:r>
            <a:endParaRPr lang="en-Z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600201"/>
            <a:ext cx="8229601" cy="4525963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tx1"/>
                </a:solidFill>
              </a:rPr>
              <a:t>“Low hanging fruit”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Easy renewable to develop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In US FERC – adopted legislation which provides exemption</a:t>
            </a:r>
          </a:p>
          <a:p>
            <a:r>
              <a:rPr lang="en-ZA" dirty="0" smtClean="0">
                <a:solidFill>
                  <a:schemeClr val="tx1"/>
                </a:solidFill>
              </a:rPr>
              <a:t>Fits into SA being a water scarce country</a:t>
            </a:r>
            <a:endParaRPr lang="en-ZA" dirty="0">
              <a:solidFill>
                <a:schemeClr val="tx1"/>
              </a:solidFill>
            </a:endParaRPr>
          </a:p>
        </p:txBody>
      </p:sp>
      <p:pic>
        <p:nvPicPr>
          <p:cNvPr id="5" name="Picture 4" descr="Conduit hydropow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4495" y="80547"/>
            <a:ext cx="2472984" cy="2378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418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What is Hydropower?</a:t>
            </a:r>
            <a:endParaRPr lang="en-ZA" sz="3200" dirty="0"/>
          </a:p>
        </p:txBody>
      </p:sp>
      <p:sp>
        <p:nvSpPr>
          <p:cNvPr id="3" name="Rectangle 2"/>
          <p:cNvSpPr/>
          <p:nvPr/>
        </p:nvSpPr>
        <p:spPr>
          <a:xfrm>
            <a:off x="30480" y="2802603"/>
            <a:ext cx="85953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defTabSz="9144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ZA" sz="3200" dirty="0">
                <a:cs typeface="Arial" pitchFamily="34" charset="0"/>
              </a:rPr>
              <a:t>Hydropower is often referred to as </a:t>
            </a:r>
            <a:r>
              <a:rPr lang="en-ZA" sz="3200" u="sng" dirty="0">
                <a:cs typeface="Arial" pitchFamily="34" charset="0"/>
              </a:rPr>
              <a:t>water power</a:t>
            </a:r>
            <a:r>
              <a:rPr lang="en-ZA" sz="3200" dirty="0">
                <a:cs typeface="Arial" pitchFamily="34" charset="0"/>
              </a:rPr>
              <a:t>. The simplest definition of hydropower would be the power that derives from the force of energy of the moving water.</a:t>
            </a: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7486651" y="274638"/>
            <a:ext cx="1419542" cy="1404937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5871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What is Hydropower?</a:t>
            </a:r>
            <a:endParaRPr lang="en-ZA" sz="3200" dirty="0"/>
          </a:p>
        </p:txBody>
      </p:sp>
      <p:pic>
        <p:nvPicPr>
          <p:cNvPr id="4" name="HYDRO Turbine animation - Franci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800" y="1554480"/>
            <a:ext cx="9068393" cy="508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70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6061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What is Conduit Hydropower?</a:t>
            </a:r>
            <a:endParaRPr lang="en-ZA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557" y="2514511"/>
            <a:ext cx="7530624" cy="41186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0575" y="1520602"/>
            <a:ext cx="84596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“</a:t>
            </a:r>
            <a:r>
              <a:rPr lang="en-US" sz="2800" u="sng" dirty="0" smtClean="0"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Conduit hydropower</a:t>
            </a:r>
            <a:r>
              <a:rPr lang="en-US" sz="2800" dirty="0"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” –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energy generated </a:t>
            </a:r>
            <a:r>
              <a:rPr lang="en-US" sz="2800" dirty="0"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from </a:t>
            </a:r>
            <a:r>
              <a:rPr lang="en-US" sz="2800" dirty="0" err="1"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pressurised</a:t>
            </a:r>
            <a:r>
              <a:rPr lang="en-US" sz="2800" dirty="0"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conduits</a:t>
            </a:r>
            <a:endParaRPr lang="en-US" sz="2800" dirty="0">
              <a:solidFill>
                <a:schemeClr val="tx1"/>
              </a:solidFill>
              <a:effectLst/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81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200" dirty="0" smtClean="0"/>
              <a:t>What is Conduit Hydropower?</a:t>
            </a:r>
            <a:endParaRPr lang="en-ZA" sz="32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15144" y="1572593"/>
            <a:ext cx="8496944" cy="4676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ZA" sz="2800" dirty="0" smtClean="0">
                <a:cs typeface="Arial" pitchFamily="34" charset="0"/>
              </a:rPr>
              <a:t>Available WRC studies</a:t>
            </a:r>
          </a:p>
          <a:p>
            <a:pPr marL="914400" lvl="1" indent="-457200" defTabSz="9144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n-ZA" sz="2000" dirty="0" smtClean="0">
                <a:cs typeface="Arial" pitchFamily="34" charset="0"/>
              </a:rPr>
              <a:t>KV238/10 </a:t>
            </a:r>
            <a:r>
              <a:rPr lang="en-ZA" sz="2000" dirty="0">
                <a:cs typeface="Arial" pitchFamily="34" charset="0"/>
              </a:rPr>
              <a:t>- A High Level Scoping Investigation into the Potential of Energy Saving and Production/Generation in the Supply of Water Through Pressurized Conduits</a:t>
            </a:r>
          </a:p>
          <a:p>
            <a:pPr marL="914400" lvl="1" indent="-457200" defTabSz="9144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n-ZA" sz="2000" dirty="0" smtClean="0">
                <a:cs typeface="Arial" pitchFamily="34" charset="0"/>
              </a:rPr>
              <a:t>TT596/14 </a:t>
            </a:r>
            <a:r>
              <a:rPr lang="en-ZA" sz="2000" dirty="0">
                <a:cs typeface="Arial" pitchFamily="34" charset="0"/>
              </a:rPr>
              <a:t>- Conduit Hydropower Pilot Plants</a:t>
            </a:r>
          </a:p>
          <a:p>
            <a:pPr marL="914400" lvl="1" indent="-457200" defTabSz="9144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n-ZA" sz="2000" dirty="0">
                <a:cs typeface="Arial" pitchFamily="34" charset="0"/>
              </a:rPr>
              <a:t>TT597/14 - Conduit Hydropower Development </a:t>
            </a:r>
            <a:r>
              <a:rPr lang="en-ZA" sz="2000" dirty="0" smtClean="0">
                <a:cs typeface="Arial" pitchFamily="34" charset="0"/>
              </a:rPr>
              <a:t>Guide</a:t>
            </a:r>
            <a:endParaRPr kumimoji="0" lang="en-ZA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Arial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155" y="3944992"/>
            <a:ext cx="1124197" cy="16081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2947" y="5764670"/>
            <a:ext cx="3106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b="1" dirty="0" smtClean="0"/>
              <a:t>www.wrc.org.za</a:t>
            </a:r>
            <a:endParaRPr lang="en-ZA" sz="3200" b="1" dirty="0"/>
          </a:p>
        </p:txBody>
      </p:sp>
      <p:pic>
        <p:nvPicPr>
          <p:cNvPr id="10" name="Pictur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2426" y="3872984"/>
            <a:ext cx="1929662" cy="2794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6182" y="3896632"/>
            <a:ext cx="2037674" cy="27925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436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545" y="1014871"/>
            <a:ext cx="5577840" cy="785794"/>
          </a:xfrm>
        </p:spPr>
        <p:txBody>
          <a:bodyPr>
            <a:normAutofit/>
          </a:bodyPr>
          <a:lstStyle/>
          <a:p>
            <a:r>
              <a:rPr lang="en-ZA" sz="1800" dirty="0" smtClean="0"/>
              <a:t>Caledon – Bloemfontein water supply system</a:t>
            </a:r>
            <a:endParaRPr lang="en-ZA" sz="1800" dirty="0"/>
          </a:p>
        </p:txBody>
      </p:sp>
      <p:pic>
        <p:nvPicPr>
          <p:cNvPr id="5" name="Content Placeholder 4" descr="Caledon-Bloemfontein system.bmp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295" y="1579916"/>
            <a:ext cx="7325140" cy="5189038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004371"/>
              </p:ext>
            </p:extLst>
          </p:nvPr>
        </p:nvGraphicFramePr>
        <p:xfrm>
          <a:off x="6177280" y="168816"/>
          <a:ext cx="2966720" cy="13247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1697"/>
                <a:gridCol w="1335023"/>
              </a:tblGrid>
              <a:tr h="37054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100" kern="1200" dirty="0" smtClean="0"/>
                        <a:t>Pipeline Distance</a:t>
                      </a:r>
                      <a:endParaRPr lang="en-ZA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100" kern="1200" dirty="0" smtClean="0"/>
                        <a:t>105 km</a:t>
                      </a:r>
                      <a:endParaRPr lang="en-ZA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52">
                <a:tc>
                  <a:txBody>
                    <a:bodyPr/>
                    <a:lstStyle/>
                    <a:p>
                      <a:r>
                        <a:rPr lang="en-ZA" sz="1100" dirty="0" smtClean="0"/>
                        <a:t>Pipeline Diameter</a:t>
                      </a:r>
                      <a:endParaRPr lang="en-ZA" sz="1100" b="0" dirty="0"/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100" kern="1200" dirty="0" smtClean="0"/>
                        <a:t>1170 mm</a:t>
                      </a:r>
                      <a:endParaRPr lang="en-ZA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52">
                <a:tc>
                  <a:txBody>
                    <a:bodyPr/>
                    <a:lstStyle/>
                    <a:p>
                      <a:r>
                        <a:rPr lang="en-ZA" sz="1100" dirty="0" smtClean="0"/>
                        <a:t>Avg.</a:t>
                      </a:r>
                      <a:r>
                        <a:rPr lang="en-ZA" sz="1100" baseline="0" dirty="0" smtClean="0"/>
                        <a:t> </a:t>
                      </a:r>
                      <a:r>
                        <a:rPr lang="en-ZA" sz="1100" dirty="0" smtClean="0"/>
                        <a:t>Pressure Head</a:t>
                      </a:r>
                      <a:endParaRPr lang="en-ZA" sz="1100" b="0" dirty="0"/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100" kern="1200" dirty="0" smtClean="0"/>
                        <a:t>46.5</a:t>
                      </a:r>
                      <a:r>
                        <a:rPr lang="en-ZA" sz="1100" kern="1200" baseline="0" dirty="0" smtClean="0"/>
                        <a:t> </a:t>
                      </a:r>
                      <a:r>
                        <a:rPr lang="en-ZA" sz="1100" kern="1200" dirty="0" smtClean="0"/>
                        <a:t>m</a:t>
                      </a:r>
                      <a:endParaRPr lang="en-ZA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52">
                <a:tc>
                  <a:txBody>
                    <a:bodyPr/>
                    <a:lstStyle/>
                    <a:p>
                      <a:r>
                        <a:rPr lang="en-ZA" sz="1100" dirty="0" smtClean="0"/>
                        <a:t>Avg.</a:t>
                      </a:r>
                      <a:r>
                        <a:rPr lang="en-ZA" sz="1100" baseline="0" dirty="0" smtClean="0"/>
                        <a:t> </a:t>
                      </a:r>
                      <a:r>
                        <a:rPr lang="en-ZA" sz="1100" dirty="0" smtClean="0"/>
                        <a:t>Flow rate</a:t>
                      </a:r>
                      <a:endParaRPr lang="en-ZA" sz="1100" b="0" dirty="0"/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100" kern="1200" dirty="0" smtClean="0"/>
                        <a:t>1.05 m</a:t>
                      </a:r>
                      <a:r>
                        <a:rPr lang="en-ZA" sz="1100" kern="1200" baseline="30000" dirty="0" smtClean="0"/>
                        <a:t>3</a:t>
                      </a:r>
                      <a:r>
                        <a:rPr lang="en-ZA" sz="1100" kern="1200" dirty="0" smtClean="0"/>
                        <a:t>/s</a:t>
                      </a:r>
                      <a:endParaRPr lang="en-ZA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2F87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ZA" sz="3200" smtClean="0"/>
              <a:t>What is Conduit Hydropower?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144660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1794</TotalTime>
  <Words>1723</Words>
  <Application>Microsoft Office PowerPoint</Application>
  <PresentationFormat>On-screen Show (4:3)</PresentationFormat>
  <Paragraphs>446</Paragraphs>
  <Slides>39</Slides>
  <Notes>13</Notes>
  <HiddenSlides>0</HiddenSlides>
  <MMClips>1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Calibri</vt:lpstr>
      <vt:lpstr>Cambria</vt:lpstr>
      <vt:lpstr>Times</vt:lpstr>
      <vt:lpstr>Times New Roman</vt:lpstr>
      <vt:lpstr>Times New Roman MT Extra Bold</vt:lpstr>
      <vt:lpstr>Verdana</vt:lpstr>
      <vt:lpstr>Wingdings</vt:lpstr>
      <vt:lpstr>Office Theme</vt:lpstr>
      <vt:lpstr>Worksheet</vt:lpstr>
      <vt:lpstr>CONDUIT HYDROPOWER </vt:lpstr>
      <vt:lpstr>Will be answering:</vt:lpstr>
      <vt:lpstr>Outline of the Presentation</vt:lpstr>
      <vt:lpstr>Introduction</vt:lpstr>
      <vt:lpstr>What is Hydropower?</vt:lpstr>
      <vt:lpstr>What is Hydropower?</vt:lpstr>
      <vt:lpstr>What is Conduit Hydropower?</vt:lpstr>
      <vt:lpstr>What is Conduit Hydropower?</vt:lpstr>
      <vt:lpstr>Caledon – Bloemfontein water supply system</vt:lpstr>
      <vt:lpstr>What is Conduit Hydropower?</vt:lpstr>
      <vt:lpstr>What is Conduit Hydropower?</vt:lpstr>
      <vt:lpstr>What is Conduit Hydropower?</vt:lpstr>
      <vt:lpstr>PowerPoint Presentation</vt:lpstr>
      <vt:lpstr>PowerPoint Presentation</vt:lpstr>
      <vt:lpstr>PowerPoint Presentation</vt:lpstr>
      <vt:lpstr>Example of opportunities in City of Tshwane Executive summary</vt:lpstr>
      <vt:lpstr>Background</vt:lpstr>
      <vt:lpstr>Background</vt:lpstr>
      <vt:lpstr>Background Benefits and opportunities of CHP</vt:lpstr>
      <vt:lpstr>Regulatory and legislative</vt:lpstr>
      <vt:lpstr>Regulatory and legislative</vt:lpstr>
      <vt:lpstr>Data collection</vt:lpstr>
      <vt:lpstr>Hydraulic analyses</vt:lpstr>
      <vt:lpstr>PowerPoint Presentation</vt:lpstr>
      <vt:lpstr>PowerPoint Presentation</vt:lpstr>
      <vt:lpstr>Economic assessment</vt:lpstr>
      <vt:lpstr>Economic assessment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Other work</vt:lpstr>
      <vt:lpstr>PowerPoint Presentation</vt:lpstr>
      <vt:lpstr>In summary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</dc:creator>
  <cp:lastModifiedBy>Ref</cp:lastModifiedBy>
  <cp:revision>168</cp:revision>
  <cp:lastPrinted>2014-11-06T15:15:38Z</cp:lastPrinted>
  <dcterms:created xsi:type="dcterms:W3CDTF">2014-04-24T12:24:18Z</dcterms:created>
  <dcterms:modified xsi:type="dcterms:W3CDTF">2017-05-03T22:00:21Z</dcterms:modified>
</cp:coreProperties>
</file>