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0"/>
  </p:notesMasterIdLst>
  <p:sldIdLst>
    <p:sldId id="258" r:id="rId3"/>
    <p:sldId id="257" r:id="rId4"/>
    <p:sldId id="289" r:id="rId5"/>
    <p:sldId id="290" r:id="rId6"/>
    <p:sldId id="317" r:id="rId7"/>
    <p:sldId id="318" r:id="rId8"/>
    <p:sldId id="291" r:id="rId9"/>
    <p:sldId id="292" r:id="rId10"/>
    <p:sldId id="293" r:id="rId11"/>
    <p:sldId id="294" r:id="rId12"/>
    <p:sldId id="295" r:id="rId13"/>
    <p:sldId id="319" r:id="rId14"/>
    <p:sldId id="296" r:id="rId15"/>
    <p:sldId id="297" r:id="rId16"/>
    <p:sldId id="298" r:id="rId17"/>
    <p:sldId id="320" r:id="rId18"/>
    <p:sldId id="321" r:id="rId19"/>
    <p:sldId id="323" r:id="rId20"/>
    <p:sldId id="322" r:id="rId21"/>
    <p:sldId id="301" r:id="rId22"/>
    <p:sldId id="310" r:id="rId23"/>
    <p:sldId id="325" r:id="rId24"/>
    <p:sldId id="304" r:id="rId25"/>
    <p:sldId id="312" r:id="rId26"/>
    <p:sldId id="326" r:id="rId27"/>
    <p:sldId id="316" r:id="rId28"/>
    <p:sldId id="336" r:id="rId29"/>
    <p:sldId id="343" r:id="rId30"/>
    <p:sldId id="340" r:id="rId31"/>
    <p:sldId id="339" r:id="rId32"/>
    <p:sldId id="341" r:id="rId33"/>
    <p:sldId id="344" r:id="rId34"/>
    <p:sldId id="338" r:id="rId35"/>
    <p:sldId id="346" r:id="rId36"/>
    <p:sldId id="342" r:id="rId37"/>
    <p:sldId id="334" r:id="rId38"/>
    <p:sldId id="335" r:id="rId39"/>
    <p:sldId id="349" r:id="rId40"/>
    <p:sldId id="327" r:id="rId41"/>
    <p:sldId id="328" r:id="rId42"/>
    <p:sldId id="329" r:id="rId43"/>
    <p:sldId id="330" r:id="rId44"/>
    <p:sldId id="331" r:id="rId45"/>
    <p:sldId id="332" r:id="rId46"/>
    <p:sldId id="333" r:id="rId47"/>
    <p:sldId id="347" r:id="rId48"/>
    <p:sldId id="348"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E1299"/>
    <a:srgbClr val="E3A11D"/>
    <a:srgbClr val="A40000"/>
    <a:srgbClr val="3333FF"/>
    <a:srgbClr val="007E39"/>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588"/>
    <p:restoredTop sz="92934"/>
  </p:normalViewPr>
  <p:slideViewPr>
    <p:cSldViewPr>
      <p:cViewPr>
        <p:scale>
          <a:sx n="120" d="100"/>
          <a:sy n="120" d="100"/>
        </p:scale>
        <p:origin x="1224" y="-2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notesMaster" Target="notesMasters/notesMaster1.xml"/><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iagrams/_rels/data4.xml.rels><?xml version="1.0" encoding="UTF-8" standalone="yes"?>
<Relationships xmlns="http://schemas.openxmlformats.org/package/2006/relationships"><Relationship Id="rId1" Type="http://schemas.openxmlformats.org/officeDocument/2006/relationships/image" Target="../media/image9.jpeg"/></Relationships>
</file>

<file path=ppt/diagrams/_rels/data6.xml.rels><?xml version="1.0" encoding="UTF-8" standalone="yes"?>
<Relationships xmlns="http://schemas.openxmlformats.org/package/2006/relationships"><Relationship Id="rId1" Type="http://schemas.openxmlformats.org/officeDocument/2006/relationships/image" Target="../media/image28.png"/></Relationships>
</file>

<file path=ppt/diagrams/_rels/drawing4.xml.rels><?xml version="1.0" encoding="UTF-8" standalone="yes"?>
<Relationships xmlns="http://schemas.openxmlformats.org/package/2006/relationships"><Relationship Id="rId1" Type="http://schemas.openxmlformats.org/officeDocument/2006/relationships/image" Target="../media/image9.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2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68D304-372C-480C-A5BB-08902E26908D}"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ZA"/>
        </a:p>
      </dgm:t>
    </dgm:pt>
    <dgm:pt modelId="{913B663E-97A9-4AAC-A516-E7D555F24093}">
      <dgm:prSet phldrT="[Text]" phldr="1"/>
      <dgm:spPr>
        <a:solidFill>
          <a:srgbClr val="FFC000"/>
        </a:solidFill>
      </dgm:spPr>
      <dgm:t>
        <a:bodyPr/>
        <a:lstStyle/>
        <a:p>
          <a:endParaRPr lang="en-ZA" dirty="0"/>
        </a:p>
      </dgm:t>
    </dgm:pt>
    <dgm:pt modelId="{64CC90A0-C1FB-4F97-88CB-51A40F189162}" type="parTrans" cxnId="{8A5B0E40-EBCB-4D98-B136-87804B3BEDDF}">
      <dgm:prSet/>
      <dgm:spPr/>
      <dgm:t>
        <a:bodyPr/>
        <a:lstStyle/>
        <a:p>
          <a:endParaRPr lang="en-ZA"/>
        </a:p>
      </dgm:t>
    </dgm:pt>
    <dgm:pt modelId="{6D4D443F-CE85-4ADA-B3B5-43E86804CCA4}" type="sibTrans" cxnId="{8A5B0E40-EBCB-4D98-B136-87804B3BEDDF}">
      <dgm:prSet/>
      <dgm:spPr/>
      <dgm:t>
        <a:bodyPr/>
        <a:lstStyle/>
        <a:p>
          <a:endParaRPr lang="en-ZA"/>
        </a:p>
      </dgm:t>
    </dgm:pt>
    <dgm:pt modelId="{329905AC-AFEC-4DFA-98AD-C82AA3C5703A}">
      <dgm:prSet phldrT="[Text]" custT="1"/>
      <dgm:spPr/>
      <dgm:t>
        <a:bodyPr/>
        <a:lstStyle/>
        <a:p>
          <a:r>
            <a:rPr lang="en-ZA" sz="2400" dirty="0"/>
            <a:t>What is meant by </a:t>
          </a:r>
          <a:r>
            <a:rPr lang="en-ZA" sz="2400" dirty="0" smtClean="0"/>
            <a:t>Research Data? </a:t>
          </a:r>
          <a:endParaRPr lang="en-ZA" sz="2400" dirty="0"/>
        </a:p>
      </dgm:t>
    </dgm:pt>
    <dgm:pt modelId="{A5DEAE1A-336D-488D-AD71-AC0C5E1B5FE2}" type="parTrans" cxnId="{E3F070A8-8123-43C8-A5A9-FF3921DC31F0}">
      <dgm:prSet/>
      <dgm:spPr/>
      <dgm:t>
        <a:bodyPr/>
        <a:lstStyle/>
        <a:p>
          <a:endParaRPr lang="en-ZA"/>
        </a:p>
      </dgm:t>
    </dgm:pt>
    <dgm:pt modelId="{EA8ED61C-C245-4632-8055-C4AF519D3CD0}" type="sibTrans" cxnId="{E3F070A8-8123-43C8-A5A9-FF3921DC31F0}">
      <dgm:prSet/>
      <dgm:spPr/>
      <dgm:t>
        <a:bodyPr/>
        <a:lstStyle/>
        <a:p>
          <a:endParaRPr lang="en-ZA"/>
        </a:p>
      </dgm:t>
    </dgm:pt>
    <dgm:pt modelId="{4F58DA49-29D6-4CAC-AA50-67E355EF7EF2}">
      <dgm:prSet phldrT="[Text]" phldr="1"/>
      <dgm:spPr>
        <a:solidFill>
          <a:srgbClr val="00B050"/>
        </a:solidFill>
      </dgm:spPr>
      <dgm:t>
        <a:bodyPr/>
        <a:lstStyle/>
        <a:p>
          <a:endParaRPr lang="en-ZA" dirty="0"/>
        </a:p>
      </dgm:t>
    </dgm:pt>
    <dgm:pt modelId="{830D4D6E-85A3-4EFB-ABB9-E9B1572B8DF2}" type="parTrans" cxnId="{32709C30-8CC5-4794-A7CB-F6DC091655DB}">
      <dgm:prSet/>
      <dgm:spPr/>
      <dgm:t>
        <a:bodyPr/>
        <a:lstStyle/>
        <a:p>
          <a:endParaRPr lang="en-ZA"/>
        </a:p>
      </dgm:t>
    </dgm:pt>
    <dgm:pt modelId="{79E2A749-E904-416C-A7BB-82EF450DE6C8}" type="sibTrans" cxnId="{32709C30-8CC5-4794-A7CB-F6DC091655DB}">
      <dgm:prSet/>
      <dgm:spPr/>
      <dgm:t>
        <a:bodyPr/>
        <a:lstStyle/>
        <a:p>
          <a:endParaRPr lang="en-ZA"/>
        </a:p>
      </dgm:t>
    </dgm:pt>
    <dgm:pt modelId="{B95366B8-859E-4291-8762-29605F1C154C}">
      <dgm:prSet phldrT="[Text]" custT="1"/>
      <dgm:spPr/>
      <dgm:t>
        <a:bodyPr/>
        <a:lstStyle/>
        <a:p>
          <a:r>
            <a:rPr lang="en-ZA" sz="2400" dirty="0" smtClean="0"/>
            <a:t>What is Research Data Management?</a:t>
          </a:r>
          <a:endParaRPr lang="en-ZA" sz="2400" dirty="0"/>
        </a:p>
      </dgm:t>
    </dgm:pt>
    <dgm:pt modelId="{60F026C6-250F-446F-B4D7-10F0544DB36F}" type="parTrans" cxnId="{1A2C03B2-220F-4E9A-9BCB-65D1A11DA5A2}">
      <dgm:prSet/>
      <dgm:spPr/>
      <dgm:t>
        <a:bodyPr/>
        <a:lstStyle/>
        <a:p>
          <a:endParaRPr lang="en-ZA"/>
        </a:p>
      </dgm:t>
    </dgm:pt>
    <dgm:pt modelId="{2424FF2E-5AF4-4F60-B422-5062B3C290D9}" type="sibTrans" cxnId="{1A2C03B2-220F-4E9A-9BCB-65D1A11DA5A2}">
      <dgm:prSet/>
      <dgm:spPr/>
      <dgm:t>
        <a:bodyPr/>
        <a:lstStyle/>
        <a:p>
          <a:endParaRPr lang="en-ZA"/>
        </a:p>
      </dgm:t>
    </dgm:pt>
    <dgm:pt modelId="{F5E69007-B860-4ADE-A1A3-B71E5F043292}">
      <dgm:prSet phldrT="[Text]" phldr="1"/>
      <dgm:spPr>
        <a:solidFill>
          <a:schemeClr val="accent4">
            <a:lumMod val="75000"/>
          </a:schemeClr>
        </a:solidFill>
      </dgm:spPr>
      <dgm:t>
        <a:bodyPr/>
        <a:lstStyle/>
        <a:p>
          <a:endParaRPr lang="en-ZA" dirty="0"/>
        </a:p>
      </dgm:t>
    </dgm:pt>
    <dgm:pt modelId="{8DAA4935-89A0-4920-92D6-65FA5CDFB08E}" type="parTrans" cxnId="{663ACB93-9243-40EC-B2DC-E57DBC93CA07}">
      <dgm:prSet/>
      <dgm:spPr/>
      <dgm:t>
        <a:bodyPr/>
        <a:lstStyle/>
        <a:p>
          <a:endParaRPr lang="en-ZA"/>
        </a:p>
      </dgm:t>
    </dgm:pt>
    <dgm:pt modelId="{2697628B-7CC3-4BDF-831A-1D0BF4161F9C}" type="sibTrans" cxnId="{663ACB93-9243-40EC-B2DC-E57DBC93CA07}">
      <dgm:prSet/>
      <dgm:spPr/>
      <dgm:t>
        <a:bodyPr/>
        <a:lstStyle/>
        <a:p>
          <a:endParaRPr lang="en-ZA"/>
        </a:p>
      </dgm:t>
    </dgm:pt>
    <dgm:pt modelId="{A97C4EAD-D97B-4620-84B9-40B73C90926F}">
      <dgm:prSet phldrT="[Text]" custT="1"/>
      <dgm:spPr/>
      <dgm:t>
        <a:bodyPr/>
        <a:lstStyle/>
        <a:p>
          <a:r>
            <a:rPr lang="en-ZA" sz="2400" dirty="0" smtClean="0"/>
            <a:t>Why Manage Research Data?</a:t>
          </a:r>
          <a:endParaRPr lang="en-ZA" sz="2400" dirty="0"/>
        </a:p>
      </dgm:t>
    </dgm:pt>
    <dgm:pt modelId="{80688690-C887-4BEE-92FA-C031DA65D218}" type="parTrans" cxnId="{EC6ADC3E-F4D8-4E96-AECF-2F2D112084FE}">
      <dgm:prSet/>
      <dgm:spPr/>
      <dgm:t>
        <a:bodyPr/>
        <a:lstStyle/>
        <a:p>
          <a:endParaRPr lang="en-ZA"/>
        </a:p>
      </dgm:t>
    </dgm:pt>
    <dgm:pt modelId="{5BB7AC4E-6F2A-4A1C-9B9B-D66BDC96F1D1}" type="sibTrans" cxnId="{EC6ADC3E-F4D8-4E96-AECF-2F2D112084FE}">
      <dgm:prSet/>
      <dgm:spPr/>
      <dgm:t>
        <a:bodyPr/>
        <a:lstStyle/>
        <a:p>
          <a:endParaRPr lang="en-ZA"/>
        </a:p>
      </dgm:t>
    </dgm:pt>
    <dgm:pt modelId="{8C7F5860-5AF5-4883-8AC9-4F0BE689447C}">
      <dgm:prSet phldrT="[Text]" phldr="1"/>
      <dgm:spPr>
        <a:solidFill>
          <a:srgbClr val="0070C0"/>
        </a:solidFill>
      </dgm:spPr>
      <dgm:t>
        <a:bodyPr/>
        <a:lstStyle/>
        <a:p>
          <a:endParaRPr lang="en-ZA" dirty="0"/>
        </a:p>
      </dgm:t>
    </dgm:pt>
    <dgm:pt modelId="{CFE8FFF6-3619-44DD-BE7D-F0C88F34E10F}" type="parTrans" cxnId="{12EA61FD-722D-46E6-9E13-3CF71B99C364}">
      <dgm:prSet/>
      <dgm:spPr/>
      <dgm:t>
        <a:bodyPr/>
        <a:lstStyle/>
        <a:p>
          <a:endParaRPr lang="en-ZA"/>
        </a:p>
      </dgm:t>
    </dgm:pt>
    <dgm:pt modelId="{13D369A2-E2CF-4891-B6A6-4A610900AD37}" type="sibTrans" cxnId="{12EA61FD-722D-46E6-9E13-3CF71B99C364}">
      <dgm:prSet/>
      <dgm:spPr/>
      <dgm:t>
        <a:bodyPr/>
        <a:lstStyle/>
        <a:p>
          <a:endParaRPr lang="en-ZA"/>
        </a:p>
      </dgm:t>
    </dgm:pt>
    <dgm:pt modelId="{37A04B12-3886-4592-BDCF-2B22A35FBA72}">
      <dgm:prSet custT="1"/>
      <dgm:spPr/>
      <dgm:t>
        <a:bodyPr/>
        <a:lstStyle/>
        <a:p>
          <a:r>
            <a:rPr lang="en-ZA" sz="2400" dirty="0" smtClean="0"/>
            <a:t>Research Data Lifecycle</a:t>
          </a:r>
          <a:endParaRPr lang="en-ZA" sz="2400" dirty="0"/>
        </a:p>
      </dgm:t>
    </dgm:pt>
    <dgm:pt modelId="{10BF1541-91B7-444B-9A54-2D96B0F60B14}" type="parTrans" cxnId="{E504F6F9-F5BD-45D6-AFC0-B599A4F187E5}">
      <dgm:prSet/>
      <dgm:spPr/>
      <dgm:t>
        <a:bodyPr/>
        <a:lstStyle/>
        <a:p>
          <a:endParaRPr lang="en-ZA"/>
        </a:p>
      </dgm:t>
    </dgm:pt>
    <dgm:pt modelId="{034CF09B-7C5C-4D2D-8707-BDC5274F7FF3}" type="sibTrans" cxnId="{E504F6F9-F5BD-45D6-AFC0-B599A4F187E5}">
      <dgm:prSet/>
      <dgm:spPr/>
      <dgm:t>
        <a:bodyPr/>
        <a:lstStyle/>
        <a:p>
          <a:endParaRPr lang="en-ZA"/>
        </a:p>
      </dgm:t>
    </dgm:pt>
    <dgm:pt modelId="{E26A13BA-6D52-4039-BF85-D2025F2196AC}">
      <dgm:prSet phldrT="[Text]" phldr="1"/>
      <dgm:spPr>
        <a:solidFill>
          <a:srgbClr val="002060"/>
        </a:solidFill>
      </dgm:spPr>
      <dgm:t>
        <a:bodyPr/>
        <a:lstStyle/>
        <a:p>
          <a:endParaRPr lang="en-ZA" dirty="0"/>
        </a:p>
      </dgm:t>
    </dgm:pt>
    <dgm:pt modelId="{85BFCCE9-0EFF-4DB2-9173-1B453B5A82D5}" type="parTrans" cxnId="{0E87FFA6-97F4-4DDF-A248-A02F76ACE5A9}">
      <dgm:prSet/>
      <dgm:spPr/>
      <dgm:t>
        <a:bodyPr/>
        <a:lstStyle/>
        <a:p>
          <a:endParaRPr lang="en-ZA"/>
        </a:p>
      </dgm:t>
    </dgm:pt>
    <dgm:pt modelId="{AEA31D60-3126-4DCD-A303-5F08DA323AA2}" type="sibTrans" cxnId="{0E87FFA6-97F4-4DDF-A248-A02F76ACE5A9}">
      <dgm:prSet/>
      <dgm:spPr/>
      <dgm:t>
        <a:bodyPr/>
        <a:lstStyle/>
        <a:p>
          <a:endParaRPr lang="en-ZA"/>
        </a:p>
      </dgm:t>
    </dgm:pt>
    <dgm:pt modelId="{9A2F1F60-EBEE-46D3-AFB3-725BB4ECEB31}">
      <dgm:prSet/>
      <dgm:spPr/>
      <dgm:t>
        <a:bodyPr/>
        <a:lstStyle/>
        <a:p>
          <a:endParaRPr lang="en-ZA" sz="1000" dirty="0"/>
        </a:p>
      </dgm:t>
    </dgm:pt>
    <dgm:pt modelId="{532C6C9C-3B20-43BB-9C9D-F0DEFA5B344B}" type="parTrans" cxnId="{A76ACA71-C012-4D42-8B1F-FA77702EA17A}">
      <dgm:prSet/>
      <dgm:spPr/>
      <dgm:t>
        <a:bodyPr/>
        <a:lstStyle/>
        <a:p>
          <a:endParaRPr lang="en-ZA"/>
        </a:p>
      </dgm:t>
    </dgm:pt>
    <dgm:pt modelId="{29FF53EC-0480-4E57-BDF7-E52141578384}" type="sibTrans" cxnId="{A76ACA71-C012-4D42-8B1F-FA77702EA17A}">
      <dgm:prSet/>
      <dgm:spPr/>
      <dgm:t>
        <a:bodyPr/>
        <a:lstStyle/>
        <a:p>
          <a:endParaRPr lang="en-ZA"/>
        </a:p>
      </dgm:t>
    </dgm:pt>
    <dgm:pt modelId="{BE04D75B-ACBC-406D-A5F2-84B010AEF6D6}">
      <dgm:prSet custT="1"/>
      <dgm:spPr/>
      <dgm:t>
        <a:bodyPr/>
        <a:lstStyle/>
        <a:p>
          <a:r>
            <a:rPr lang="en-ZA" sz="2400" dirty="0" smtClean="0"/>
            <a:t>An Overview of Research Data Management Activities</a:t>
          </a:r>
          <a:endParaRPr lang="en-ZA" sz="2400" dirty="0"/>
        </a:p>
      </dgm:t>
    </dgm:pt>
    <dgm:pt modelId="{FDD612BE-99DB-4701-AB76-CC6B6F068216}" type="parTrans" cxnId="{49CCCAE7-E475-4346-BD76-8B42F997CA98}">
      <dgm:prSet/>
      <dgm:spPr/>
      <dgm:t>
        <a:bodyPr/>
        <a:lstStyle/>
        <a:p>
          <a:endParaRPr lang="en-US"/>
        </a:p>
      </dgm:t>
    </dgm:pt>
    <dgm:pt modelId="{AB99E06D-270D-43C7-B2AC-05E5181E25F1}" type="sibTrans" cxnId="{49CCCAE7-E475-4346-BD76-8B42F997CA98}">
      <dgm:prSet/>
      <dgm:spPr/>
      <dgm:t>
        <a:bodyPr/>
        <a:lstStyle/>
        <a:p>
          <a:endParaRPr lang="en-US"/>
        </a:p>
      </dgm:t>
    </dgm:pt>
    <dgm:pt modelId="{03DC480A-C3B4-BE44-B993-8032DA2DC03B}">
      <dgm:prSet/>
      <dgm:spPr/>
      <dgm:t>
        <a:bodyPr/>
        <a:lstStyle/>
        <a:p>
          <a:endParaRPr lang="en-US" sz="1000" dirty="0"/>
        </a:p>
      </dgm:t>
    </dgm:pt>
    <dgm:pt modelId="{693B3B68-8DEE-2C4B-8B6E-00A547E31EE5}" type="parTrans" cxnId="{5E61326E-B94A-3140-9C20-B2275187E796}">
      <dgm:prSet/>
      <dgm:spPr/>
      <dgm:t>
        <a:bodyPr/>
        <a:lstStyle/>
        <a:p>
          <a:endParaRPr lang="en-US"/>
        </a:p>
      </dgm:t>
    </dgm:pt>
    <dgm:pt modelId="{99924FC9-D271-2545-B2CB-0AD6E89B6855}" type="sibTrans" cxnId="{5E61326E-B94A-3140-9C20-B2275187E796}">
      <dgm:prSet/>
      <dgm:spPr/>
      <dgm:t>
        <a:bodyPr/>
        <a:lstStyle/>
        <a:p>
          <a:endParaRPr lang="en-US"/>
        </a:p>
      </dgm:t>
    </dgm:pt>
    <dgm:pt modelId="{55F84077-4AC0-0F4A-9BB8-F8EA1212F4C8}">
      <dgm:prSet custT="1"/>
      <dgm:spPr/>
      <dgm:t>
        <a:bodyPr/>
        <a:lstStyle/>
        <a:p>
          <a:r>
            <a:rPr lang="en-US" sz="2400" dirty="0" smtClean="0"/>
            <a:t>Issues that Institutions need to address</a:t>
          </a:r>
          <a:endParaRPr lang="en-US" sz="2400" dirty="0"/>
        </a:p>
      </dgm:t>
    </dgm:pt>
    <dgm:pt modelId="{C79B0EC3-072F-E246-83C7-C8F8D9A4877E}" type="sibTrans" cxnId="{F9FE4A5D-C099-534C-906F-4AD5CEA7ECC5}">
      <dgm:prSet/>
      <dgm:spPr/>
      <dgm:t>
        <a:bodyPr/>
        <a:lstStyle/>
        <a:p>
          <a:endParaRPr lang="en-US"/>
        </a:p>
      </dgm:t>
    </dgm:pt>
    <dgm:pt modelId="{E665EF53-A02E-D342-9A02-258C9254A4ED}" type="parTrans" cxnId="{F9FE4A5D-C099-534C-906F-4AD5CEA7ECC5}">
      <dgm:prSet/>
      <dgm:spPr/>
      <dgm:t>
        <a:bodyPr/>
        <a:lstStyle/>
        <a:p>
          <a:endParaRPr lang="en-US"/>
        </a:p>
      </dgm:t>
    </dgm:pt>
    <dgm:pt modelId="{62B5F6BE-54A2-B443-BD74-63E6C0A30A78}">
      <dgm:prSet/>
      <dgm:spPr>
        <a:solidFill>
          <a:srgbClr val="FF0000"/>
        </a:solidFill>
      </dgm:spPr>
      <dgm:t>
        <a:bodyPr/>
        <a:lstStyle/>
        <a:p>
          <a:endParaRPr lang="en-US" dirty="0"/>
        </a:p>
      </dgm:t>
    </dgm:pt>
    <dgm:pt modelId="{A06A7505-B11C-2640-80A1-FAE41C1844C0}" type="sibTrans" cxnId="{198FFE4F-6BDB-7B4F-9F76-F85775E38FCF}">
      <dgm:prSet/>
      <dgm:spPr/>
      <dgm:t>
        <a:bodyPr/>
        <a:lstStyle/>
        <a:p>
          <a:endParaRPr lang="en-US"/>
        </a:p>
      </dgm:t>
    </dgm:pt>
    <dgm:pt modelId="{ECD4B975-B87E-CC43-A8C8-6638803CD367}" type="parTrans" cxnId="{198FFE4F-6BDB-7B4F-9F76-F85775E38FCF}">
      <dgm:prSet/>
      <dgm:spPr/>
      <dgm:t>
        <a:bodyPr/>
        <a:lstStyle/>
        <a:p>
          <a:endParaRPr lang="en-US"/>
        </a:p>
      </dgm:t>
    </dgm:pt>
    <dgm:pt modelId="{7A94C1F6-92F1-7748-9069-9C49CAF9159E}">
      <dgm:prSet/>
      <dgm:spPr>
        <a:solidFill>
          <a:srgbClr val="BE1299"/>
        </a:solidFill>
      </dgm:spPr>
      <dgm:t>
        <a:bodyPr/>
        <a:lstStyle/>
        <a:p>
          <a:endParaRPr lang="en-US" dirty="0"/>
        </a:p>
      </dgm:t>
    </dgm:pt>
    <dgm:pt modelId="{A05180A7-CAF7-7A4A-B40A-F964C19C84B5}" type="sibTrans" cxnId="{330653D1-47B1-924C-A2FD-DD44B9F8AF3E}">
      <dgm:prSet/>
      <dgm:spPr/>
      <dgm:t>
        <a:bodyPr/>
        <a:lstStyle/>
        <a:p>
          <a:endParaRPr lang="en-US"/>
        </a:p>
      </dgm:t>
    </dgm:pt>
    <dgm:pt modelId="{5526CB37-3AA7-6845-B4F8-6CDDF4DE863D}" type="parTrans" cxnId="{330653D1-47B1-924C-A2FD-DD44B9F8AF3E}">
      <dgm:prSet/>
      <dgm:spPr/>
      <dgm:t>
        <a:bodyPr/>
        <a:lstStyle/>
        <a:p>
          <a:endParaRPr lang="en-US"/>
        </a:p>
      </dgm:t>
    </dgm:pt>
    <dgm:pt modelId="{8C83A371-26B9-704A-8696-5DA3633A2695}">
      <dgm:prSet custT="1"/>
      <dgm:spPr/>
      <dgm:t>
        <a:bodyPr/>
        <a:lstStyle/>
        <a:p>
          <a:r>
            <a:rPr lang="en-US" sz="2400" dirty="0" smtClean="0"/>
            <a:t>Various Stakeholders</a:t>
          </a:r>
          <a:endParaRPr lang="en-US" sz="2400" dirty="0"/>
        </a:p>
      </dgm:t>
    </dgm:pt>
    <dgm:pt modelId="{D20DD574-7E70-BC4C-8059-74200B70D5BD}" type="parTrans" cxnId="{63DFDE64-E86A-364F-A514-409E86F3F97E}">
      <dgm:prSet/>
      <dgm:spPr/>
      <dgm:t>
        <a:bodyPr/>
        <a:lstStyle/>
        <a:p>
          <a:endParaRPr lang="en-US"/>
        </a:p>
      </dgm:t>
    </dgm:pt>
    <dgm:pt modelId="{61960784-1B73-9743-A63C-A418BC5E75D3}" type="sibTrans" cxnId="{63DFDE64-E86A-364F-A514-409E86F3F97E}">
      <dgm:prSet/>
      <dgm:spPr/>
      <dgm:t>
        <a:bodyPr/>
        <a:lstStyle/>
        <a:p>
          <a:endParaRPr lang="en-US"/>
        </a:p>
      </dgm:t>
    </dgm:pt>
    <dgm:pt modelId="{F0B3C317-7421-9C41-8A25-89C9E3AE3464}">
      <dgm:prSet/>
      <dgm:spPr/>
      <dgm:t>
        <a:bodyPr/>
        <a:lstStyle/>
        <a:p>
          <a:endParaRPr lang="en-US" dirty="0"/>
        </a:p>
      </dgm:t>
    </dgm:pt>
    <dgm:pt modelId="{869FD222-D756-354C-9B4A-F1829F1FD4AF}" type="parTrans" cxnId="{464AF1AD-F6E7-D04D-8E3C-239C12B44135}">
      <dgm:prSet/>
      <dgm:spPr/>
      <dgm:t>
        <a:bodyPr/>
        <a:lstStyle/>
        <a:p>
          <a:endParaRPr lang="en-US"/>
        </a:p>
      </dgm:t>
    </dgm:pt>
    <dgm:pt modelId="{4B8824CD-2F8D-B44E-82B1-5EA454AC3DD6}" type="sibTrans" cxnId="{464AF1AD-F6E7-D04D-8E3C-239C12B44135}">
      <dgm:prSet/>
      <dgm:spPr/>
      <dgm:t>
        <a:bodyPr/>
        <a:lstStyle/>
        <a:p>
          <a:endParaRPr lang="en-US"/>
        </a:p>
      </dgm:t>
    </dgm:pt>
    <dgm:pt modelId="{7EEF0E2E-F0B1-BB4D-955D-F7CCB99BCFB2}">
      <dgm:prSet custT="1"/>
      <dgm:spPr/>
      <dgm:t>
        <a:bodyPr/>
        <a:lstStyle/>
        <a:p>
          <a:r>
            <a:rPr lang="en-US" sz="2400" dirty="0" smtClean="0"/>
            <a:t>Example: University of Pretoria</a:t>
          </a:r>
          <a:endParaRPr lang="en-US" sz="2400" dirty="0"/>
        </a:p>
      </dgm:t>
    </dgm:pt>
    <dgm:pt modelId="{E6635399-CBA9-A949-A58A-02246724D61D}" type="parTrans" cxnId="{B3D6B650-271D-8D48-9159-17C1569B3C9D}">
      <dgm:prSet/>
      <dgm:spPr/>
      <dgm:t>
        <a:bodyPr/>
        <a:lstStyle/>
        <a:p>
          <a:endParaRPr lang="en-US"/>
        </a:p>
      </dgm:t>
    </dgm:pt>
    <dgm:pt modelId="{24FD30FC-5B6B-5142-B3F4-57408A1A9D31}" type="sibTrans" cxnId="{B3D6B650-271D-8D48-9159-17C1569B3C9D}">
      <dgm:prSet/>
      <dgm:spPr/>
      <dgm:t>
        <a:bodyPr/>
        <a:lstStyle/>
        <a:p>
          <a:endParaRPr lang="en-US"/>
        </a:p>
      </dgm:t>
    </dgm:pt>
    <dgm:pt modelId="{27521CFD-65A1-A04E-89B2-7BD52CE3C16D}">
      <dgm:prSet/>
      <dgm:spPr/>
      <dgm:t>
        <a:bodyPr/>
        <a:lstStyle/>
        <a:p>
          <a:endParaRPr lang="en-US" dirty="0"/>
        </a:p>
      </dgm:t>
    </dgm:pt>
    <dgm:pt modelId="{0B2C30CE-6AF3-634D-98F2-B5B828128A72}" type="parTrans" cxnId="{7D03DA3C-D56B-9340-AF09-D339523DAD37}">
      <dgm:prSet/>
      <dgm:spPr/>
    </dgm:pt>
    <dgm:pt modelId="{D5F666EF-2D24-E24F-A218-A8032A88FBE1}" type="sibTrans" cxnId="{7D03DA3C-D56B-9340-AF09-D339523DAD37}">
      <dgm:prSet/>
      <dgm:spPr/>
    </dgm:pt>
    <dgm:pt modelId="{DBF83325-9311-A549-B00A-D51E7E2924CF}">
      <dgm:prSet/>
      <dgm:spPr/>
      <dgm:t>
        <a:bodyPr/>
        <a:lstStyle/>
        <a:p>
          <a:r>
            <a:rPr lang="en-US" dirty="0" smtClean="0"/>
            <a:t>Other Helpful Tools</a:t>
          </a:r>
          <a:endParaRPr lang="en-US" dirty="0"/>
        </a:p>
      </dgm:t>
    </dgm:pt>
    <dgm:pt modelId="{2222BF3D-5A2A-1348-A0D0-ABDF0920FD77}" type="parTrans" cxnId="{2AA6DF03-B179-1C42-9044-F7D33F336786}">
      <dgm:prSet/>
      <dgm:spPr/>
    </dgm:pt>
    <dgm:pt modelId="{88536AB5-2D5B-4D40-B925-22C03D05405E}" type="sibTrans" cxnId="{2AA6DF03-B179-1C42-9044-F7D33F336786}">
      <dgm:prSet/>
      <dgm:spPr/>
    </dgm:pt>
    <dgm:pt modelId="{DCFBCDA3-0684-4B87-B337-D2BF5A662C91}" type="pres">
      <dgm:prSet presAssocID="{B568D304-372C-480C-A5BB-08902E26908D}" presName="linearFlow" presStyleCnt="0">
        <dgm:presLayoutVars>
          <dgm:dir/>
          <dgm:animLvl val="lvl"/>
          <dgm:resizeHandles val="exact"/>
        </dgm:presLayoutVars>
      </dgm:prSet>
      <dgm:spPr/>
      <dgm:t>
        <a:bodyPr/>
        <a:lstStyle/>
        <a:p>
          <a:endParaRPr lang="en-US"/>
        </a:p>
      </dgm:t>
    </dgm:pt>
    <dgm:pt modelId="{523A599F-77FD-4A10-BCB6-22C5768EDDBF}" type="pres">
      <dgm:prSet presAssocID="{913B663E-97A9-4AAC-A516-E7D555F24093}" presName="composite" presStyleCnt="0"/>
      <dgm:spPr/>
    </dgm:pt>
    <dgm:pt modelId="{3A815EAA-7F77-4D4A-A128-4232231BD2C8}" type="pres">
      <dgm:prSet presAssocID="{913B663E-97A9-4AAC-A516-E7D555F24093}" presName="parentText" presStyleLbl="alignNode1" presStyleIdx="0" presStyleCnt="9">
        <dgm:presLayoutVars>
          <dgm:chMax val="1"/>
          <dgm:bulletEnabled val="1"/>
        </dgm:presLayoutVars>
      </dgm:prSet>
      <dgm:spPr/>
      <dgm:t>
        <a:bodyPr/>
        <a:lstStyle/>
        <a:p>
          <a:endParaRPr lang="en-US"/>
        </a:p>
      </dgm:t>
    </dgm:pt>
    <dgm:pt modelId="{565B4246-8EF5-487D-A8D1-3C35857AE58A}" type="pres">
      <dgm:prSet presAssocID="{913B663E-97A9-4AAC-A516-E7D555F24093}" presName="descendantText" presStyleLbl="alignAcc1" presStyleIdx="0" presStyleCnt="9">
        <dgm:presLayoutVars>
          <dgm:bulletEnabled val="1"/>
        </dgm:presLayoutVars>
      </dgm:prSet>
      <dgm:spPr/>
      <dgm:t>
        <a:bodyPr/>
        <a:lstStyle/>
        <a:p>
          <a:endParaRPr lang="en-US"/>
        </a:p>
      </dgm:t>
    </dgm:pt>
    <dgm:pt modelId="{0D0C8F1E-E32C-4C7F-B39E-2DE238999F55}" type="pres">
      <dgm:prSet presAssocID="{6D4D443F-CE85-4ADA-B3B5-43E86804CCA4}" presName="sp" presStyleCnt="0"/>
      <dgm:spPr/>
    </dgm:pt>
    <dgm:pt modelId="{7428AAE6-44AA-4100-9D16-DF71F9272A80}" type="pres">
      <dgm:prSet presAssocID="{4F58DA49-29D6-4CAC-AA50-67E355EF7EF2}" presName="composite" presStyleCnt="0"/>
      <dgm:spPr/>
    </dgm:pt>
    <dgm:pt modelId="{D7AB2F11-0491-4075-881E-DC5DF092FD54}" type="pres">
      <dgm:prSet presAssocID="{4F58DA49-29D6-4CAC-AA50-67E355EF7EF2}" presName="parentText" presStyleLbl="alignNode1" presStyleIdx="1" presStyleCnt="9">
        <dgm:presLayoutVars>
          <dgm:chMax val="1"/>
          <dgm:bulletEnabled val="1"/>
        </dgm:presLayoutVars>
      </dgm:prSet>
      <dgm:spPr/>
      <dgm:t>
        <a:bodyPr/>
        <a:lstStyle/>
        <a:p>
          <a:endParaRPr lang="en-US"/>
        </a:p>
      </dgm:t>
    </dgm:pt>
    <dgm:pt modelId="{6367B430-2EC4-4C66-B559-B09224DD8C4C}" type="pres">
      <dgm:prSet presAssocID="{4F58DA49-29D6-4CAC-AA50-67E355EF7EF2}" presName="descendantText" presStyleLbl="alignAcc1" presStyleIdx="1" presStyleCnt="9">
        <dgm:presLayoutVars>
          <dgm:bulletEnabled val="1"/>
        </dgm:presLayoutVars>
      </dgm:prSet>
      <dgm:spPr/>
      <dgm:t>
        <a:bodyPr/>
        <a:lstStyle/>
        <a:p>
          <a:endParaRPr lang="en-US"/>
        </a:p>
      </dgm:t>
    </dgm:pt>
    <dgm:pt modelId="{04E67053-B9F5-47A4-8BB7-E30D962A6FDF}" type="pres">
      <dgm:prSet presAssocID="{79E2A749-E904-416C-A7BB-82EF450DE6C8}" presName="sp" presStyleCnt="0"/>
      <dgm:spPr/>
    </dgm:pt>
    <dgm:pt modelId="{C7E57BFB-1D84-417F-9E2D-46951B00824A}" type="pres">
      <dgm:prSet presAssocID="{F5E69007-B860-4ADE-A1A3-B71E5F043292}" presName="composite" presStyleCnt="0"/>
      <dgm:spPr/>
    </dgm:pt>
    <dgm:pt modelId="{B4095630-DBD6-4905-92D1-921664D50BFF}" type="pres">
      <dgm:prSet presAssocID="{F5E69007-B860-4ADE-A1A3-B71E5F043292}" presName="parentText" presStyleLbl="alignNode1" presStyleIdx="2" presStyleCnt="9">
        <dgm:presLayoutVars>
          <dgm:chMax val="1"/>
          <dgm:bulletEnabled val="1"/>
        </dgm:presLayoutVars>
      </dgm:prSet>
      <dgm:spPr/>
      <dgm:t>
        <a:bodyPr/>
        <a:lstStyle/>
        <a:p>
          <a:endParaRPr lang="en-US"/>
        </a:p>
      </dgm:t>
    </dgm:pt>
    <dgm:pt modelId="{C88F673B-2381-4F03-9BC5-6B191DB74E1E}" type="pres">
      <dgm:prSet presAssocID="{F5E69007-B860-4ADE-A1A3-B71E5F043292}" presName="descendantText" presStyleLbl="alignAcc1" presStyleIdx="2" presStyleCnt="9">
        <dgm:presLayoutVars>
          <dgm:bulletEnabled val="1"/>
        </dgm:presLayoutVars>
      </dgm:prSet>
      <dgm:spPr/>
      <dgm:t>
        <a:bodyPr/>
        <a:lstStyle/>
        <a:p>
          <a:endParaRPr lang="en-US"/>
        </a:p>
      </dgm:t>
    </dgm:pt>
    <dgm:pt modelId="{69BA513C-CB67-44E3-BCE1-CCD41A4502CC}" type="pres">
      <dgm:prSet presAssocID="{2697628B-7CC3-4BDF-831A-1D0BF4161F9C}" presName="sp" presStyleCnt="0"/>
      <dgm:spPr/>
    </dgm:pt>
    <dgm:pt modelId="{CE030433-06C3-4B4A-A33A-1A10ABB8CD48}" type="pres">
      <dgm:prSet presAssocID="{8C7F5860-5AF5-4883-8AC9-4F0BE689447C}" presName="composite" presStyleCnt="0"/>
      <dgm:spPr/>
    </dgm:pt>
    <dgm:pt modelId="{E024E4C2-179F-4294-9E97-4C580169F4CD}" type="pres">
      <dgm:prSet presAssocID="{8C7F5860-5AF5-4883-8AC9-4F0BE689447C}" presName="parentText" presStyleLbl="alignNode1" presStyleIdx="3" presStyleCnt="9">
        <dgm:presLayoutVars>
          <dgm:chMax val="1"/>
          <dgm:bulletEnabled val="1"/>
        </dgm:presLayoutVars>
      </dgm:prSet>
      <dgm:spPr/>
      <dgm:t>
        <a:bodyPr/>
        <a:lstStyle/>
        <a:p>
          <a:endParaRPr lang="en-US"/>
        </a:p>
      </dgm:t>
    </dgm:pt>
    <dgm:pt modelId="{8BDE9B81-8BF7-4B5D-A300-A686FC57F022}" type="pres">
      <dgm:prSet presAssocID="{8C7F5860-5AF5-4883-8AC9-4F0BE689447C}" presName="descendantText" presStyleLbl="alignAcc1" presStyleIdx="3" presStyleCnt="9" custLinFactNeighborX="0" custLinFactNeighborY="-3591">
        <dgm:presLayoutVars>
          <dgm:bulletEnabled val="1"/>
        </dgm:presLayoutVars>
      </dgm:prSet>
      <dgm:spPr/>
      <dgm:t>
        <a:bodyPr/>
        <a:lstStyle/>
        <a:p>
          <a:endParaRPr lang="en-US"/>
        </a:p>
      </dgm:t>
    </dgm:pt>
    <dgm:pt modelId="{9D11273B-5BF6-4C56-BBA6-60BB01381317}" type="pres">
      <dgm:prSet presAssocID="{13D369A2-E2CF-4891-B6A6-4A610900AD37}" presName="sp" presStyleCnt="0"/>
      <dgm:spPr/>
    </dgm:pt>
    <dgm:pt modelId="{F2E8B8A2-8363-4AF5-BE5A-62B644CC8A53}" type="pres">
      <dgm:prSet presAssocID="{E26A13BA-6D52-4039-BF85-D2025F2196AC}" presName="composite" presStyleCnt="0"/>
      <dgm:spPr/>
    </dgm:pt>
    <dgm:pt modelId="{0BE437F8-927A-46E1-8F82-921114777B7A}" type="pres">
      <dgm:prSet presAssocID="{E26A13BA-6D52-4039-BF85-D2025F2196AC}" presName="parentText" presStyleLbl="alignNode1" presStyleIdx="4" presStyleCnt="9">
        <dgm:presLayoutVars>
          <dgm:chMax val="1"/>
          <dgm:bulletEnabled val="1"/>
        </dgm:presLayoutVars>
      </dgm:prSet>
      <dgm:spPr/>
      <dgm:t>
        <a:bodyPr/>
        <a:lstStyle/>
        <a:p>
          <a:endParaRPr lang="en-US"/>
        </a:p>
      </dgm:t>
    </dgm:pt>
    <dgm:pt modelId="{27B9DF03-3EAA-4E03-A15B-77135DEC36F7}" type="pres">
      <dgm:prSet presAssocID="{E26A13BA-6D52-4039-BF85-D2025F2196AC}" presName="descendantText" presStyleLbl="alignAcc1" presStyleIdx="4" presStyleCnt="9">
        <dgm:presLayoutVars>
          <dgm:bulletEnabled val="1"/>
        </dgm:presLayoutVars>
      </dgm:prSet>
      <dgm:spPr/>
      <dgm:t>
        <a:bodyPr/>
        <a:lstStyle/>
        <a:p>
          <a:endParaRPr lang="en-US"/>
        </a:p>
      </dgm:t>
    </dgm:pt>
    <dgm:pt modelId="{513DF7CC-CE83-CA48-8201-E3784129026E}" type="pres">
      <dgm:prSet presAssocID="{AEA31D60-3126-4DCD-A303-5F08DA323AA2}" presName="sp" presStyleCnt="0"/>
      <dgm:spPr/>
    </dgm:pt>
    <dgm:pt modelId="{7728AA94-F35D-DF4B-8169-2B3847C8FAA3}" type="pres">
      <dgm:prSet presAssocID="{7A94C1F6-92F1-7748-9069-9C49CAF9159E}" presName="composite" presStyleCnt="0"/>
      <dgm:spPr/>
    </dgm:pt>
    <dgm:pt modelId="{B92AF1D5-D449-4F4A-9821-88A78362A8A0}" type="pres">
      <dgm:prSet presAssocID="{7A94C1F6-92F1-7748-9069-9C49CAF9159E}" presName="parentText" presStyleLbl="alignNode1" presStyleIdx="5" presStyleCnt="9">
        <dgm:presLayoutVars>
          <dgm:chMax val="1"/>
          <dgm:bulletEnabled val="1"/>
        </dgm:presLayoutVars>
      </dgm:prSet>
      <dgm:spPr/>
      <dgm:t>
        <a:bodyPr/>
        <a:lstStyle/>
        <a:p>
          <a:endParaRPr lang="en-US"/>
        </a:p>
      </dgm:t>
    </dgm:pt>
    <dgm:pt modelId="{645EAF32-3FE1-5841-9C30-3D0D65AAB522}" type="pres">
      <dgm:prSet presAssocID="{7A94C1F6-92F1-7748-9069-9C49CAF9159E}" presName="descendantText" presStyleLbl="alignAcc1" presStyleIdx="5" presStyleCnt="9">
        <dgm:presLayoutVars>
          <dgm:bulletEnabled val="1"/>
        </dgm:presLayoutVars>
      </dgm:prSet>
      <dgm:spPr/>
      <dgm:t>
        <a:bodyPr/>
        <a:lstStyle/>
        <a:p>
          <a:endParaRPr lang="en-US"/>
        </a:p>
      </dgm:t>
    </dgm:pt>
    <dgm:pt modelId="{C923A093-BCAA-FD49-A122-9FA365159B2F}" type="pres">
      <dgm:prSet presAssocID="{A05180A7-CAF7-7A4A-B40A-F964C19C84B5}" presName="sp" presStyleCnt="0"/>
      <dgm:spPr/>
    </dgm:pt>
    <dgm:pt modelId="{5286140F-A5D1-0249-965C-1B8174B45994}" type="pres">
      <dgm:prSet presAssocID="{62B5F6BE-54A2-B443-BD74-63E6C0A30A78}" presName="composite" presStyleCnt="0"/>
      <dgm:spPr/>
    </dgm:pt>
    <dgm:pt modelId="{2BB64A56-1A6B-F24E-BE5E-42CCE1F81A9B}" type="pres">
      <dgm:prSet presAssocID="{62B5F6BE-54A2-B443-BD74-63E6C0A30A78}" presName="parentText" presStyleLbl="alignNode1" presStyleIdx="6" presStyleCnt="9">
        <dgm:presLayoutVars>
          <dgm:chMax val="1"/>
          <dgm:bulletEnabled val="1"/>
        </dgm:presLayoutVars>
      </dgm:prSet>
      <dgm:spPr/>
      <dgm:t>
        <a:bodyPr/>
        <a:lstStyle/>
        <a:p>
          <a:endParaRPr lang="en-US"/>
        </a:p>
      </dgm:t>
    </dgm:pt>
    <dgm:pt modelId="{4B36C8E4-71DF-1C4A-A1B5-1A8F4D54C10D}" type="pres">
      <dgm:prSet presAssocID="{62B5F6BE-54A2-B443-BD74-63E6C0A30A78}" presName="descendantText" presStyleLbl="alignAcc1" presStyleIdx="6" presStyleCnt="9">
        <dgm:presLayoutVars>
          <dgm:bulletEnabled val="1"/>
        </dgm:presLayoutVars>
      </dgm:prSet>
      <dgm:spPr/>
      <dgm:t>
        <a:bodyPr/>
        <a:lstStyle/>
        <a:p>
          <a:endParaRPr lang="en-US"/>
        </a:p>
      </dgm:t>
    </dgm:pt>
    <dgm:pt modelId="{5003DA8F-04C4-B647-84E2-E3758A50D807}" type="pres">
      <dgm:prSet presAssocID="{A06A7505-B11C-2640-80A1-FAE41C1844C0}" presName="sp" presStyleCnt="0"/>
      <dgm:spPr/>
    </dgm:pt>
    <dgm:pt modelId="{F87858C1-272E-AF45-84FC-2475B8BBC4FF}" type="pres">
      <dgm:prSet presAssocID="{F0B3C317-7421-9C41-8A25-89C9E3AE3464}" presName="composite" presStyleCnt="0"/>
      <dgm:spPr/>
    </dgm:pt>
    <dgm:pt modelId="{9D2BBAF9-F008-2A43-BE3B-CAD93F37DBEF}" type="pres">
      <dgm:prSet presAssocID="{F0B3C317-7421-9C41-8A25-89C9E3AE3464}" presName="parentText" presStyleLbl="alignNode1" presStyleIdx="7" presStyleCnt="9">
        <dgm:presLayoutVars>
          <dgm:chMax val="1"/>
          <dgm:bulletEnabled val="1"/>
        </dgm:presLayoutVars>
      </dgm:prSet>
      <dgm:spPr/>
      <dgm:t>
        <a:bodyPr/>
        <a:lstStyle/>
        <a:p>
          <a:endParaRPr lang="en-US"/>
        </a:p>
      </dgm:t>
    </dgm:pt>
    <dgm:pt modelId="{8CEC9FE6-AD4D-3140-84C2-F12EA078C619}" type="pres">
      <dgm:prSet presAssocID="{F0B3C317-7421-9C41-8A25-89C9E3AE3464}" presName="descendantText" presStyleLbl="alignAcc1" presStyleIdx="7" presStyleCnt="9">
        <dgm:presLayoutVars>
          <dgm:bulletEnabled val="1"/>
        </dgm:presLayoutVars>
      </dgm:prSet>
      <dgm:spPr/>
      <dgm:t>
        <a:bodyPr/>
        <a:lstStyle/>
        <a:p>
          <a:endParaRPr lang="en-US"/>
        </a:p>
      </dgm:t>
    </dgm:pt>
    <dgm:pt modelId="{8A8D1811-DC3E-0841-83B2-1A95C65BEDD4}" type="pres">
      <dgm:prSet presAssocID="{4B8824CD-2F8D-B44E-82B1-5EA454AC3DD6}" presName="sp" presStyleCnt="0"/>
      <dgm:spPr/>
    </dgm:pt>
    <dgm:pt modelId="{6A5FD858-5821-C54E-A639-9CC909709E57}" type="pres">
      <dgm:prSet presAssocID="{27521CFD-65A1-A04E-89B2-7BD52CE3C16D}" presName="composite" presStyleCnt="0"/>
      <dgm:spPr/>
    </dgm:pt>
    <dgm:pt modelId="{DAD3A624-A69C-9746-A940-1FD9C220E570}" type="pres">
      <dgm:prSet presAssocID="{27521CFD-65A1-A04E-89B2-7BD52CE3C16D}" presName="parentText" presStyleLbl="alignNode1" presStyleIdx="8" presStyleCnt="9">
        <dgm:presLayoutVars>
          <dgm:chMax val="1"/>
          <dgm:bulletEnabled val="1"/>
        </dgm:presLayoutVars>
      </dgm:prSet>
      <dgm:spPr/>
      <dgm:t>
        <a:bodyPr/>
        <a:lstStyle/>
        <a:p>
          <a:endParaRPr lang="en-US"/>
        </a:p>
      </dgm:t>
    </dgm:pt>
    <dgm:pt modelId="{B8F628DD-1C16-2940-BC12-F95FBEF4FC00}" type="pres">
      <dgm:prSet presAssocID="{27521CFD-65A1-A04E-89B2-7BD52CE3C16D}" presName="descendantText" presStyleLbl="alignAcc1" presStyleIdx="8" presStyleCnt="9">
        <dgm:presLayoutVars>
          <dgm:bulletEnabled val="1"/>
        </dgm:presLayoutVars>
      </dgm:prSet>
      <dgm:spPr/>
      <dgm:t>
        <a:bodyPr/>
        <a:lstStyle/>
        <a:p>
          <a:endParaRPr lang="en-US"/>
        </a:p>
      </dgm:t>
    </dgm:pt>
  </dgm:ptLst>
  <dgm:cxnLst>
    <dgm:cxn modelId="{E504F6F9-F5BD-45D6-AFC0-B599A4F187E5}" srcId="{8C7F5860-5AF5-4883-8AC9-4F0BE689447C}" destId="{37A04B12-3886-4592-BDCF-2B22A35FBA72}" srcOrd="0" destOrd="0" parTransId="{10BF1541-91B7-444B-9A54-2D96B0F60B14}" sibTransId="{034CF09B-7C5C-4D2D-8707-BDC5274F7FF3}"/>
    <dgm:cxn modelId="{0E87FFA6-97F4-4DDF-A248-A02F76ACE5A9}" srcId="{B568D304-372C-480C-A5BB-08902E26908D}" destId="{E26A13BA-6D52-4039-BF85-D2025F2196AC}" srcOrd="4" destOrd="0" parTransId="{85BFCCE9-0EFF-4DB2-9173-1B453B5A82D5}" sibTransId="{AEA31D60-3126-4DCD-A303-5F08DA323AA2}"/>
    <dgm:cxn modelId="{0EE019AB-AA34-4E74-8F8E-2D49296B14B7}" type="presOf" srcId="{BE04D75B-ACBC-406D-A5F2-84B010AEF6D6}" destId="{27B9DF03-3EAA-4E03-A15B-77135DEC36F7}" srcOrd="0" destOrd="1" presId="urn:microsoft.com/office/officeart/2005/8/layout/chevron2"/>
    <dgm:cxn modelId="{747A2A3E-5418-4E25-8879-9612568E1585}" type="presOf" srcId="{B95366B8-859E-4291-8762-29605F1C154C}" destId="{6367B430-2EC4-4C66-B559-B09224DD8C4C}" srcOrd="0" destOrd="0" presId="urn:microsoft.com/office/officeart/2005/8/layout/chevron2"/>
    <dgm:cxn modelId="{D89034C5-B1F3-4B2E-9A95-48EAE2E80ADB}" type="presOf" srcId="{B568D304-372C-480C-A5BB-08902E26908D}" destId="{DCFBCDA3-0684-4B87-B337-D2BF5A662C91}" srcOrd="0" destOrd="0" presId="urn:microsoft.com/office/officeart/2005/8/layout/chevron2"/>
    <dgm:cxn modelId="{D6632D8A-555D-44AC-82AC-8923F3C4EF0F}" type="presOf" srcId="{9A2F1F60-EBEE-46D3-AFB3-725BB4ECEB31}" destId="{27B9DF03-3EAA-4E03-A15B-77135DEC36F7}" srcOrd="0" destOrd="0" presId="urn:microsoft.com/office/officeart/2005/8/layout/chevron2"/>
    <dgm:cxn modelId="{8A5B0E40-EBCB-4D98-B136-87804B3BEDDF}" srcId="{B568D304-372C-480C-A5BB-08902E26908D}" destId="{913B663E-97A9-4AAC-A516-E7D555F24093}" srcOrd="0" destOrd="0" parTransId="{64CC90A0-C1FB-4F97-88CB-51A40F189162}" sibTransId="{6D4D443F-CE85-4ADA-B3B5-43E86804CCA4}"/>
    <dgm:cxn modelId="{F4BFE7F0-5737-4458-A5D5-5B07CE93C0F1}" type="presOf" srcId="{F5E69007-B860-4ADE-A1A3-B71E5F043292}" destId="{B4095630-DBD6-4905-92D1-921664D50BFF}" srcOrd="0" destOrd="0" presId="urn:microsoft.com/office/officeart/2005/8/layout/chevron2"/>
    <dgm:cxn modelId="{452122F8-7CB3-AD4B-9FF5-36E83536529C}" type="presOf" srcId="{8C83A371-26B9-704A-8696-5DA3633A2695}" destId="{645EAF32-3FE1-5841-9C30-3D0D65AAB522}" srcOrd="0" destOrd="0" presId="urn:microsoft.com/office/officeart/2005/8/layout/chevron2"/>
    <dgm:cxn modelId="{63DFDE64-E86A-364F-A514-409E86F3F97E}" srcId="{7A94C1F6-92F1-7748-9069-9C49CAF9159E}" destId="{8C83A371-26B9-704A-8696-5DA3633A2695}" srcOrd="0" destOrd="0" parTransId="{D20DD574-7E70-BC4C-8059-74200B70D5BD}" sibTransId="{61960784-1B73-9743-A63C-A418BC5E75D3}"/>
    <dgm:cxn modelId="{1D3DFF37-4BDB-4CAD-B735-5CA1F06008E7}" type="presOf" srcId="{4F58DA49-29D6-4CAC-AA50-67E355EF7EF2}" destId="{D7AB2F11-0491-4075-881E-DC5DF092FD54}" srcOrd="0" destOrd="0" presId="urn:microsoft.com/office/officeart/2005/8/layout/chevron2"/>
    <dgm:cxn modelId="{663ACB93-9243-40EC-B2DC-E57DBC93CA07}" srcId="{B568D304-372C-480C-A5BB-08902E26908D}" destId="{F5E69007-B860-4ADE-A1A3-B71E5F043292}" srcOrd="2" destOrd="0" parTransId="{8DAA4935-89A0-4920-92D6-65FA5CDFB08E}" sibTransId="{2697628B-7CC3-4BDF-831A-1D0BF4161F9C}"/>
    <dgm:cxn modelId="{5431CD93-66A3-454C-9412-CC6D1E1B8E77}" type="presOf" srcId="{8C7F5860-5AF5-4883-8AC9-4F0BE689447C}" destId="{E024E4C2-179F-4294-9E97-4C580169F4CD}" srcOrd="0" destOrd="0" presId="urn:microsoft.com/office/officeart/2005/8/layout/chevron2"/>
    <dgm:cxn modelId="{198FFE4F-6BDB-7B4F-9F76-F85775E38FCF}" srcId="{B568D304-372C-480C-A5BB-08902E26908D}" destId="{62B5F6BE-54A2-B443-BD74-63E6C0A30A78}" srcOrd="6" destOrd="0" parTransId="{ECD4B975-B87E-CC43-A8C8-6638803CD367}" sibTransId="{A06A7505-B11C-2640-80A1-FAE41C1844C0}"/>
    <dgm:cxn modelId="{A98317DC-1C03-524E-BEEA-C47FCA7B156D}" type="presOf" srcId="{7A94C1F6-92F1-7748-9069-9C49CAF9159E}" destId="{B92AF1D5-D449-4F4A-9821-88A78362A8A0}" srcOrd="0" destOrd="0" presId="urn:microsoft.com/office/officeart/2005/8/layout/chevron2"/>
    <dgm:cxn modelId="{74B14D93-1225-594D-9D7D-1A578327E34E}" type="presOf" srcId="{F0B3C317-7421-9C41-8A25-89C9E3AE3464}" destId="{9D2BBAF9-F008-2A43-BE3B-CAD93F37DBEF}" srcOrd="0" destOrd="0" presId="urn:microsoft.com/office/officeart/2005/8/layout/chevron2"/>
    <dgm:cxn modelId="{66C95952-892F-44B5-86E7-28604C0E0F0A}" type="presOf" srcId="{E26A13BA-6D52-4039-BF85-D2025F2196AC}" destId="{0BE437F8-927A-46E1-8F82-921114777B7A}" srcOrd="0" destOrd="0" presId="urn:microsoft.com/office/officeart/2005/8/layout/chevron2"/>
    <dgm:cxn modelId="{B8FD4549-565F-427C-94FF-378A58C6B632}" type="presOf" srcId="{329905AC-AFEC-4DFA-98AD-C82AA3C5703A}" destId="{565B4246-8EF5-487D-A8D1-3C35857AE58A}" srcOrd="0" destOrd="0" presId="urn:microsoft.com/office/officeart/2005/8/layout/chevron2"/>
    <dgm:cxn modelId="{330653D1-47B1-924C-A2FD-DD44B9F8AF3E}" srcId="{B568D304-372C-480C-A5BB-08902E26908D}" destId="{7A94C1F6-92F1-7748-9069-9C49CAF9159E}" srcOrd="5" destOrd="0" parTransId="{5526CB37-3AA7-6845-B4F8-6CDDF4DE863D}" sibTransId="{A05180A7-CAF7-7A4A-B40A-F964C19C84B5}"/>
    <dgm:cxn modelId="{A1D1B329-126B-3041-8E1D-E6190A47E205}" type="presOf" srcId="{27521CFD-65A1-A04E-89B2-7BD52CE3C16D}" destId="{DAD3A624-A69C-9746-A940-1FD9C220E570}" srcOrd="0" destOrd="0" presId="urn:microsoft.com/office/officeart/2005/8/layout/chevron2"/>
    <dgm:cxn modelId="{5E61326E-B94A-3140-9C20-B2275187E796}" srcId="{E26A13BA-6D52-4039-BF85-D2025F2196AC}" destId="{03DC480A-C3B4-BE44-B993-8032DA2DC03B}" srcOrd="2" destOrd="0" parTransId="{693B3B68-8DEE-2C4B-8B6E-00A547E31EE5}" sibTransId="{99924FC9-D271-2545-B2CB-0AD6E89B6855}"/>
    <dgm:cxn modelId="{8856B7CD-9DE8-4377-A7A6-21952A11D637}" type="presOf" srcId="{A97C4EAD-D97B-4620-84B9-40B73C90926F}" destId="{C88F673B-2381-4F03-9BC5-6B191DB74E1E}" srcOrd="0" destOrd="0" presId="urn:microsoft.com/office/officeart/2005/8/layout/chevron2"/>
    <dgm:cxn modelId="{EC6ADC3E-F4D8-4E96-AECF-2F2D112084FE}" srcId="{F5E69007-B860-4ADE-A1A3-B71E5F043292}" destId="{A97C4EAD-D97B-4620-84B9-40B73C90926F}" srcOrd="0" destOrd="0" parTransId="{80688690-C887-4BEE-92FA-C031DA65D218}" sibTransId="{5BB7AC4E-6F2A-4A1C-9B9B-D66BDC96F1D1}"/>
    <dgm:cxn modelId="{2AA6DF03-B179-1C42-9044-F7D33F336786}" srcId="{27521CFD-65A1-A04E-89B2-7BD52CE3C16D}" destId="{DBF83325-9311-A549-B00A-D51E7E2924CF}" srcOrd="0" destOrd="0" parTransId="{2222BF3D-5A2A-1348-A0D0-ABDF0920FD77}" sibTransId="{88536AB5-2D5B-4D40-B925-22C03D05405E}"/>
    <dgm:cxn modelId="{5297C6B4-6EB0-C04C-B411-2BEB31E16C0E}" type="presOf" srcId="{55F84077-4AC0-0F4A-9BB8-F8EA1212F4C8}" destId="{4B36C8E4-71DF-1C4A-A1B5-1A8F4D54C10D}" srcOrd="0" destOrd="0" presId="urn:microsoft.com/office/officeart/2005/8/layout/chevron2"/>
    <dgm:cxn modelId="{E3F070A8-8123-43C8-A5A9-FF3921DC31F0}" srcId="{913B663E-97A9-4AAC-A516-E7D555F24093}" destId="{329905AC-AFEC-4DFA-98AD-C82AA3C5703A}" srcOrd="0" destOrd="0" parTransId="{A5DEAE1A-336D-488D-AD71-AC0C5E1B5FE2}" sibTransId="{EA8ED61C-C245-4632-8055-C4AF519D3CD0}"/>
    <dgm:cxn modelId="{A76ACA71-C012-4D42-8B1F-FA77702EA17A}" srcId="{E26A13BA-6D52-4039-BF85-D2025F2196AC}" destId="{9A2F1F60-EBEE-46D3-AFB3-725BB4ECEB31}" srcOrd="0" destOrd="0" parTransId="{532C6C9C-3B20-43BB-9C9D-F0DEFA5B344B}" sibTransId="{29FF53EC-0480-4E57-BDF7-E52141578384}"/>
    <dgm:cxn modelId="{24DA454C-BD76-7047-A180-E2185E84EEFA}" type="presOf" srcId="{DBF83325-9311-A549-B00A-D51E7E2924CF}" destId="{B8F628DD-1C16-2940-BC12-F95FBEF4FC00}" srcOrd="0" destOrd="0" presId="urn:microsoft.com/office/officeart/2005/8/layout/chevron2"/>
    <dgm:cxn modelId="{FB5354DA-3BB2-4611-BA98-41AB4B3EEF9E}" type="presOf" srcId="{913B663E-97A9-4AAC-A516-E7D555F24093}" destId="{3A815EAA-7F77-4D4A-A128-4232231BD2C8}" srcOrd="0" destOrd="0" presId="urn:microsoft.com/office/officeart/2005/8/layout/chevron2"/>
    <dgm:cxn modelId="{12EA61FD-722D-46E6-9E13-3CF71B99C364}" srcId="{B568D304-372C-480C-A5BB-08902E26908D}" destId="{8C7F5860-5AF5-4883-8AC9-4F0BE689447C}" srcOrd="3" destOrd="0" parTransId="{CFE8FFF6-3619-44DD-BE7D-F0C88F34E10F}" sibTransId="{13D369A2-E2CF-4891-B6A6-4A610900AD37}"/>
    <dgm:cxn modelId="{49CCCAE7-E475-4346-BD76-8B42F997CA98}" srcId="{E26A13BA-6D52-4039-BF85-D2025F2196AC}" destId="{BE04D75B-ACBC-406D-A5F2-84B010AEF6D6}" srcOrd="1" destOrd="0" parTransId="{FDD612BE-99DB-4701-AB76-CC6B6F068216}" sibTransId="{AB99E06D-270D-43C7-B2AC-05E5181E25F1}"/>
    <dgm:cxn modelId="{8B2DE18B-740C-7143-9413-BBC59075998C}" type="presOf" srcId="{7EEF0E2E-F0B1-BB4D-955D-F7CCB99BCFB2}" destId="{8CEC9FE6-AD4D-3140-84C2-F12EA078C619}" srcOrd="0" destOrd="0" presId="urn:microsoft.com/office/officeart/2005/8/layout/chevron2"/>
    <dgm:cxn modelId="{32709C30-8CC5-4794-A7CB-F6DC091655DB}" srcId="{B568D304-372C-480C-A5BB-08902E26908D}" destId="{4F58DA49-29D6-4CAC-AA50-67E355EF7EF2}" srcOrd="1" destOrd="0" parTransId="{830D4D6E-85A3-4EFB-ABB9-E9B1572B8DF2}" sibTransId="{79E2A749-E904-416C-A7BB-82EF450DE6C8}"/>
    <dgm:cxn modelId="{14D3A801-4E39-C249-897B-69095DCD1A97}" type="presOf" srcId="{62B5F6BE-54A2-B443-BD74-63E6C0A30A78}" destId="{2BB64A56-1A6B-F24E-BE5E-42CCE1F81A9B}" srcOrd="0" destOrd="0" presId="urn:microsoft.com/office/officeart/2005/8/layout/chevron2"/>
    <dgm:cxn modelId="{F9FE4A5D-C099-534C-906F-4AD5CEA7ECC5}" srcId="{62B5F6BE-54A2-B443-BD74-63E6C0A30A78}" destId="{55F84077-4AC0-0F4A-9BB8-F8EA1212F4C8}" srcOrd="0" destOrd="0" parTransId="{E665EF53-A02E-D342-9A02-258C9254A4ED}" sibTransId="{C79B0EC3-072F-E246-83C7-C8F8D9A4877E}"/>
    <dgm:cxn modelId="{B3D6B650-271D-8D48-9159-17C1569B3C9D}" srcId="{F0B3C317-7421-9C41-8A25-89C9E3AE3464}" destId="{7EEF0E2E-F0B1-BB4D-955D-F7CCB99BCFB2}" srcOrd="0" destOrd="0" parTransId="{E6635399-CBA9-A949-A58A-02246724D61D}" sibTransId="{24FD30FC-5B6B-5142-B3F4-57408A1A9D31}"/>
    <dgm:cxn modelId="{1A2C03B2-220F-4E9A-9BCB-65D1A11DA5A2}" srcId="{4F58DA49-29D6-4CAC-AA50-67E355EF7EF2}" destId="{B95366B8-859E-4291-8762-29605F1C154C}" srcOrd="0" destOrd="0" parTransId="{60F026C6-250F-446F-B4D7-10F0544DB36F}" sibTransId="{2424FF2E-5AF4-4F60-B422-5062B3C290D9}"/>
    <dgm:cxn modelId="{464AF1AD-F6E7-D04D-8E3C-239C12B44135}" srcId="{B568D304-372C-480C-A5BB-08902E26908D}" destId="{F0B3C317-7421-9C41-8A25-89C9E3AE3464}" srcOrd="7" destOrd="0" parTransId="{869FD222-D756-354C-9B4A-F1829F1FD4AF}" sibTransId="{4B8824CD-2F8D-B44E-82B1-5EA454AC3DD6}"/>
    <dgm:cxn modelId="{78CDCE7A-64A5-E247-971F-E94253F4EF36}" type="presOf" srcId="{03DC480A-C3B4-BE44-B993-8032DA2DC03B}" destId="{27B9DF03-3EAA-4E03-A15B-77135DEC36F7}" srcOrd="0" destOrd="2" presId="urn:microsoft.com/office/officeart/2005/8/layout/chevron2"/>
    <dgm:cxn modelId="{A9843D2A-923E-4E67-819A-4325570DF2C0}" type="presOf" srcId="{37A04B12-3886-4592-BDCF-2B22A35FBA72}" destId="{8BDE9B81-8BF7-4B5D-A300-A686FC57F022}" srcOrd="0" destOrd="0" presId="urn:microsoft.com/office/officeart/2005/8/layout/chevron2"/>
    <dgm:cxn modelId="{7D03DA3C-D56B-9340-AF09-D339523DAD37}" srcId="{B568D304-372C-480C-A5BB-08902E26908D}" destId="{27521CFD-65A1-A04E-89B2-7BD52CE3C16D}" srcOrd="8" destOrd="0" parTransId="{0B2C30CE-6AF3-634D-98F2-B5B828128A72}" sibTransId="{D5F666EF-2D24-E24F-A218-A8032A88FBE1}"/>
    <dgm:cxn modelId="{3CB37AAC-87F8-4741-9CBE-4B23F2212C82}" type="presParOf" srcId="{DCFBCDA3-0684-4B87-B337-D2BF5A662C91}" destId="{523A599F-77FD-4A10-BCB6-22C5768EDDBF}" srcOrd="0" destOrd="0" presId="urn:microsoft.com/office/officeart/2005/8/layout/chevron2"/>
    <dgm:cxn modelId="{B2EFA51F-155A-4F19-8988-24CEE7467E9B}" type="presParOf" srcId="{523A599F-77FD-4A10-BCB6-22C5768EDDBF}" destId="{3A815EAA-7F77-4D4A-A128-4232231BD2C8}" srcOrd="0" destOrd="0" presId="urn:microsoft.com/office/officeart/2005/8/layout/chevron2"/>
    <dgm:cxn modelId="{CD8BAACB-6E13-462B-9544-0F6275BDB494}" type="presParOf" srcId="{523A599F-77FD-4A10-BCB6-22C5768EDDBF}" destId="{565B4246-8EF5-487D-A8D1-3C35857AE58A}" srcOrd="1" destOrd="0" presId="urn:microsoft.com/office/officeart/2005/8/layout/chevron2"/>
    <dgm:cxn modelId="{658CD87F-2784-4F81-9894-77023E7861E3}" type="presParOf" srcId="{DCFBCDA3-0684-4B87-B337-D2BF5A662C91}" destId="{0D0C8F1E-E32C-4C7F-B39E-2DE238999F55}" srcOrd="1" destOrd="0" presId="urn:microsoft.com/office/officeart/2005/8/layout/chevron2"/>
    <dgm:cxn modelId="{7F9409D9-B5A9-4C71-A091-38529A80CFE9}" type="presParOf" srcId="{DCFBCDA3-0684-4B87-B337-D2BF5A662C91}" destId="{7428AAE6-44AA-4100-9D16-DF71F9272A80}" srcOrd="2" destOrd="0" presId="urn:microsoft.com/office/officeart/2005/8/layout/chevron2"/>
    <dgm:cxn modelId="{CBD6CF9C-877C-432F-B8BE-776F31C3C8D8}" type="presParOf" srcId="{7428AAE6-44AA-4100-9D16-DF71F9272A80}" destId="{D7AB2F11-0491-4075-881E-DC5DF092FD54}" srcOrd="0" destOrd="0" presId="urn:microsoft.com/office/officeart/2005/8/layout/chevron2"/>
    <dgm:cxn modelId="{D1EF4CFC-A93D-4E04-80FF-1DD3010FC566}" type="presParOf" srcId="{7428AAE6-44AA-4100-9D16-DF71F9272A80}" destId="{6367B430-2EC4-4C66-B559-B09224DD8C4C}" srcOrd="1" destOrd="0" presId="urn:microsoft.com/office/officeart/2005/8/layout/chevron2"/>
    <dgm:cxn modelId="{21EF5420-ED38-4CAA-A593-009D36011651}" type="presParOf" srcId="{DCFBCDA3-0684-4B87-B337-D2BF5A662C91}" destId="{04E67053-B9F5-47A4-8BB7-E30D962A6FDF}" srcOrd="3" destOrd="0" presId="urn:microsoft.com/office/officeart/2005/8/layout/chevron2"/>
    <dgm:cxn modelId="{EF81CB1F-C95E-43A9-B808-87C57B0D9704}" type="presParOf" srcId="{DCFBCDA3-0684-4B87-B337-D2BF5A662C91}" destId="{C7E57BFB-1D84-417F-9E2D-46951B00824A}" srcOrd="4" destOrd="0" presId="urn:microsoft.com/office/officeart/2005/8/layout/chevron2"/>
    <dgm:cxn modelId="{A82ED5CC-1946-4735-937F-72257C18A6C5}" type="presParOf" srcId="{C7E57BFB-1D84-417F-9E2D-46951B00824A}" destId="{B4095630-DBD6-4905-92D1-921664D50BFF}" srcOrd="0" destOrd="0" presId="urn:microsoft.com/office/officeart/2005/8/layout/chevron2"/>
    <dgm:cxn modelId="{1CDC83AF-B0C2-49BC-A381-B17B8F05AFC6}" type="presParOf" srcId="{C7E57BFB-1D84-417F-9E2D-46951B00824A}" destId="{C88F673B-2381-4F03-9BC5-6B191DB74E1E}" srcOrd="1" destOrd="0" presId="urn:microsoft.com/office/officeart/2005/8/layout/chevron2"/>
    <dgm:cxn modelId="{C91939AE-C941-4DD5-9990-3C3AC2632FBE}" type="presParOf" srcId="{DCFBCDA3-0684-4B87-B337-D2BF5A662C91}" destId="{69BA513C-CB67-44E3-BCE1-CCD41A4502CC}" srcOrd="5" destOrd="0" presId="urn:microsoft.com/office/officeart/2005/8/layout/chevron2"/>
    <dgm:cxn modelId="{887D4808-75FA-4093-953A-78ADB8F17185}" type="presParOf" srcId="{DCFBCDA3-0684-4B87-B337-D2BF5A662C91}" destId="{CE030433-06C3-4B4A-A33A-1A10ABB8CD48}" srcOrd="6" destOrd="0" presId="urn:microsoft.com/office/officeart/2005/8/layout/chevron2"/>
    <dgm:cxn modelId="{CA5052FC-0366-4F6F-B60A-57723A185CDE}" type="presParOf" srcId="{CE030433-06C3-4B4A-A33A-1A10ABB8CD48}" destId="{E024E4C2-179F-4294-9E97-4C580169F4CD}" srcOrd="0" destOrd="0" presId="urn:microsoft.com/office/officeart/2005/8/layout/chevron2"/>
    <dgm:cxn modelId="{05D41067-6F80-4AAD-A5ED-FF52FB2D88A2}" type="presParOf" srcId="{CE030433-06C3-4B4A-A33A-1A10ABB8CD48}" destId="{8BDE9B81-8BF7-4B5D-A300-A686FC57F022}" srcOrd="1" destOrd="0" presId="urn:microsoft.com/office/officeart/2005/8/layout/chevron2"/>
    <dgm:cxn modelId="{74824206-783F-4338-AD63-9B161C2C6135}" type="presParOf" srcId="{DCFBCDA3-0684-4B87-B337-D2BF5A662C91}" destId="{9D11273B-5BF6-4C56-BBA6-60BB01381317}" srcOrd="7" destOrd="0" presId="urn:microsoft.com/office/officeart/2005/8/layout/chevron2"/>
    <dgm:cxn modelId="{4989269A-FE04-4DDD-BDD8-BC54DAC9DBDC}" type="presParOf" srcId="{DCFBCDA3-0684-4B87-B337-D2BF5A662C91}" destId="{F2E8B8A2-8363-4AF5-BE5A-62B644CC8A53}" srcOrd="8" destOrd="0" presId="urn:microsoft.com/office/officeart/2005/8/layout/chevron2"/>
    <dgm:cxn modelId="{46550D9F-6C4D-416D-B73D-DD45BBA3CE55}" type="presParOf" srcId="{F2E8B8A2-8363-4AF5-BE5A-62B644CC8A53}" destId="{0BE437F8-927A-46E1-8F82-921114777B7A}" srcOrd="0" destOrd="0" presId="urn:microsoft.com/office/officeart/2005/8/layout/chevron2"/>
    <dgm:cxn modelId="{AEC7367E-4669-40A7-A9E8-629EA31AFCCD}" type="presParOf" srcId="{F2E8B8A2-8363-4AF5-BE5A-62B644CC8A53}" destId="{27B9DF03-3EAA-4E03-A15B-77135DEC36F7}" srcOrd="1" destOrd="0" presId="urn:microsoft.com/office/officeart/2005/8/layout/chevron2"/>
    <dgm:cxn modelId="{F18292BA-3ECF-8A45-AA09-BD84B3558FF0}" type="presParOf" srcId="{DCFBCDA3-0684-4B87-B337-D2BF5A662C91}" destId="{513DF7CC-CE83-CA48-8201-E3784129026E}" srcOrd="9" destOrd="0" presId="urn:microsoft.com/office/officeart/2005/8/layout/chevron2"/>
    <dgm:cxn modelId="{68DD056D-49A0-5D46-97CD-48A36550B02D}" type="presParOf" srcId="{DCFBCDA3-0684-4B87-B337-D2BF5A662C91}" destId="{7728AA94-F35D-DF4B-8169-2B3847C8FAA3}" srcOrd="10" destOrd="0" presId="urn:microsoft.com/office/officeart/2005/8/layout/chevron2"/>
    <dgm:cxn modelId="{EDCCD3A5-6064-2A40-B0FF-6738B8B24032}" type="presParOf" srcId="{7728AA94-F35D-DF4B-8169-2B3847C8FAA3}" destId="{B92AF1D5-D449-4F4A-9821-88A78362A8A0}" srcOrd="0" destOrd="0" presId="urn:microsoft.com/office/officeart/2005/8/layout/chevron2"/>
    <dgm:cxn modelId="{2060651B-A7D6-B145-B981-E5412E332437}" type="presParOf" srcId="{7728AA94-F35D-DF4B-8169-2B3847C8FAA3}" destId="{645EAF32-3FE1-5841-9C30-3D0D65AAB522}" srcOrd="1" destOrd="0" presId="urn:microsoft.com/office/officeart/2005/8/layout/chevron2"/>
    <dgm:cxn modelId="{BBE90E86-8416-E541-BD90-DCF0672C9694}" type="presParOf" srcId="{DCFBCDA3-0684-4B87-B337-D2BF5A662C91}" destId="{C923A093-BCAA-FD49-A122-9FA365159B2F}" srcOrd="11" destOrd="0" presId="urn:microsoft.com/office/officeart/2005/8/layout/chevron2"/>
    <dgm:cxn modelId="{30733A98-6476-2544-9878-C35A41E276CA}" type="presParOf" srcId="{DCFBCDA3-0684-4B87-B337-D2BF5A662C91}" destId="{5286140F-A5D1-0249-965C-1B8174B45994}" srcOrd="12" destOrd="0" presId="urn:microsoft.com/office/officeart/2005/8/layout/chevron2"/>
    <dgm:cxn modelId="{705A3272-F845-8D42-B110-A0096621F03B}" type="presParOf" srcId="{5286140F-A5D1-0249-965C-1B8174B45994}" destId="{2BB64A56-1A6B-F24E-BE5E-42CCE1F81A9B}" srcOrd="0" destOrd="0" presId="urn:microsoft.com/office/officeart/2005/8/layout/chevron2"/>
    <dgm:cxn modelId="{5157DE5F-3DD8-BC4A-B342-5E6DE4BC2391}" type="presParOf" srcId="{5286140F-A5D1-0249-965C-1B8174B45994}" destId="{4B36C8E4-71DF-1C4A-A1B5-1A8F4D54C10D}" srcOrd="1" destOrd="0" presId="urn:microsoft.com/office/officeart/2005/8/layout/chevron2"/>
    <dgm:cxn modelId="{C30B5C02-DCB7-9C45-AEE3-C98111EE21A5}" type="presParOf" srcId="{DCFBCDA3-0684-4B87-B337-D2BF5A662C91}" destId="{5003DA8F-04C4-B647-84E2-E3758A50D807}" srcOrd="13" destOrd="0" presId="urn:microsoft.com/office/officeart/2005/8/layout/chevron2"/>
    <dgm:cxn modelId="{9C44CC4F-4FD2-DF47-8BCC-6C95EC96FC42}" type="presParOf" srcId="{DCFBCDA3-0684-4B87-B337-D2BF5A662C91}" destId="{F87858C1-272E-AF45-84FC-2475B8BBC4FF}" srcOrd="14" destOrd="0" presId="urn:microsoft.com/office/officeart/2005/8/layout/chevron2"/>
    <dgm:cxn modelId="{3E4C5AEF-1875-584E-AF55-E143F3D5C73E}" type="presParOf" srcId="{F87858C1-272E-AF45-84FC-2475B8BBC4FF}" destId="{9D2BBAF9-F008-2A43-BE3B-CAD93F37DBEF}" srcOrd="0" destOrd="0" presId="urn:microsoft.com/office/officeart/2005/8/layout/chevron2"/>
    <dgm:cxn modelId="{F51E7090-D400-6F4E-B707-6D7381812F08}" type="presParOf" srcId="{F87858C1-272E-AF45-84FC-2475B8BBC4FF}" destId="{8CEC9FE6-AD4D-3140-84C2-F12EA078C619}" srcOrd="1" destOrd="0" presId="urn:microsoft.com/office/officeart/2005/8/layout/chevron2"/>
    <dgm:cxn modelId="{DDFDC34F-0F37-7748-8DF6-703DEF8565CB}" type="presParOf" srcId="{DCFBCDA3-0684-4B87-B337-D2BF5A662C91}" destId="{8A8D1811-DC3E-0841-83B2-1A95C65BEDD4}" srcOrd="15" destOrd="0" presId="urn:microsoft.com/office/officeart/2005/8/layout/chevron2"/>
    <dgm:cxn modelId="{B95E6624-42DB-4147-AAA6-3412DF4553E9}" type="presParOf" srcId="{DCFBCDA3-0684-4B87-B337-D2BF5A662C91}" destId="{6A5FD858-5821-C54E-A639-9CC909709E57}" srcOrd="16" destOrd="0" presId="urn:microsoft.com/office/officeart/2005/8/layout/chevron2"/>
    <dgm:cxn modelId="{01E6D158-267D-5740-88E9-D1A358C49C67}" type="presParOf" srcId="{6A5FD858-5821-C54E-A639-9CC909709E57}" destId="{DAD3A624-A69C-9746-A940-1FD9C220E570}" srcOrd="0" destOrd="0" presId="urn:microsoft.com/office/officeart/2005/8/layout/chevron2"/>
    <dgm:cxn modelId="{9E181C93-A636-E44B-8819-09A79602E483}" type="presParOf" srcId="{6A5FD858-5821-C54E-A639-9CC909709E57}" destId="{B8F628DD-1C16-2940-BC12-F95FBEF4FC00}" srcOrd="1" destOrd="0" presId="urn:microsoft.com/office/officeart/2005/8/layout/chevron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612342-C5A0-46F8-AC1E-5AFB8B78C89A}"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92F9DBF4-FCB1-4527-A5C6-604F1EF6D76D}">
      <dgm:prSet/>
      <dgm:spPr/>
      <dgm:t>
        <a:bodyPr/>
        <a:lstStyle/>
        <a:p>
          <a:r>
            <a:rPr lang="en-ZA" dirty="0">
              <a:solidFill>
                <a:schemeClr val="tx1"/>
              </a:solidFill>
            </a:rPr>
            <a:t> What is meant with the concept “research </a:t>
          </a:r>
          <a:r>
            <a:rPr lang="en-ZA" dirty="0" smtClean="0">
              <a:solidFill>
                <a:schemeClr val="tx1"/>
              </a:solidFill>
            </a:rPr>
            <a:t>data”?</a:t>
          </a:r>
          <a:endParaRPr lang="en-ZA" dirty="0">
            <a:solidFill>
              <a:schemeClr val="tx1"/>
            </a:solidFill>
          </a:endParaRPr>
        </a:p>
      </dgm:t>
    </dgm:pt>
    <dgm:pt modelId="{7D637031-560E-4805-98AC-F06C3A97B94B}" type="parTrans" cxnId="{5AEC9513-BF5C-43C5-B2A2-7FEFF7BBDC30}">
      <dgm:prSet/>
      <dgm:spPr/>
      <dgm:t>
        <a:bodyPr/>
        <a:lstStyle/>
        <a:p>
          <a:endParaRPr lang="en-US"/>
        </a:p>
      </dgm:t>
    </dgm:pt>
    <dgm:pt modelId="{AD1B6DAB-6FA1-434B-A3D4-9A05C917D1F9}" type="sibTrans" cxnId="{5AEC9513-BF5C-43C5-B2A2-7FEFF7BBDC30}">
      <dgm:prSet/>
      <dgm:spPr/>
      <dgm:t>
        <a:bodyPr/>
        <a:lstStyle/>
        <a:p>
          <a:endParaRPr lang="en-US"/>
        </a:p>
      </dgm:t>
    </dgm:pt>
    <dgm:pt modelId="{BE0B3936-B274-4A9E-8FEA-5CE916020E19}">
      <dgm:prSet/>
      <dgm:spPr/>
      <dgm:t>
        <a:bodyPr/>
        <a:lstStyle/>
        <a:p>
          <a:r>
            <a:rPr lang="en-ZA" dirty="0">
              <a:solidFill>
                <a:schemeClr val="tx1"/>
              </a:solidFill>
            </a:rPr>
            <a:t>What </a:t>
          </a:r>
          <a:r>
            <a:rPr lang="en-ZA" dirty="0" smtClean="0">
              <a:solidFill>
                <a:schemeClr val="tx1"/>
              </a:solidFill>
            </a:rPr>
            <a:t>is meant with the concept “research data management” (RDM)?</a:t>
          </a:r>
          <a:endParaRPr lang="en-ZA" dirty="0">
            <a:solidFill>
              <a:schemeClr val="tx1"/>
            </a:solidFill>
          </a:endParaRPr>
        </a:p>
      </dgm:t>
    </dgm:pt>
    <dgm:pt modelId="{40AE4869-D43C-4CE9-9636-2B24C872B107}" type="parTrans" cxnId="{580B6CEA-78CE-489E-BA86-27F596D08B6C}">
      <dgm:prSet/>
      <dgm:spPr/>
      <dgm:t>
        <a:bodyPr/>
        <a:lstStyle/>
        <a:p>
          <a:endParaRPr lang="en-US"/>
        </a:p>
      </dgm:t>
    </dgm:pt>
    <dgm:pt modelId="{13C9DFB6-D301-4461-82EF-3E5B126BC3B3}" type="sibTrans" cxnId="{580B6CEA-78CE-489E-BA86-27F596D08B6C}">
      <dgm:prSet/>
      <dgm:spPr/>
      <dgm:t>
        <a:bodyPr/>
        <a:lstStyle/>
        <a:p>
          <a:endParaRPr lang="en-US"/>
        </a:p>
      </dgm:t>
    </dgm:pt>
    <dgm:pt modelId="{285F8F66-5072-4771-88C3-748735156166}" type="pres">
      <dgm:prSet presAssocID="{21612342-C5A0-46F8-AC1E-5AFB8B78C89A}" presName="Name0" presStyleCnt="0">
        <dgm:presLayoutVars>
          <dgm:dir/>
          <dgm:resizeHandles val="exact"/>
        </dgm:presLayoutVars>
      </dgm:prSet>
      <dgm:spPr/>
      <dgm:t>
        <a:bodyPr/>
        <a:lstStyle/>
        <a:p>
          <a:endParaRPr lang="en-US"/>
        </a:p>
      </dgm:t>
    </dgm:pt>
    <dgm:pt modelId="{142526C8-2BA6-4FB7-84A8-12166A632273}" type="pres">
      <dgm:prSet presAssocID="{92F9DBF4-FCB1-4527-A5C6-604F1EF6D76D}" presName="composite" presStyleCnt="0"/>
      <dgm:spPr/>
    </dgm:pt>
    <dgm:pt modelId="{B853241B-8877-4E3C-946D-FE5CFDDEB69F}" type="pres">
      <dgm:prSet presAssocID="{92F9DBF4-FCB1-4527-A5C6-604F1EF6D76D}" presName="rect1" presStyleLbl="trAlignAcc1" presStyleIdx="0" presStyleCnt="2" custScaleX="148413">
        <dgm:presLayoutVars>
          <dgm:bulletEnabled val="1"/>
        </dgm:presLayoutVars>
      </dgm:prSet>
      <dgm:spPr/>
      <dgm:t>
        <a:bodyPr/>
        <a:lstStyle/>
        <a:p>
          <a:endParaRPr lang="en-US"/>
        </a:p>
      </dgm:t>
    </dgm:pt>
    <dgm:pt modelId="{D37BAEE5-58E9-42B9-AF72-661B6F193367}" type="pres">
      <dgm:prSet presAssocID="{92F9DBF4-FCB1-4527-A5C6-604F1EF6D76D}" presName="rect2" presStyleLbl="fgImgPlace1" presStyleIdx="0" presStyleCnt="2" custLinFactNeighborX="-94347" custLinFactNeighborY="2021"/>
      <dgm:spPr>
        <a:solidFill>
          <a:srgbClr val="0070C0"/>
        </a:solidFill>
      </dgm:spPr>
    </dgm:pt>
    <dgm:pt modelId="{B20839EF-5F1D-40DC-B8DC-19A21C255993}" type="pres">
      <dgm:prSet presAssocID="{AD1B6DAB-6FA1-434B-A3D4-9A05C917D1F9}" presName="sibTrans" presStyleCnt="0"/>
      <dgm:spPr/>
    </dgm:pt>
    <dgm:pt modelId="{34A25A77-C20A-420B-91F8-86D100BF6270}" type="pres">
      <dgm:prSet presAssocID="{BE0B3936-B274-4A9E-8FEA-5CE916020E19}" presName="composite" presStyleCnt="0"/>
      <dgm:spPr/>
    </dgm:pt>
    <dgm:pt modelId="{0AFF9D68-11C1-49C6-90D1-675E09C25626}" type="pres">
      <dgm:prSet presAssocID="{BE0B3936-B274-4A9E-8FEA-5CE916020E19}" presName="rect1" presStyleLbl="trAlignAcc1" presStyleIdx="1" presStyleCnt="2" custScaleX="146106">
        <dgm:presLayoutVars>
          <dgm:bulletEnabled val="1"/>
        </dgm:presLayoutVars>
      </dgm:prSet>
      <dgm:spPr/>
      <dgm:t>
        <a:bodyPr/>
        <a:lstStyle/>
        <a:p>
          <a:endParaRPr lang="en-US"/>
        </a:p>
      </dgm:t>
    </dgm:pt>
    <dgm:pt modelId="{F771F8C2-6A33-4D48-98EC-A5108789F5CC}" type="pres">
      <dgm:prSet presAssocID="{BE0B3936-B274-4A9E-8FEA-5CE916020E19}" presName="rect2" presStyleLbl="fgImgPlace1" presStyleIdx="1" presStyleCnt="2" custLinFactNeighborX="-94347" custLinFactNeighborY="-505"/>
      <dgm:spPr>
        <a:solidFill>
          <a:srgbClr val="FF0000"/>
        </a:solidFill>
      </dgm:spPr>
    </dgm:pt>
  </dgm:ptLst>
  <dgm:cxnLst>
    <dgm:cxn modelId="{CC18DADE-2BC7-ED4D-8638-3F1C1FBEF705}" type="presOf" srcId="{21612342-C5A0-46F8-AC1E-5AFB8B78C89A}" destId="{285F8F66-5072-4771-88C3-748735156166}" srcOrd="0" destOrd="0" presId="urn:microsoft.com/office/officeart/2008/layout/PictureStrips"/>
    <dgm:cxn modelId="{5AEC9513-BF5C-43C5-B2A2-7FEFF7BBDC30}" srcId="{21612342-C5A0-46F8-AC1E-5AFB8B78C89A}" destId="{92F9DBF4-FCB1-4527-A5C6-604F1EF6D76D}" srcOrd="0" destOrd="0" parTransId="{7D637031-560E-4805-98AC-F06C3A97B94B}" sibTransId="{AD1B6DAB-6FA1-434B-A3D4-9A05C917D1F9}"/>
    <dgm:cxn modelId="{707B7C4F-2C1B-CD47-9559-F9A8DCA10044}" type="presOf" srcId="{BE0B3936-B274-4A9E-8FEA-5CE916020E19}" destId="{0AFF9D68-11C1-49C6-90D1-675E09C25626}" srcOrd="0" destOrd="0" presId="urn:microsoft.com/office/officeart/2008/layout/PictureStrips"/>
    <dgm:cxn modelId="{580B6CEA-78CE-489E-BA86-27F596D08B6C}" srcId="{21612342-C5A0-46F8-AC1E-5AFB8B78C89A}" destId="{BE0B3936-B274-4A9E-8FEA-5CE916020E19}" srcOrd="1" destOrd="0" parTransId="{40AE4869-D43C-4CE9-9636-2B24C872B107}" sibTransId="{13C9DFB6-D301-4461-82EF-3E5B126BC3B3}"/>
    <dgm:cxn modelId="{A2987FE6-6919-F34E-B2D9-215E10C92CC2}" type="presOf" srcId="{92F9DBF4-FCB1-4527-A5C6-604F1EF6D76D}" destId="{B853241B-8877-4E3C-946D-FE5CFDDEB69F}" srcOrd="0" destOrd="0" presId="urn:microsoft.com/office/officeart/2008/layout/PictureStrips"/>
    <dgm:cxn modelId="{AFDC26C7-0B34-B641-BF96-7763C730E427}" type="presParOf" srcId="{285F8F66-5072-4771-88C3-748735156166}" destId="{142526C8-2BA6-4FB7-84A8-12166A632273}" srcOrd="0" destOrd="0" presId="urn:microsoft.com/office/officeart/2008/layout/PictureStrips"/>
    <dgm:cxn modelId="{FF233AB8-F8CE-6347-A624-828388C4694F}" type="presParOf" srcId="{142526C8-2BA6-4FB7-84A8-12166A632273}" destId="{B853241B-8877-4E3C-946D-FE5CFDDEB69F}" srcOrd="0" destOrd="0" presId="urn:microsoft.com/office/officeart/2008/layout/PictureStrips"/>
    <dgm:cxn modelId="{B26C3599-3DD0-234C-858B-0CEB4CDBE750}" type="presParOf" srcId="{142526C8-2BA6-4FB7-84A8-12166A632273}" destId="{D37BAEE5-58E9-42B9-AF72-661B6F193367}" srcOrd="1" destOrd="0" presId="urn:microsoft.com/office/officeart/2008/layout/PictureStrips"/>
    <dgm:cxn modelId="{D86F72E2-5CD9-AD48-8F27-D9906B1FC4B5}" type="presParOf" srcId="{285F8F66-5072-4771-88C3-748735156166}" destId="{B20839EF-5F1D-40DC-B8DC-19A21C255993}" srcOrd="1" destOrd="0" presId="urn:microsoft.com/office/officeart/2008/layout/PictureStrips"/>
    <dgm:cxn modelId="{3EAD6D28-62A0-474E-BDC3-BD320DC9B653}" type="presParOf" srcId="{285F8F66-5072-4771-88C3-748735156166}" destId="{34A25A77-C20A-420B-91F8-86D100BF6270}" srcOrd="2" destOrd="0" presId="urn:microsoft.com/office/officeart/2008/layout/PictureStrips"/>
    <dgm:cxn modelId="{802F0C96-033C-1F45-A2C4-44CC0E4AC192}" type="presParOf" srcId="{34A25A77-C20A-420B-91F8-86D100BF6270}" destId="{0AFF9D68-11C1-49C6-90D1-675E09C25626}" srcOrd="0" destOrd="0" presId="urn:microsoft.com/office/officeart/2008/layout/PictureStrips"/>
    <dgm:cxn modelId="{9EAD2E6F-213C-C84B-B727-008BF1ECE824}" type="presParOf" srcId="{34A25A77-C20A-420B-91F8-86D100BF6270}" destId="{F771F8C2-6A33-4D48-98EC-A5108789F5CC}"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81770B1-F533-44AC-B039-D431639FBA6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55777F4E-A4DB-4060-B03B-E7FD5AE0B3EE}">
      <dgm:prSet phldrT="[Text]" custT="1"/>
      <dgm:spPr>
        <a:solidFill>
          <a:srgbClr val="B16E30"/>
        </a:solidFill>
      </dgm:spPr>
      <dgm:t>
        <a:bodyPr/>
        <a:lstStyle/>
        <a:p>
          <a:pPr>
            <a:lnSpc>
              <a:spcPct val="100000"/>
            </a:lnSpc>
            <a:spcAft>
              <a:spcPts val="0"/>
            </a:spcAft>
          </a:pPr>
          <a:r>
            <a:rPr lang="en-US" sz="2400" dirty="0"/>
            <a:t>“Research Data Management concerns the organisation of data, from its entry to the research cycle  through to the dissemination and archiving of valuable results”   </a:t>
          </a:r>
        </a:p>
      </dgm:t>
    </dgm:pt>
    <dgm:pt modelId="{2EB9EA86-AAA9-4DC1-A3C4-6492D64A45FC}" type="parTrans" cxnId="{D98F72DA-9EFF-42D8-BE90-995EB2F4D42D}">
      <dgm:prSet/>
      <dgm:spPr/>
      <dgm:t>
        <a:bodyPr/>
        <a:lstStyle/>
        <a:p>
          <a:endParaRPr lang="en-US"/>
        </a:p>
      </dgm:t>
    </dgm:pt>
    <dgm:pt modelId="{908711C5-EBEE-46CA-ABE6-FBB63FDD4382}" type="sibTrans" cxnId="{D98F72DA-9EFF-42D8-BE90-995EB2F4D42D}">
      <dgm:prSet/>
      <dgm:spPr/>
      <dgm:t>
        <a:bodyPr/>
        <a:lstStyle/>
        <a:p>
          <a:endParaRPr lang="en-US"/>
        </a:p>
      </dgm:t>
    </dgm:pt>
    <dgm:pt modelId="{B33B4F92-6FEB-45FD-9060-D8E51748EB09}">
      <dgm:prSet phldrT="[Text]" custT="1"/>
      <dgm:spPr>
        <a:solidFill>
          <a:schemeClr val="accent1">
            <a:lumMod val="75000"/>
          </a:schemeClr>
        </a:solidFill>
      </dgm:spPr>
      <dgm:t>
        <a:bodyPr/>
        <a:lstStyle/>
        <a:p>
          <a:r>
            <a:rPr lang="en-US" sz="2400" dirty="0"/>
            <a:t>“Research Data Management is part of the research process and aims to make the research process as efficient as possible, and meet expectations and requirements of the University, research funders, and legislation”</a:t>
          </a:r>
        </a:p>
      </dgm:t>
    </dgm:pt>
    <dgm:pt modelId="{70B762FA-C8E4-45F5-9AE1-4F2DA4F4D609}" type="parTrans" cxnId="{18BB0904-1E52-4A51-A090-947F48950E05}">
      <dgm:prSet/>
      <dgm:spPr/>
      <dgm:t>
        <a:bodyPr/>
        <a:lstStyle/>
        <a:p>
          <a:endParaRPr lang="en-US"/>
        </a:p>
      </dgm:t>
    </dgm:pt>
    <dgm:pt modelId="{E9D50196-CD0A-4396-BEF3-042B38B36696}" type="sibTrans" cxnId="{18BB0904-1E52-4A51-A090-947F48950E05}">
      <dgm:prSet/>
      <dgm:spPr/>
      <dgm:t>
        <a:bodyPr/>
        <a:lstStyle/>
        <a:p>
          <a:endParaRPr lang="en-US"/>
        </a:p>
      </dgm:t>
    </dgm:pt>
    <dgm:pt modelId="{1BCD90FE-4E07-495E-BE59-50ADFBABEFCD}" type="pres">
      <dgm:prSet presAssocID="{881770B1-F533-44AC-B039-D431639FBA60}" presName="linear" presStyleCnt="0">
        <dgm:presLayoutVars>
          <dgm:dir/>
          <dgm:animLvl val="lvl"/>
          <dgm:resizeHandles val="exact"/>
        </dgm:presLayoutVars>
      </dgm:prSet>
      <dgm:spPr/>
      <dgm:t>
        <a:bodyPr/>
        <a:lstStyle/>
        <a:p>
          <a:endParaRPr lang="en-US"/>
        </a:p>
      </dgm:t>
    </dgm:pt>
    <dgm:pt modelId="{65F7049A-E0C4-431F-9FF8-50992867D593}" type="pres">
      <dgm:prSet presAssocID="{55777F4E-A4DB-4060-B03B-E7FD5AE0B3EE}" presName="parentLin" presStyleCnt="0"/>
      <dgm:spPr/>
    </dgm:pt>
    <dgm:pt modelId="{7C3A92D1-AD0D-4E9B-976C-893CA3454E0C}" type="pres">
      <dgm:prSet presAssocID="{55777F4E-A4DB-4060-B03B-E7FD5AE0B3EE}" presName="parentLeftMargin" presStyleLbl="node1" presStyleIdx="0" presStyleCnt="2"/>
      <dgm:spPr/>
      <dgm:t>
        <a:bodyPr/>
        <a:lstStyle/>
        <a:p>
          <a:endParaRPr lang="en-US"/>
        </a:p>
      </dgm:t>
    </dgm:pt>
    <dgm:pt modelId="{741D7490-A8F4-4AB5-9714-B2DDBB8CFC4D}" type="pres">
      <dgm:prSet presAssocID="{55777F4E-A4DB-4060-B03B-E7FD5AE0B3EE}" presName="parentText" presStyleLbl="node1" presStyleIdx="0" presStyleCnt="2" custScaleX="142857" custScaleY="383131" custLinFactNeighborX="30402" custLinFactNeighborY="-15527">
        <dgm:presLayoutVars>
          <dgm:chMax val="0"/>
          <dgm:bulletEnabled val="1"/>
        </dgm:presLayoutVars>
      </dgm:prSet>
      <dgm:spPr/>
      <dgm:t>
        <a:bodyPr/>
        <a:lstStyle/>
        <a:p>
          <a:endParaRPr lang="en-US"/>
        </a:p>
      </dgm:t>
    </dgm:pt>
    <dgm:pt modelId="{1932A2F1-BB3D-414A-85FE-FAD8381D505D}" type="pres">
      <dgm:prSet presAssocID="{55777F4E-A4DB-4060-B03B-E7FD5AE0B3EE}" presName="negativeSpace" presStyleCnt="0"/>
      <dgm:spPr/>
    </dgm:pt>
    <dgm:pt modelId="{A5106E67-89E5-4BA4-B926-ADA40941934A}" type="pres">
      <dgm:prSet presAssocID="{55777F4E-A4DB-4060-B03B-E7FD5AE0B3EE}" presName="childText" presStyleLbl="conFgAcc1" presStyleIdx="0" presStyleCnt="2">
        <dgm:presLayoutVars>
          <dgm:bulletEnabled val="1"/>
        </dgm:presLayoutVars>
      </dgm:prSet>
      <dgm:spPr/>
    </dgm:pt>
    <dgm:pt modelId="{AB5E2061-FF1D-4B81-97C5-5C70311FD413}" type="pres">
      <dgm:prSet presAssocID="{908711C5-EBEE-46CA-ABE6-FBB63FDD4382}" presName="spaceBetweenRectangles" presStyleCnt="0"/>
      <dgm:spPr/>
    </dgm:pt>
    <dgm:pt modelId="{A76C489A-50E2-490B-B243-4468AB13872F}" type="pres">
      <dgm:prSet presAssocID="{B33B4F92-6FEB-45FD-9060-D8E51748EB09}" presName="parentLin" presStyleCnt="0"/>
      <dgm:spPr/>
    </dgm:pt>
    <dgm:pt modelId="{336231E6-403C-4EB4-A048-06956BD237E9}" type="pres">
      <dgm:prSet presAssocID="{B33B4F92-6FEB-45FD-9060-D8E51748EB09}" presName="parentLeftMargin" presStyleLbl="node1" presStyleIdx="0" presStyleCnt="2"/>
      <dgm:spPr/>
      <dgm:t>
        <a:bodyPr/>
        <a:lstStyle/>
        <a:p>
          <a:endParaRPr lang="en-US"/>
        </a:p>
      </dgm:t>
    </dgm:pt>
    <dgm:pt modelId="{B86DBE4C-C685-42E1-B180-815C0124702A}" type="pres">
      <dgm:prSet presAssocID="{B33B4F92-6FEB-45FD-9060-D8E51748EB09}" presName="parentText" presStyleLbl="node1" presStyleIdx="1" presStyleCnt="2" custScaleX="142997" custScaleY="399094">
        <dgm:presLayoutVars>
          <dgm:chMax val="0"/>
          <dgm:bulletEnabled val="1"/>
        </dgm:presLayoutVars>
      </dgm:prSet>
      <dgm:spPr/>
      <dgm:t>
        <a:bodyPr/>
        <a:lstStyle/>
        <a:p>
          <a:endParaRPr lang="en-US"/>
        </a:p>
      </dgm:t>
    </dgm:pt>
    <dgm:pt modelId="{1EDD1B43-590F-41A8-BA71-60B648438253}" type="pres">
      <dgm:prSet presAssocID="{B33B4F92-6FEB-45FD-9060-D8E51748EB09}" presName="negativeSpace" presStyleCnt="0"/>
      <dgm:spPr/>
    </dgm:pt>
    <dgm:pt modelId="{BE0D18AE-ED3C-49FD-AC2B-91B05A931B47}" type="pres">
      <dgm:prSet presAssocID="{B33B4F92-6FEB-45FD-9060-D8E51748EB09}" presName="childText" presStyleLbl="conFgAcc1" presStyleIdx="1" presStyleCnt="2">
        <dgm:presLayoutVars>
          <dgm:bulletEnabled val="1"/>
        </dgm:presLayoutVars>
      </dgm:prSet>
      <dgm:spPr/>
    </dgm:pt>
  </dgm:ptLst>
  <dgm:cxnLst>
    <dgm:cxn modelId="{2153A2E0-94DF-9946-8491-9BF828DF62AF}" type="presOf" srcId="{55777F4E-A4DB-4060-B03B-E7FD5AE0B3EE}" destId="{741D7490-A8F4-4AB5-9714-B2DDBB8CFC4D}" srcOrd="1" destOrd="0" presId="urn:microsoft.com/office/officeart/2005/8/layout/list1"/>
    <dgm:cxn modelId="{CB5DA9E3-6EF3-6342-9EFE-701D8857EBC8}" type="presOf" srcId="{55777F4E-A4DB-4060-B03B-E7FD5AE0B3EE}" destId="{7C3A92D1-AD0D-4E9B-976C-893CA3454E0C}" srcOrd="0" destOrd="0" presId="urn:microsoft.com/office/officeart/2005/8/layout/list1"/>
    <dgm:cxn modelId="{573C9E6B-D92E-534A-8825-33A59549FB7F}" type="presOf" srcId="{881770B1-F533-44AC-B039-D431639FBA60}" destId="{1BCD90FE-4E07-495E-BE59-50ADFBABEFCD}" srcOrd="0" destOrd="0" presId="urn:microsoft.com/office/officeart/2005/8/layout/list1"/>
    <dgm:cxn modelId="{8DEA30E3-F4B5-194C-B763-B6AB7E249E14}" type="presOf" srcId="{B33B4F92-6FEB-45FD-9060-D8E51748EB09}" destId="{B86DBE4C-C685-42E1-B180-815C0124702A}" srcOrd="1" destOrd="0" presId="urn:microsoft.com/office/officeart/2005/8/layout/list1"/>
    <dgm:cxn modelId="{18BB0904-1E52-4A51-A090-947F48950E05}" srcId="{881770B1-F533-44AC-B039-D431639FBA60}" destId="{B33B4F92-6FEB-45FD-9060-D8E51748EB09}" srcOrd="1" destOrd="0" parTransId="{70B762FA-C8E4-45F5-9AE1-4F2DA4F4D609}" sibTransId="{E9D50196-CD0A-4396-BEF3-042B38B36696}"/>
    <dgm:cxn modelId="{C472C0EC-8B62-404E-BCDD-E9E940F466A2}" type="presOf" srcId="{B33B4F92-6FEB-45FD-9060-D8E51748EB09}" destId="{336231E6-403C-4EB4-A048-06956BD237E9}" srcOrd="0" destOrd="0" presId="urn:microsoft.com/office/officeart/2005/8/layout/list1"/>
    <dgm:cxn modelId="{D98F72DA-9EFF-42D8-BE90-995EB2F4D42D}" srcId="{881770B1-F533-44AC-B039-D431639FBA60}" destId="{55777F4E-A4DB-4060-B03B-E7FD5AE0B3EE}" srcOrd="0" destOrd="0" parTransId="{2EB9EA86-AAA9-4DC1-A3C4-6492D64A45FC}" sibTransId="{908711C5-EBEE-46CA-ABE6-FBB63FDD4382}"/>
    <dgm:cxn modelId="{6CE3D56B-3312-384B-9101-165F5BB3645F}" type="presParOf" srcId="{1BCD90FE-4E07-495E-BE59-50ADFBABEFCD}" destId="{65F7049A-E0C4-431F-9FF8-50992867D593}" srcOrd="0" destOrd="0" presId="urn:microsoft.com/office/officeart/2005/8/layout/list1"/>
    <dgm:cxn modelId="{5443C7A5-5111-CC4D-AB8E-5D54E0C425E5}" type="presParOf" srcId="{65F7049A-E0C4-431F-9FF8-50992867D593}" destId="{7C3A92D1-AD0D-4E9B-976C-893CA3454E0C}" srcOrd="0" destOrd="0" presId="urn:microsoft.com/office/officeart/2005/8/layout/list1"/>
    <dgm:cxn modelId="{798DF348-5A61-A74B-8EEF-312884087AFF}" type="presParOf" srcId="{65F7049A-E0C4-431F-9FF8-50992867D593}" destId="{741D7490-A8F4-4AB5-9714-B2DDBB8CFC4D}" srcOrd="1" destOrd="0" presId="urn:microsoft.com/office/officeart/2005/8/layout/list1"/>
    <dgm:cxn modelId="{238EAD39-DBE7-0C46-A209-6AB730961E9D}" type="presParOf" srcId="{1BCD90FE-4E07-495E-BE59-50ADFBABEFCD}" destId="{1932A2F1-BB3D-414A-85FE-FAD8381D505D}" srcOrd="1" destOrd="0" presId="urn:microsoft.com/office/officeart/2005/8/layout/list1"/>
    <dgm:cxn modelId="{711D32AA-34F9-244E-80DD-2E681A94AEB1}" type="presParOf" srcId="{1BCD90FE-4E07-495E-BE59-50ADFBABEFCD}" destId="{A5106E67-89E5-4BA4-B926-ADA40941934A}" srcOrd="2" destOrd="0" presId="urn:microsoft.com/office/officeart/2005/8/layout/list1"/>
    <dgm:cxn modelId="{0ED39B8E-08DF-8D4B-97E7-48CF2EB24F68}" type="presParOf" srcId="{1BCD90FE-4E07-495E-BE59-50ADFBABEFCD}" destId="{AB5E2061-FF1D-4B81-97C5-5C70311FD413}" srcOrd="3" destOrd="0" presId="urn:microsoft.com/office/officeart/2005/8/layout/list1"/>
    <dgm:cxn modelId="{1D949C8A-2242-D448-A9A6-C947A6729EDB}" type="presParOf" srcId="{1BCD90FE-4E07-495E-BE59-50ADFBABEFCD}" destId="{A76C489A-50E2-490B-B243-4468AB13872F}" srcOrd="4" destOrd="0" presId="urn:microsoft.com/office/officeart/2005/8/layout/list1"/>
    <dgm:cxn modelId="{810ACEA4-ABF5-744D-BD71-E9EA5112E086}" type="presParOf" srcId="{A76C489A-50E2-490B-B243-4468AB13872F}" destId="{336231E6-403C-4EB4-A048-06956BD237E9}" srcOrd="0" destOrd="0" presId="urn:microsoft.com/office/officeart/2005/8/layout/list1"/>
    <dgm:cxn modelId="{704DE5CB-C6E4-974A-A701-BA83329BC3C2}" type="presParOf" srcId="{A76C489A-50E2-490B-B243-4468AB13872F}" destId="{B86DBE4C-C685-42E1-B180-815C0124702A}" srcOrd="1" destOrd="0" presId="urn:microsoft.com/office/officeart/2005/8/layout/list1"/>
    <dgm:cxn modelId="{74E76D7C-4D45-0147-99D5-549A655037EA}" type="presParOf" srcId="{1BCD90FE-4E07-495E-BE59-50ADFBABEFCD}" destId="{1EDD1B43-590F-41A8-BA71-60B648438253}" srcOrd="5" destOrd="0" presId="urn:microsoft.com/office/officeart/2005/8/layout/list1"/>
    <dgm:cxn modelId="{01FA260C-0A66-664E-9AD5-344F6C3A024D}" type="presParOf" srcId="{1BCD90FE-4E07-495E-BE59-50ADFBABEFCD}" destId="{BE0D18AE-ED3C-49FD-AC2B-91B05A931B47}"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392CA2D-9C23-4AA5-9BA6-EF7AE93CA977}"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FF4013AE-9112-4428-B2FD-20A59D3F2FD5}">
      <dgm:prSet phldrT="[Text]" custT="1"/>
      <dgm:spPr>
        <a:solidFill>
          <a:schemeClr val="bg2">
            <a:lumMod val="2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050" dirty="0"/>
            <a:t>Creating Data</a:t>
          </a:r>
        </a:p>
      </dgm:t>
    </dgm:pt>
    <dgm:pt modelId="{2B069C1C-91FC-4914-9701-0A783D6F8733}" type="parTrans" cxnId="{32649AE1-A42E-4BC9-9E2C-9B2D0A07B790}">
      <dgm:prSet/>
      <dgm:spPr>
        <a:ln w="31750">
          <a:solidFill>
            <a:schemeClr val="bg1">
              <a:lumMod val="75000"/>
            </a:schemeClr>
          </a:solidFill>
          <a:prstDash val="sysDot"/>
        </a:ln>
      </dgm:spPr>
      <dgm:t>
        <a:bodyPr/>
        <a:lstStyle/>
        <a:p>
          <a:endParaRPr lang="en-US"/>
        </a:p>
      </dgm:t>
    </dgm:pt>
    <dgm:pt modelId="{CEC47EE2-24B9-4A5D-B751-9D010E3F5F3C}" type="sibTrans" cxnId="{32649AE1-A42E-4BC9-9E2C-9B2D0A07B790}">
      <dgm:prSet/>
      <dgm:spPr/>
      <dgm:t>
        <a:bodyPr/>
        <a:lstStyle/>
        <a:p>
          <a:endParaRPr lang="en-US"/>
        </a:p>
      </dgm:t>
    </dgm:pt>
    <dgm:pt modelId="{F87743AA-9B62-48AA-B624-A467F69AE744}">
      <dgm:prSet phldrT="[Text]" custT="1"/>
      <dgm:spPr>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050" b="1" dirty="0"/>
            <a:t>Processing Data</a:t>
          </a:r>
        </a:p>
      </dgm:t>
    </dgm:pt>
    <dgm:pt modelId="{84CCFB37-C8DB-4798-8CF9-2D5CC5844011}" type="parTrans" cxnId="{98D4FC5D-09CA-42DC-A85D-05647FC15CDA}">
      <dgm:prSet/>
      <dgm:spPr>
        <a:ln w="31750">
          <a:solidFill>
            <a:schemeClr val="bg1">
              <a:lumMod val="75000"/>
            </a:schemeClr>
          </a:solidFill>
          <a:prstDash val="sysDot"/>
        </a:ln>
      </dgm:spPr>
      <dgm:t>
        <a:bodyPr/>
        <a:lstStyle/>
        <a:p>
          <a:endParaRPr lang="en-US"/>
        </a:p>
      </dgm:t>
    </dgm:pt>
    <dgm:pt modelId="{CB529411-5CC0-4B41-90E1-68139E60E840}" type="sibTrans" cxnId="{98D4FC5D-09CA-42DC-A85D-05647FC15CDA}">
      <dgm:prSet/>
      <dgm:spPr/>
      <dgm:t>
        <a:bodyPr/>
        <a:lstStyle/>
        <a:p>
          <a:endParaRPr lang="en-US"/>
        </a:p>
      </dgm:t>
    </dgm:pt>
    <dgm:pt modelId="{9E790344-7160-4148-9B58-F25DAD773F26}">
      <dgm:prSet phldrT="[Text]" custT="1"/>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050" b="1" dirty="0"/>
            <a:t>Analysing Data</a:t>
          </a:r>
        </a:p>
      </dgm:t>
    </dgm:pt>
    <dgm:pt modelId="{9BA54E2E-15D8-4590-9C54-19E46860BA2C}" type="parTrans" cxnId="{B17AB414-9794-45F5-A83A-9F5B2766D4E2}">
      <dgm:prSet/>
      <dgm:spPr>
        <a:ln w="31750">
          <a:solidFill>
            <a:schemeClr val="bg1">
              <a:lumMod val="75000"/>
            </a:schemeClr>
          </a:solidFill>
          <a:prstDash val="sysDot"/>
        </a:ln>
      </dgm:spPr>
      <dgm:t>
        <a:bodyPr/>
        <a:lstStyle/>
        <a:p>
          <a:endParaRPr lang="en-US"/>
        </a:p>
      </dgm:t>
    </dgm:pt>
    <dgm:pt modelId="{A752D730-9600-4EC6-8D54-2109D8F249AE}" type="sibTrans" cxnId="{B17AB414-9794-45F5-A83A-9F5B2766D4E2}">
      <dgm:prSet/>
      <dgm:spPr/>
      <dgm:t>
        <a:bodyPr/>
        <a:lstStyle/>
        <a:p>
          <a:endParaRPr lang="en-US"/>
        </a:p>
      </dgm:t>
    </dgm:pt>
    <dgm:pt modelId="{D9D0F8BF-77B1-4654-8078-1E9575634563}">
      <dgm:prSet phldrT="[Text]" custT="1"/>
      <dgm:spPr>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050" b="1" dirty="0">
              <a:solidFill>
                <a:schemeClr val="tx1"/>
              </a:solidFill>
            </a:rPr>
            <a:t>Preserving Data</a:t>
          </a:r>
        </a:p>
      </dgm:t>
    </dgm:pt>
    <dgm:pt modelId="{F63E2976-DB49-40DD-A009-B092D2E516BA}" type="parTrans" cxnId="{4664BAE7-6731-4F0A-B7CD-EBA8618436DD}">
      <dgm:prSet/>
      <dgm:spPr>
        <a:ln w="31750">
          <a:solidFill>
            <a:schemeClr val="bg1">
              <a:lumMod val="65000"/>
            </a:schemeClr>
          </a:solidFill>
          <a:prstDash val="sysDot"/>
        </a:ln>
      </dgm:spPr>
      <dgm:t>
        <a:bodyPr/>
        <a:lstStyle/>
        <a:p>
          <a:endParaRPr lang="en-ZA"/>
        </a:p>
      </dgm:t>
    </dgm:pt>
    <dgm:pt modelId="{F5221417-FF6A-4BB9-9449-0568B9E0B474}" type="sibTrans" cxnId="{4664BAE7-6731-4F0A-B7CD-EBA8618436DD}">
      <dgm:prSet/>
      <dgm:spPr/>
      <dgm:t>
        <a:bodyPr/>
        <a:lstStyle/>
        <a:p>
          <a:endParaRPr lang="en-ZA"/>
        </a:p>
      </dgm:t>
    </dgm:pt>
    <dgm:pt modelId="{B59FC538-F995-4A0B-BC6A-9999E7F3B7B6}">
      <dgm:prSet phldrT="[Text]" custT="1"/>
      <dgm:spPr>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050" b="1" dirty="0"/>
            <a:t>Giving Access to Data</a:t>
          </a:r>
        </a:p>
      </dgm:t>
    </dgm:pt>
    <dgm:pt modelId="{D4510C4A-8031-4637-B2AA-8980913816E1}" type="parTrans" cxnId="{3F76F24C-0575-413F-BDCC-1AB13937BF1A}">
      <dgm:prSet/>
      <dgm:spPr>
        <a:ln w="31750">
          <a:solidFill>
            <a:schemeClr val="bg1">
              <a:lumMod val="65000"/>
            </a:schemeClr>
          </a:solidFill>
          <a:prstDash val="sysDot"/>
        </a:ln>
      </dgm:spPr>
      <dgm:t>
        <a:bodyPr/>
        <a:lstStyle/>
        <a:p>
          <a:endParaRPr lang="en-ZA"/>
        </a:p>
      </dgm:t>
    </dgm:pt>
    <dgm:pt modelId="{B5F56532-ED83-4F32-BB9D-93C9965DDF45}" type="sibTrans" cxnId="{3F76F24C-0575-413F-BDCC-1AB13937BF1A}">
      <dgm:prSet/>
      <dgm:spPr/>
      <dgm:t>
        <a:bodyPr/>
        <a:lstStyle/>
        <a:p>
          <a:endParaRPr lang="en-ZA"/>
        </a:p>
      </dgm:t>
    </dgm:pt>
    <dgm:pt modelId="{991C4722-FFB3-4F37-B004-5E32BD065790}">
      <dgm:prSet phldrT="[Text]" custT="1"/>
      <dgm:spPr>
        <a:solidFill>
          <a:schemeClr val="accent5">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050" b="1" dirty="0">
              <a:solidFill>
                <a:schemeClr val="tx1"/>
              </a:solidFill>
            </a:rPr>
            <a:t>Re-using Data</a:t>
          </a:r>
        </a:p>
      </dgm:t>
    </dgm:pt>
    <dgm:pt modelId="{8E8A3273-F580-44A1-965D-B971A3FDD6EE}" type="parTrans" cxnId="{AB9BBD13-C141-4C0D-9083-9B5A39B5BA65}">
      <dgm:prSet/>
      <dgm:spPr>
        <a:ln w="31750">
          <a:solidFill>
            <a:schemeClr val="bg1">
              <a:lumMod val="65000"/>
            </a:schemeClr>
          </a:solidFill>
          <a:prstDash val="sysDot"/>
        </a:ln>
      </dgm:spPr>
      <dgm:t>
        <a:bodyPr/>
        <a:lstStyle/>
        <a:p>
          <a:endParaRPr lang="en-ZA"/>
        </a:p>
      </dgm:t>
    </dgm:pt>
    <dgm:pt modelId="{1307899E-777B-4D5A-AF91-9AFDD65316DF}" type="sibTrans" cxnId="{AB9BBD13-C141-4C0D-9083-9B5A39B5BA65}">
      <dgm:prSet/>
      <dgm:spPr/>
      <dgm:t>
        <a:bodyPr/>
        <a:lstStyle/>
        <a:p>
          <a:endParaRPr lang="en-ZA"/>
        </a:p>
      </dgm:t>
    </dgm:pt>
    <dgm:pt modelId="{FACCEAD9-88FE-4F17-80DE-AD58AA13FB48}" type="pres">
      <dgm:prSet presAssocID="{3392CA2D-9C23-4AA5-9BA6-EF7AE93CA977}" presName="composite" presStyleCnt="0">
        <dgm:presLayoutVars>
          <dgm:chMax val="5"/>
          <dgm:dir/>
          <dgm:animLvl val="ctr"/>
          <dgm:resizeHandles val="exact"/>
        </dgm:presLayoutVars>
      </dgm:prSet>
      <dgm:spPr/>
      <dgm:t>
        <a:bodyPr/>
        <a:lstStyle/>
        <a:p>
          <a:endParaRPr lang="en-US"/>
        </a:p>
      </dgm:t>
    </dgm:pt>
    <dgm:pt modelId="{E11BD101-E0B5-476C-A360-32AA4964D2BC}" type="pres">
      <dgm:prSet presAssocID="{3392CA2D-9C23-4AA5-9BA6-EF7AE93CA977}" presName="cycle" presStyleCnt="0"/>
      <dgm:spPr/>
    </dgm:pt>
    <dgm:pt modelId="{2B1FA9FB-9D14-4E28-992F-96270AD0CB74}" type="pres">
      <dgm:prSet presAssocID="{3392CA2D-9C23-4AA5-9BA6-EF7AE93CA977}" presName="centerShape" presStyleCnt="0"/>
      <dgm:spPr/>
    </dgm:pt>
    <dgm:pt modelId="{40644952-A28B-4746-A9A8-0D9E5C429189}" type="pres">
      <dgm:prSet presAssocID="{3392CA2D-9C23-4AA5-9BA6-EF7AE93CA977}" presName="connSite" presStyleLbl="node1" presStyleIdx="0" presStyleCnt="7"/>
      <dgm:spPr/>
    </dgm:pt>
    <dgm:pt modelId="{51F4EAD3-1682-4678-A02B-7707F22B1C85}" type="pres">
      <dgm:prSet presAssocID="{3392CA2D-9C23-4AA5-9BA6-EF7AE93CA977}" presName="visible" presStyleLbl="node1" presStyleIdx="0" presStyleCnt="7" custScaleX="129429" custScaleY="136790"/>
      <dgm:spPr>
        <a:blipFill dpi="0" rotWithShape="0">
          <a:blip xmlns:r="http://schemas.openxmlformats.org/officeDocument/2006/relationships" r:embed="rId1"/>
          <a:srcRect/>
          <a:tile tx="-184150" ty="-406400" sx="40000" sy="40000" flip="none" algn="tl"/>
        </a:bli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22BCEA4B-0890-4220-9556-1CDDFB0A4512}" type="pres">
      <dgm:prSet presAssocID="{2B069C1C-91FC-4914-9701-0A783D6F8733}" presName="Name25" presStyleLbl="parChTrans1D1" presStyleIdx="0" presStyleCnt="6"/>
      <dgm:spPr/>
      <dgm:t>
        <a:bodyPr/>
        <a:lstStyle/>
        <a:p>
          <a:endParaRPr lang="en-US"/>
        </a:p>
      </dgm:t>
    </dgm:pt>
    <dgm:pt modelId="{E9D8A64E-7677-4DC0-8658-47073AC3F3AF}" type="pres">
      <dgm:prSet presAssocID="{FF4013AE-9112-4428-B2FD-20A59D3F2FD5}" presName="node" presStyleCnt="0"/>
      <dgm:spPr/>
    </dgm:pt>
    <dgm:pt modelId="{87BA93AC-D3AD-4B28-9115-39B8C4A3C7C0}" type="pres">
      <dgm:prSet presAssocID="{FF4013AE-9112-4428-B2FD-20A59D3F2FD5}" presName="parentNode" presStyleLbl="node1" presStyleIdx="1" presStyleCnt="7" custScaleX="144093" custScaleY="144093" custLinFactX="-32119" custLinFactY="2646" custLinFactNeighborX="-100000" custLinFactNeighborY="100000">
        <dgm:presLayoutVars>
          <dgm:chMax val="1"/>
          <dgm:bulletEnabled val="1"/>
        </dgm:presLayoutVars>
      </dgm:prSet>
      <dgm:spPr/>
      <dgm:t>
        <a:bodyPr/>
        <a:lstStyle/>
        <a:p>
          <a:endParaRPr lang="en-US"/>
        </a:p>
      </dgm:t>
    </dgm:pt>
    <dgm:pt modelId="{165DC621-B2C0-4549-964A-6C5A16796B82}" type="pres">
      <dgm:prSet presAssocID="{FF4013AE-9112-4428-B2FD-20A59D3F2FD5}" presName="childNode" presStyleLbl="revTx" presStyleIdx="0" presStyleCnt="0">
        <dgm:presLayoutVars>
          <dgm:bulletEnabled val="1"/>
        </dgm:presLayoutVars>
      </dgm:prSet>
      <dgm:spPr/>
    </dgm:pt>
    <dgm:pt modelId="{63E94016-D3A5-4FCE-8301-70944FF87E8F}" type="pres">
      <dgm:prSet presAssocID="{84CCFB37-C8DB-4798-8CF9-2D5CC5844011}" presName="Name25" presStyleLbl="parChTrans1D1" presStyleIdx="1" presStyleCnt="6"/>
      <dgm:spPr/>
      <dgm:t>
        <a:bodyPr/>
        <a:lstStyle/>
        <a:p>
          <a:endParaRPr lang="en-US"/>
        </a:p>
      </dgm:t>
    </dgm:pt>
    <dgm:pt modelId="{C8452CED-EBC5-4585-8101-7D13C68CE06D}" type="pres">
      <dgm:prSet presAssocID="{F87743AA-9B62-48AA-B624-A467F69AE744}" presName="node" presStyleCnt="0"/>
      <dgm:spPr/>
    </dgm:pt>
    <dgm:pt modelId="{2351FE39-4179-4DB3-94A8-84EFD1524303}" type="pres">
      <dgm:prSet presAssocID="{F87743AA-9B62-48AA-B624-A467F69AE744}" presName="parentNode" presStyleLbl="node1" presStyleIdx="2" presStyleCnt="7" custScaleX="144093" custScaleY="144093" custLinFactY="52265" custLinFactNeighborX="-79250" custLinFactNeighborY="100000">
        <dgm:presLayoutVars>
          <dgm:chMax val="1"/>
          <dgm:bulletEnabled val="1"/>
        </dgm:presLayoutVars>
      </dgm:prSet>
      <dgm:spPr/>
      <dgm:t>
        <a:bodyPr/>
        <a:lstStyle/>
        <a:p>
          <a:endParaRPr lang="en-US"/>
        </a:p>
      </dgm:t>
    </dgm:pt>
    <dgm:pt modelId="{0BE2FF25-E3C6-4F63-A072-FBDC9C3F6BED}" type="pres">
      <dgm:prSet presAssocID="{F87743AA-9B62-48AA-B624-A467F69AE744}" presName="childNode" presStyleLbl="revTx" presStyleIdx="0" presStyleCnt="0">
        <dgm:presLayoutVars>
          <dgm:bulletEnabled val="1"/>
        </dgm:presLayoutVars>
      </dgm:prSet>
      <dgm:spPr/>
    </dgm:pt>
    <dgm:pt modelId="{9D3DC158-D5CF-44D3-AC74-FD003E28D70A}" type="pres">
      <dgm:prSet presAssocID="{9BA54E2E-15D8-4590-9C54-19E46860BA2C}" presName="Name25" presStyleLbl="parChTrans1D1" presStyleIdx="2" presStyleCnt="6"/>
      <dgm:spPr/>
      <dgm:t>
        <a:bodyPr/>
        <a:lstStyle/>
        <a:p>
          <a:endParaRPr lang="en-US"/>
        </a:p>
      </dgm:t>
    </dgm:pt>
    <dgm:pt modelId="{6194B5B1-7CCE-4DCF-AE16-59A56DECF32E}" type="pres">
      <dgm:prSet presAssocID="{9E790344-7160-4148-9B58-F25DAD773F26}" presName="node" presStyleCnt="0"/>
      <dgm:spPr/>
    </dgm:pt>
    <dgm:pt modelId="{8176EEDF-F573-4220-AC4D-C8DBE2CCB231}" type="pres">
      <dgm:prSet presAssocID="{9E790344-7160-4148-9B58-F25DAD773F26}" presName="parentNode" presStyleLbl="node1" presStyleIdx="3" presStyleCnt="7" custScaleX="144093" custScaleY="144093" custLinFactX="-59156" custLinFactY="100000" custLinFactNeighborX="-100000" custLinFactNeighborY="130323">
        <dgm:presLayoutVars>
          <dgm:chMax val="1"/>
          <dgm:bulletEnabled val="1"/>
        </dgm:presLayoutVars>
      </dgm:prSet>
      <dgm:spPr/>
      <dgm:t>
        <a:bodyPr/>
        <a:lstStyle/>
        <a:p>
          <a:endParaRPr lang="en-US"/>
        </a:p>
      </dgm:t>
    </dgm:pt>
    <dgm:pt modelId="{C302A07B-55BD-4964-87A5-153E84EB806C}" type="pres">
      <dgm:prSet presAssocID="{9E790344-7160-4148-9B58-F25DAD773F26}" presName="childNode" presStyleLbl="revTx" presStyleIdx="0" presStyleCnt="0">
        <dgm:presLayoutVars>
          <dgm:bulletEnabled val="1"/>
        </dgm:presLayoutVars>
      </dgm:prSet>
      <dgm:spPr/>
    </dgm:pt>
    <dgm:pt modelId="{E8376465-A74E-49E2-9E9D-B7780D57F62F}" type="pres">
      <dgm:prSet presAssocID="{F63E2976-DB49-40DD-A009-B092D2E516BA}" presName="Name25" presStyleLbl="parChTrans1D1" presStyleIdx="3" presStyleCnt="6"/>
      <dgm:spPr/>
      <dgm:t>
        <a:bodyPr/>
        <a:lstStyle/>
        <a:p>
          <a:endParaRPr lang="en-US"/>
        </a:p>
      </dgm:t>
    </dgm:pt>
    <dgm:pt modelId="{4CB9130C-6D06-45D7-BEDC-53CC0D7F25B5}" type="pres">
      <dgm:prSet presAssocID="{D9D0F8BF-77B1-4654-8078-1E9575634563}" presName="node" presStyleCnt="0"/>
      <dgm:spPr/>
    </dgm:pt>
    <dgm:pt modelId="{28598AB3-DC29-4E80-9F5E-9343A9FD47C0}" type="pres">
      <dgm:prSet presAssocID="{D9D0F8BF-77B1-4654-8078-1E9575634563}" presName="parentNode" presStyleLbl="node1" presStyleIdx="4" presStyleCnt="7" custScaleX="144093" custScaleY="144093" custLinFactX="-192974" custLinFactY="61457" custLinFactNeighborX="-200000" custLinFactNeighborY="100000">
        <dgm:presLayoutVars>
          <dgm:chMax val="1"/>
          <dgm:bulletEnabled val="1"/>
        </dgm:presLayoutVars>
      </dgm:prSet>
      <dgm:spPr/>
      <dgm:t>
        <a:bodyPr/>
        <a:lstStyle/>
        <a:p>
          <a:endParaRPr lang="en-US"/>
        </a:p>
      </dgm:t>
    </dgm:pt>
    <dgm:pt modelId="{54E00F21-AB0A-40E2-9DC6-BE9D3E48EF5C}" type="pres">
      <dgm:prSet presAssocID="{D9D0F8BF-77B1-4654-8078-1E9575634563}" presName="childNode" presStyleLbl="revTx" presStyleIdx="0" presStyleCnt="0">
        <dgm:presLayoutVars>
          <dgm:bulletEnabled val="1"/>
        </dgm:presLayoutVars>
      </dgm:prSet>
      <dgm:spPr/>
    </dgm:pt>
    <dgm:pt modelId="{ED405B1F-631F-4E1C-BD13-796F43818E38}" type="pres">
      <dgm:prSet presAssocID="{D4510C4A-8031-4637-B2AA-8980913816E1}" presName="Name25" presStyleLbl="parChTrans1D1" presStyleIdx="4" presStyleCnt="6"/>
      <dgm:spPr/>
      <dgm:t>
        <a:bodyPr/>
        <a:lstStyle/>
        <a:p>
          <a:endParaRPr lang="en-US"/>
        </a:p>
      </dgm:t>
    </dgm:pt>
    <dgm:pt modelId="{69694E4B-B6FF-44E3-80BB-311B0FF3A93A}" type="pres">
      <dgm:prSet presAssocID="{B59FC538-F995-4A0B-BC6A-9999E7F3B7B6}" presName="node" presStyleCnt="0"/>
      <dgm:spPr/>
    </dgm:pt>
    <dgm:pt modelId="{53CDCE7E-59FB-47F8-8D5B-590F0AEAEB87}" type="pres">
      <dgm:prSet presAssocID="{B59FC538-F995-4A0B-BC6A-9999E7F3B7B6}" presName="parentNode" presStyleLbl="node1" presStyleIdx="5" presStyleCnt="7" custScaleX="144093" custScaleY="144093" custLinFactX="-233457" custLinFactY="-21294" custLinFactNeighborX="-300000" custLinFactNeighborY="-100000">
        <dgm:presLayoutVars>
          <dgm:chMax val="1"/>
          <dgm:bulletEnabled val="1"/>
        </dgm:presLayoutVars>
      </dgm:prSet>
      <dgm:spPr/>
      <dgm:t>
        <a:bodyPr/>
        <a:lstStyle/>
        <a:p>
          <a:endParaRPr lang="en-US"/>
        </a:p>
      </dgm:t>
    </dgm:pt>
    <dgm:pt modelId="{A99B4288-5D06-4EFE-A7F2-26CBDE5701B3}" type="pres">
      <dgm:prSet presAssocID="{B59FC538-F995-4A0B-BC6A-9999E7F3B7B6}" presName="childNode" presStyleLbl="revTx" presStyleIdx="0" presStyleCnt="0">
        <dgm:presLayoutVars>
          <dgm:bulletEnabled val="1"/>
        </dgm:presLayoutVars>
      </dgm:prSet>
      <dgm:spPr/>
    </dgm:pt>
    <dgm:pt modelId="{C6980A83-556E-4CA7-BFE6-62E3F1FA6BEB}" type="pres">
      <dgm:prSet presAssocID="{8E8A3273-F580-44A1-965D-B971A3FDD6EE}" presName="Name25" presStyleLbl="parChTrans1D1" presStyleIdx="5" presStyleCnt="6"/>
      <dgm:spPr/>
      <dgm:t>
        <a:bodyPr/>
        <a:lstStyle/>
        <a:p>
          <a:endParaRPr lang="en-US"/>
        </a:p>
      </dgm:t>
    </dgm:pt>
    <dgm:pt modelId="{E801D281-854E-4CEF-B8B6-546892A7DF5F}" type="pres">
      <dgm:prSet presAssocID="{991C4722-FFB3-4F37-B004-5E32BD065790}" presName="node" presStyleCnt="0"/>
      <dgm:spPr/>
    </dgm:pt>
    <dgm:pt modelId="{D42C8485-6CE5-4F94-8BCA-7D64A77AC608}" type="pres">
      <dgm:prSet presAssocID="{991C4722-FFB3-4F37-B004-5E32BD065790}" presName="parentNode" presStyleLbl="node1" presStyleIdx="6" presStyleCnt="7" custAng="0" custScaleX="143388" custScaleY="143388" custLinFactX="-179581" custLinFactY="-200000" custLinFactNeighborX="-200000" custLinFactNeighborY="-282603">
        <dgm:presLayoutVars>
          <dgm:chMax val="1"/>
          <dgm:bulletEnabled val="1"/>
        </dgm:presLayoutVars>
      </dgm:prSet>
      <dgm:spPr/>
      <dgm:t>
        <a:bodyPr/>
        <a:lstStyle/>
        <a:p>
          <a:endParaRPr lang="en-US"/>
        </a:p>
      </dgm:t>
    </dgm:pt>
    <dgm:pt modelId="{5CFD7877-FB00-489C-96FC-366C6FF35BE5}" type="pres">
      <dgm:prSet presAssocID="{991C4722-FFB3-4F37-B004-5E32BD065790}" presName="childNode" presStyleLbl="revTx" presStyleIdx="0" presStyleCnt="0">
        <dgm:presLayoutVars>
          <dgm:bulletEnabled val="1"/>
        </dgm:presLayoutVars>
      </dgm:prSet>
      <dgm:spPr/>
    </dgm:pt>
  </dgm:ptLst>
  <dgm:cxnLst>
    <dgm:cxn modelId="{B17AB414-9794-45F5-A83A-9F5B2766D4E2}" srcId="{3392CA2D-9C23-4AA5-9BA6-EF7AE93CA977}" destId="{9E790344-7160-4148-9B58-F25DAD773F26}" srcOrd="2" destOrd="0" parTransId="{9BA54E2E-15D8-4590-9C54-19E46860BA2C}" sibTransId="{A752D730-9600-4EC6-8D54-2109D8F249AE}"/>
    <dgm:cxn modelId="{98D4FC5D-09CA-42DC-A85D-05647FC15CDA}" srcId="{3392CA2D-9C23-4AA5-9BA6-EF7AE93CA977}" destId="{F87743AA-9B62-48AA-B624-A467F69AE744}" srcOrd="1" destOrd="0" parTransId="{84CCFB37-C8DB-4798-8CF9-2D5CC5844011}" sibTransId="{CB529411-5CC0-4B41-90E1-68139E60E840}"/>
    <dgm:cxn modelId="{3F76F24C-0575-413F-BDCC-1AB13937BF1A}" srcId="{3392CA2D-9C23-4AA5-9BA6-EF7AE93CA977}" destId="{B59FC538-F995-4A0B-BC6A-9999E7F3B7B6}" srcOrd="4" destOrd="0" parTransId="{D4510C4A-8031-4637-B2AA-8980913816E1}" sibTransId="{B5F56532-ED83-4F32-BB9D-93C9965DDF45}"/>
    <dgm:cxn modelId="{4CEE99A7-3110-AA44-8F30-A4931E77509B}" type="presOf" srcId="{3392CA2D-9C23-4AA5-9BA6-EF7AE93CA977}" destId="{FACCEAD9-88FE-4F17-80DE-AD58AA13FB48}" srcOrd="0" destOrd="0" presId="urn:microsoft.com/office/officeart/2005/8/layout/radial2"/>
    <dgm:cxn modelId="{4664BAE7-6731-4F0A-B7CD-EBA8618436DD}" srcId="{3392CA2D-9C23-4AA5-9BA6-EF7AE93CA977}" destId="{D9D0F8BF-77B1-4654-8078-1E9575634563}" srcOrd="3" destOrd="0" parTransId="{F63E2976-DB49-40DD-A009-B092D2E516BA}" sibTransId="{F5221417-FF6A-4BB9-9449-0568B9E0B474}"/>
    <dgm:cxn modelId="{AA22814A-D5D7-2140-BC87-44FBEA5A67BA}" type="presOf" srcId="{9BA54E2E-15D8-4590-9C54-19E46860BA2C}" destId="{9D3DC158-D5CF-44D3-AC74-FD003E28D70A}" srcOrd="0" destOrd="0" presId="urn:microsoft.com/office/officeart/2005/8/layout/radial2"/>
    <dgm:cxn modelId="{649FF95A-0409-A843-A614-23EC8BF7B4D3}" type="presOf" srcId="{8E8A3273-F580-44A1-965D-B971A3FDD6EE}" destId="{C6980A83-556E-4CA7-BFE6-62E3F1FA6BEB}" srcOrd="0" destOrd="0" presId="urn:microsoft.com/office/officeart/2005/8/layout/radial2"/>
    <dgm:cxn modelId="{32649AE1-A42E-4BC9-9E2C-9B2D0A07B790}" srcId="{3392CA2D-9C23-4AA5-9BA6-EF7AE93CA977}" destId="{FF4013AE-9112-4428-B2FD-20A59D3F2FD5}" srcOrd="0" destOrd="0" parTransId="{2B069C1C-91FC-4914-9701-0A783D6F8733}" sibTransId="{CEC47EE2-24B9-4A5D-B751-9D010E3F5F3C}"/>
    <dgm:cxn modelId="{EB78BF7F-9498-EC4E-828F-F644EC5D4453}" type="presOf" srcId="{FF4013AE-9112-4428-B2FD-20A59D3F2FD5}" destId="{87BA93AC-D3AD-4B28-9115-39B8C4A3C7C0}" srcOrd="0" destOrd="0" presId="urn:microsoft.com/office/officeart/2005/8/layout/radial2"/>
    <dgm:cxn modelId="{38ED25F0-59EF-C848-A8AC-5E46846E582F}" type="presOf" srcId="{F63E2976-DB49-40DD-A009-B092D2E516BA}" destId="{E8376465-A74E-49E2-9E9D-B7780D57F62F}" srcOrd="0" destOrd="0" presId="urn:microsoft.com/office/officeart/2005/8/layout/radial2"/>
    <dgm:cxn modelId="{667806FE-01AF-A74A-A103-00754BC3514D}" type="presOf" srcId="{B59FC538-F995-4A0B-BC6A-9999E7F3B7B6}" destId="{53CDCE7E-59FB-47F8-8D5B-590F0AEAEB87}" srcOrd="0" destOrd="0" presId="urn:microsoft.com/office/officeart/2005/8/layout/radial2"/>
    <dgm:cxn modelId="{FA448FCF-5601-3A48-83DB-257F8B441A8A}" type="presOf" srcId="{D4510C4A-8031-4637-B2AA-8980913816E1}" destId="{ED405B1F-631F-4E1C-BD13-796F43818E38}" srcOrd="0" destOrd="0" presId="urn:microsoft.com/office/officeart/2005/8/layout/radial2"/>
    <dgm:cxn modelId="{8338AFA2-D22A-F840-86FC-E9129589E090}" type="presOf" srcId="{2B069C1C-91FC-4914-9701-0A783D6F8733}" destId="{22BCEA4B-0890-4220-9556-1CDDFB0A4512}" srcOrd="0" destOrd="0" presId="urn:microsoft.com/office/officeart/2005/8/layout/radial2"/>
    <dgm:cxn modelId="{E3694D53-4B20-544D-8221-0195372D1E11}" type="presOf" srcId="{991C4722-FFB3-4F37-B004-5E32BD065790}" destId="{D42C8485-6CE5-4F94-8BCA-7D64A77AC608}" srcOrd="0" destOrd="0" presId="urn:microsoft.com/office/officeart/2005/8/layout/radial2"/>
    <dgm:cxn modelId="{F0852A70-87FA-5841-9DED-76709BD9EC0B}" type="presOf" srcId="{9E790344-7160-4148-9B58-F25DAD773F26}" destId="{8176EEDF-F573-4220-AC4D-C8DBE2CCB231}" srcOrd="0" destOrd="0" presId="urn:microsoft.com/office/officeart/2005/8/layout/radial2"/>
    <dgm:cxn modelId="{56FEB8A4-A4E3-1349-A38F-C912829C029C}" type="presOf" srcId="{84CCFB37-C8DB-4798-8CF9-2D5CC5844011}" destId="{63E94016-D3A5-4FCE-8301-70944FF87E8F}" srcOrd="0" destOrd="0" presId="urn:microsoft.com/office/officeart/2005/8/layout/radial2"/>
    <dgm:cxn modelId="{0B12AB1E-406B-0B43-B545-396D2288E1DB}" type="presOf" srcId="{F87743AA-9B62-48AA-B624-A467F69AE744}" destId="{2351FE39-4179-4DB3-94A8-84EFD1524303}" srcOrd="0" destOrd="0" presId="urn:microsoft.com/office/officeart/2005/8/layout/radial2"/>
    <dgm:cxn modelId="{FBD704A9-D6F2-DA4E-8846-0B98ACF18548}" type="presOf" srcId="{D9D0F8BF-77B1-4654-8078-1E9575634563}" destId="{28598AB3-DC29-4E80-9F5E-9343A9FD47C0}" srcOrd="0" destOrd="0" presId="urn:microsoft.com/office/officeart/2005/8/layout/radial2"/>
    <dgm:cxn modelId="{AB9BBD13-C141-4C0D-9083-9B5A39B5BA65}" srcId="{3392CA2D-9C23-4AA5-9BA6-EF7AE93CA977}" destId="{991C4722-FFB3-4F37-B004-5E32BD065790}" srcOrd="5" destOrd="0" parTransId="{8E8A3273-F580-44A1-965D-B971A3FDD6EE}" sibTransId="{1307899E-777B-4D5A-AF91-9AFDD65316DF}"/>
    <dgm:cxn modelId="{921ADD7C-A406-6B44-86F6-1F49872DD428}" type="presParOf" srcId="{FACCEAD9-88FE-4F17-80DE-AD58AA13FB48}" destId="{E11BD101-E0B5-476C-A360-32AA4964D2BC}" srcOrd="0" destOrd="0" presId="urn:microsoft.com/office/officeart/2005/8/layout/radial2"/>
    <dgm:cxn modelId="{C9F50576-9797-1A4A-BD7B-E6B8D4BB473A}" type="presParOf" srcId="{E11BD101-E0B5-476C-A360-32AA4964D2BC}" destId="{2B1FA9FB-9D14-4E28-992F-96270AD0CB74}" srcOrd="0" destOrd="0" presId="urn:microsoft.com/office/officeart/2005/8/layout/radial2"/>
    <dgm:cxn modelId="{F67FB54C-8B52-E543-B9EA-C35FA099FAB9}" type="presParOf" srcId="{2B1FA9FB-9D14-4E28-992F-96270AD0CB74}" destId="{40644952-A28B-4746-A9A8-0D9E5C429189}" srcOrd="0" destOrd="0" presId="urn:microsoft.com/office/officeart/2005/8/layout/radial2"/>
    <dgm:cxn modelId="{C342D397-4FE6-FE4D-A8EC-87E44040D72A}" type="presParOf" srcId="{2B1FA9FB-9D14-4E28-992F-96270AD0CB74}" destId="{51F4EAD3-1682-4678-A02B-7707F22B1C85}" srcOrd="1" destOrd="0" presId="urn:microsoft.com/office/officeart/2005/8/layout/radial2"/>
    <dgm:cxn modelId="{D56332C7-0A98-9349-B8C8-C7BE664340A7}" type="presParOf" srcId="{E11BD101-E0B5-476C-A360-32AA4964D2BC}" destId="{22BCEA4B-0890-4220-9556-1CDDFB0A4512}" srcOrd="1" destOrd="0" presId="urn:microsoft.com/office/officeart/2005/8/layout/radial2"/>
    <dgm:cxn modelId="{C4382EAE-A561-FE46-A987-80274D754022}" type="presParOf" srcId="{E11BD101-E0B5-476C-A360-32AA4964D2BC}" destId="{E9D8A64E-7677-4DC0-8658-47073AC3F3AF}" srcOrd="2" destOrd="0" presId="urn:microsoft.com/office/officeart/2005/8/layout/radial2"/>
    <dgm:cxn modelId="{12E6544A-304E-2949-BDE3-247BE898FDBF}" type="presParOf" srcId="{E9D8A64E-7677-4DC0-8658-47073AC3F3AF}" destId="{87BA93AC-D3AD-4B28-9115-39B8C4A3C7C0}" srcOrd="0" destOrd="0" presId="urn:microsoft.com/office/officeart/2005/8/layout/radial2"/>
    <dgm:cxn modelId="{AF6253A3-1596-FE48-83D5-8EDBF391CFDE}" type="presParOf" srcId="{E9D8A64E-7677-4DC0-8658-47073AC3F3AF}" destId="{165DC621-B2C0-4549-964A-6C5A16796B82}" srcOrd="1" destOrd="0" presId="urn:microsoft.com/office/officeart/2005/8/layout/radial2"/>
    <dgm:cxn modelId="{6929EDD0-AF07-EB45-9AFA-415273051C4E}" type="presParOf" srcId="{E11BD101-E0B5-476C-A360-32AA4964D2BC}" destId="{63E94016-D3A5-4FCE-8301-70944FF87E8F}" srcOrd="3" destOrd="0" presId="urn:microsoft.com/office/officeart/2005/8/layout/radial2"/>
    <dgm:cxn modelId="{97A8C927-EFF6-D045-A546-4C087E29C6E5}" type="presParOf" srcId="{E11BD101-E0B5-476C-A360-32AA4964D2BC}" destId="{C8452CED-EBC5-4585-8101-7D13C68CE06D}" srcOrd="4" destOrd="0" presId="urn:microsoft.com/office/officeart/2005/8/layout/radial2"/>
    <dgm:cxn modelId="{439E06AD-5F78-B34F-94B0-BE64106B0E27}" type="presParOf" srcId="{C8452CED-EBC5-4585-8101-7D13C68CE06D}" destId="{2351FE39-4179-4DB3-94A8-84EFD1524303}" srcOrd="0" destOrd="0" presId="urn:microsoft.com/office/officeart/2005/8/layout/radial2"/>
    <dgm:cxn modelId="{E1FF93C7-C0D0-B742-AD07-A58AAA9C7008}" type="presParOf" srcId="{C8452CED-EBC5-4585-8101-7D13C68CE06D}" destId="{0BE2FF25-E3C6-4F63-A072-FBDC9C3F6BED}" srcOrd="1" destOrd="0" presId="urn:microsoft.com/office/officeart/2005/8/layout/radial2"/>
    <dgm:cxn modelId="{C69F0808-8ECC-7F47-A8EC-5E23564E43F9}" type="presParOf" srcId="{E11BD101-E0B5-476C-A360-32AA4964D2BC}" destId="{9D3DC158-D5CF-44D3-AC74-FD003E28D70A}" srcOrd="5" destOrd="0" presId="urn:microsoft.com/office/officeart/2005/8/layout/radial2"/>
    <dgm:cxn modelId="{55016FFB-8301-434C-A843-3DA1907D62A4}" type="presParOf" srcId="{E11BD101-E0B5-476C-A360-32AA4964D2BC}" destId="{6194B5B1-7CCE-4DCF-AE16-59A56DECF32E}" srcOrd="6" destOrd="0" presId="urn:microsoft.com/office/officeart/2005/8/layout/radial2"/>
    <dgm:cxn modelId="{49BA8117-3BDA-7A47-8D53-E78559B5714B}" type="presParOf" srcId="{6194B5B1-7CCE-4DCF-AE16-59A56DECF32E}" destId="{8176EEDF-F573-4220-AC4D-C8DBE2CCB231}" srcOrd="0" destOrd="0" presId="urn:microsoft.com/office/officeart/2005/8/layout/radial2"/>
    <dgm:cxn modelId="{96B81173-F7BA-8448-893F-78258E09FABC}" type="presParOf" srcId="{6194B5B1-7CCE-4DCF-AE16-59A56DECF32E}" destId="{C302A07B-55BD-4964-87A5-153E84EB806C}" srcOrd="1" destOrd="0" presId="urn:microsoft.com/office/officeart/2005/8/layout/radial2"/>
    <dgm:cxn modelId="{B2BBE3E2-9E07-4448-920A-57FCF7341533}" type="presParOf" srcId="{E11BD101-E0B5-476C-A360-32AA4964D2BC}" destId="{E8376465-A74E-49E2-9E9D-B7780D57F62F}" srcOrd="7" destOrd="0" presId="urn:microsoft.com/office/officeart/2005/8/layout/radial2"/>
    <dgm:cxn modelId="{75E695B2-D0A8-164C-807F-A63D5C63580C}" type="presParOf" srcId="{E11BD101-E0B5-476C-A360-32AA4964D2BC}" destId="{4CB9130C-6D06-45D7-BEDC-53CC0D7F25B5}" srcOrd="8" destOrd="0" presId="urn:microsoft.com/office/officeart/2005/8/layout/radial2"/>
    <dgm:cxn modelId="{CBE1CF79-60EA-104D-8148-C37B46F2D207}" type="presParOf" srcId="{4CB9130C-6D06-45D7-BEDC-53CC0D7F25B5}" destId="{28598AB3-DC29-4E80-9F5E-9343A9FD47C0}" srcOrd="0" destOrd="0" presId="urn:microsoft.com/office/officeart/2005/8/layout/radial2"/>
    <dgm:cxn modelId="{50455132-3773-154C-A28D-4F65AF329E5C}" type="presParOf" srcId="{4CB9130C-6D06-45D7-BEDC-53CC0D7F25B5}" destId="{54E00F21-AB0A-40E2-9DC6-BE9D3E48EF5C}" srcOrd="1" destOrd="0" presId="urn:microsoft.com/office/officeart/2005/8/layout/radial2"/>
    <dgm:cxn modelId="{1F08875B-EA87-4E4B-A54C-C366E0C2D7DE}" type="presParOf" srcId="{E11BD101-E0B5-476C-A360-32AA4964D2BC}" destId="{ED405B1F-631F-4E1C-BD13-796F43818E38}" srcOrd="9" destOrd="0" presId="urn:microsoft.com/office/officeart/2005/8/layout/radial2"/>
    <dgm:cxn modelId="{28D0A6E2-D3EE-C744-9E63-F9E012ED8862}" type="presParOf" srcId="{E11BD101-E0B5-476C-A360-32AA4964D2BC}" destId="{69694E4B-B6FF-44E3-80BB-311B0FF3A93A}" srcOrd="10" destOrd="0" presId="urn:microsoft.com/office/officeart/2005/8/layout/radial2"/>
    <dgm:cxn modelId="{8DD50301-0849-BC4A-BC09-37DCD91E0E76}" type="presParOf" srcId="{69694E4B-B6FF-44E3-80BB-311B0FF3A93A}" destId="{53CDCE7E-59FB-47F8-8D5B-590F0AEAEB87}" srcOrd="0" destOrd="0" presId="urn:microsoft.com/office/officeart/2005/8/layout/radial2"/>
    <dgm:cxn modelId="{73CAF94B-C6A9-5B4A-96E2-03EF70075989}" type="presParOf" srcId="{69694E4B-B6FF-44E3-80BB-311B0FF3A93A}" destId="{A99B4288-5D06-4EFE-A7F2-26CBDE5701B3}" srcOrd="1" destOrd="0" presId="urn:microsoft.com/office/officeart/2005/8/layout/radial2"/>
    <dgm:cxn modelId="{AE776BAC-7B32-3742-8B07-6A9557E531F7}" type="presParOf" srcId="{E11BD101-E0B5-476C-A360-32AA4964D2BC}" destId="{C6980A83-556E-4CA7-BFE6-62E3F1FA6BEB}" srcOrd="11" destOrd="0" presId="urn:microsoft.com/office/officeart/2005/8/layout/radial2"/>
    <dgm:cxn modelId="{709CC5C7-53DC-B747-8234-9958FE51E62E}" type="presParOf" srcId="{E11BD101-E0B5-476C-A360-32AA4964D2BC}" destId="{E801D281-854E-4CEF-B8B6-546892A7DF5F}" srcOrd="12" destOrd="0" presId="urn:microsoft.com/office/officeart/2005/8/layout/radial2"/>
    <dgm:cxn modelId="{CE442FC4-94E9-8A47-BC31-652E3C4DC03E}" type="presParOf" srcId="{E801D281-854E-4CEF-B8B6-546892A7DF5F}" destId="{D42C8485-6CE5-4F94-8BCA-7D64A77AC608}" srcOrd="0" destOrd="0" presId="urn:microsoft.com/office/officeart/2005/8/layout/radial2"/>
    <dgm:cxn modelId="{53C1D54A-93ED-C944-AED0-070EC6CDE551}" type="presParOf" srcId="{E801D281-854E-4CEF-B8B6-546892A7DF5F}" destId="{5CFD7877-FB00-489C-96FC-366C6FF35BE5}"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203584F-6EB8-A74E-BE9E-76FA7A64E21D}" type="doc">
      <dgm:prSet loTypeId="urn:microsoft.com/office/officeart/2005/8/layout/cycle6" loCatId="" qsTypeId="urn:microsoft.com/office/officeart/2005/8/quickstyle/simple4" qsCatId="simple" csTypeId="urn:microsoft.com/office/officeart/2005/8/colors/accent1_2" csCatId="accent1" phldr="1"/>
      <dgm:spPr/>
      <dgm:t>
        <a:bodyPr/>
        <a:lstStyle/>
        <a:p>
          <a:endParaRPr lang="en-US"/>
        </a:p>
      </dgm:t>
    </dgm:pt>
    <dgm:pt modelId="{25DF243E-BEFA-1742-A436-14C6F8DED2CD}">
      <dgm:prSet phldrT="[Text]" custT="1"/>
      <dgm:spPr>
        <a:solidFill>
          <a:schemeClr val="accent4">
            <a:lumMod val="50000"/>
            <a:alpha val="90000"/>
          </a:schemeClr>
        </a:solidFill>
      </dgm:spPr>
      <dgm:t>
        <a:bodyPr/>
        <a:lstStyle/>
        <a:p>
          <a:r>
            <a:rPr lang="en-US" sz="1100" dirty="0" smtClean="0"/>
            <a:t>Executive Management</a:t>
          </a:r>
          <a:endParaRPr lang="en-US" sz="1100" dirty="0"/>
        </a:p>
      </dgm:t>
    </dgm:pt>
    <dgm:pt modelId="{EABE2276-B97E-2045-B6F2-01E8BE191512}" type="parTrans" cxnId="{5623243B-252C-1844-A304-247CD3903AD7}">
      <dgm:prSet/>
      <dgm:spPr/>
      <dgm:t>
        <a:bodyPr/>
        <a:lstStyle/>
        <a:p>
          <a:endParaRPr lang="en-US"/>
        </a:p>
      </dgm:t>
    </dgm:pt>
    <dgm:pt modelId="{6846714F-8431-0044-872A-323334463011}" type="sibTrans" cxnId="{5623243B-252C-1844-A304-247CD3903AD7}">
      <dgm:prSet/>
      <dgm:spPr/>
      <dgm:t>
        <a:bodyPr/>
        <a:lstStyle/>
        <a:p>
          <a:endParaRPr lang="en-US"/>
        </a:p>
      </dgm:t>
    </dgm:pt>
    <dgm:pt modelId="{5E629E17-E27B-3E45-999B-23B4130EBB53}">
      <dgm:prSet phldrT="[Text]" custT="1"/>
      <dgm:spPr>
        <a:solidFill>
          <a:srgbClr val="0000FF">
            <a:alpha val="90000"/>
          </a:srgbClr>
        </a:solidFill>
      </dgm:spPr>
      <dgm:t>
        <a:bodyPr/>
        <a:lstStyle/>
        <a:p>
          <a:r>
            <a:rPr lang="en-US" sz="1100" dirty="0" smtClean="0"/>
            <a:t>Deans &amp; Dept Heads</a:t>
          </a:r>
          <a:endParaRPr lang="en-US" sz="1100" dirty="0"/>
        </a:p>
      </dgm:t>
    </dgm:pt>
    <dgm:pt modelId="{8CA76C4A-7A6A-AF40-BC65-8F61ED93A078}" type="parTrans" cxnId="{D1BA187F-C3E7-C24B-9F01-2CD92A7C6329}">
      <dgm:prSet/>
      <dgm:spPr/>
      <dgm:t>
        <a:bodyPr/>
        <a:lstStyle/>
        <a:p>
          <a:endParaRPr lang="en-US"/>
        </a:p>
      </dgm:t>
    </dgm:pt>
    <dgm:pt modelId="{0C8E5D33-6FD4-C346-B607-033C3F0113B7}" type="sibTrans" cxnId="{D1BA187F-C3E7-C24B-9F01-2CD92A7C6329}">
      <dgm:prSet/>
      <dgm:spPr/>
      <dgm:t>
        <a:bodyPr/>
        <a:lstStyle/>
        <a:p>
          <a:endParaRPr lang="en-US"/>
        </a:p>
      </dgm:t>
    </dgm:pt>
    <dgm:pt modelId="{64100BDA-44DD-0040-9B36-948835ED56F3}">
      <dgm:prSet phldrT="[Text]" custT="1"/>
      <dgm:spPr>
        <a:solidFill>
          <a:srgbClr val="FF6600">
            <a:alpha val="90000"/>
          </a:srgbClr>
        </a:solidFill>
      </dgm:spPr>
      <dgm:t>
        <a:bodyPr/>
        <a:lstStyle/>
        <a:p>
          <a:r>
            <a:rPr lang="en-US" sz="1100" dirty="0" smtClean="0"/>
            <a:t>IT Services</a:t>
          </a:r>
          <a:endParaRPr lang="en-US" sz="1100" dirty="0"/>
        </a:p>
      </dgm:t>
    </dgm:pt>
    <dgm:pt modelId="{B7CEBDF3-C649-514D-8182-4A54C05E2511}" type="parTrans" cxnId="{DDF16ADD-70D5-4B48-B0BB-F2A85E231D76}">
      <dgm:prSet/>
      <dgm:spPr/>
      <dgm:t>
        <a:bodyPr/>
        <a:lstStyle/>
        <a:p>
          <a:endParaRPr lang="en-US"/>
        </a:p>
      </dgm:t>
    </dgm:pt>
    <dgm:pt modelId="{C7D0116A-8CED-BD47-943C-AD4F8B8FA674}" type="sibTrans" cxnId="{DDF16ADD-70D5-4B48-B0BB-F2A85E231D76}">
      <dgm:prSet/>
      <dgm:spPr/>
      <dgm:t>
        <a:bodyPr/>
        <a:lstStyle/>
        <a:p>
          <a:endParaRPr lang="en-US"/>
        </a:p>
      </dgm:t>
    </dgm:pt>
    <dgm:pt modelId="{9F51D7F7-6C3E-AF43-9B00-0AA3F3A6A020}">
      <dgm:prSet phldrT="[Text]" custT="1"/>
      <dgm:spPr>
        <a:solidFill>
          <a:srgbClr val="008000">
            <a:alpha val="90000"/>
          </a:srgbClr>
        </a:solidFill>
      </dgm:spPr>
      <dgm:t>
        <a:bodyPr/>
        <a:lstStyle/>
        <a:p>
          <a:r>
            <a:rPr lang="en-US" sz="1100" dirty="0" smtClean="0"/>
            <a:t>Research Office</a:t>
          </a:r>
          <a:endParaRPr lang="en-US" sz="1100" dirty="0"/>
        </a:p>
      </dgm:t>
    </dgm:pt>
    <dgm:pt modelId="{3F15B829-D5E0-144F-BC9E-2498D18C5731}" type="parTrans" cxnId="{084B1DA6-612E-4542-B947-532F6B5B395F}">
      <dgm:prSet/>
      <dgm:spPr/>
      <dgm:t>
        <a:bodyPr/>
        <a:lstStyle/>
        <a:p>
          <a:endParaRPr lang="en-US"/>
        </a:p>
      </dgm:t>
    </dgm:pt>
    <dgm:pt modelId="{74A4C1B8-5DE6-BC40-B4AA-0243049C0947}" type="sibTrans" cxnId="{084B1DA6-612E-4542-B947-532F6B5B395F}">
      <dgm:prSet/>
      <dgm:spPr/>
      <dgm:t>
        <a:bodyPr/>
        <a:lstStyle/>
        <a:p>
          <a:endParaRPr lang="en-US"/>
        </a:p>
      </dgm:t>
    </dgm:pt>
    <dgm:pt modelId="{368B4848-D601-7A45-8CA2-EAD4E35A7616}">
      <dgm:prSet phldrT="[Text]" custT="1"/>
      <dgm:spPr>
        <a:solidFill>
          <a:srgbClr val="660066">
            <a:alpha val="90000"/>
          </a:srgbClr>
        </a:solidFill>
      </dgm:spPr>
      <dgm:t>
        <a:bodyPr/>
        <a:lstStyle/>
        <a:p>
          <a:r>
            <a:rPr lang="en-US" sz="1100" dirty="0" smtClean="0"/>
            <a:t>Principal Investigator/</a:t>
          </a:r>
        </a:p>
        <a:p>
          <a:r>
            <a:rPr lang="en-US" sz="1100" dirty="0" smtClean="0"/>
            <a:t>Researcher</a:t>
          </a:r>
          <a:endParaRPr lang="en-US" sz="1100" dirty="0"/>
        </a:p>
      </dgm:t>
    </dgm:pt>
    <dgm:pt modelId="{307FA7D5-4C59-5C44-B8A9-3685CBEDA543}" type="parTrans" cxnId="{83DBB56E-8645-2745-9305-C7A6C71A4956}">
      <dgm:prSet/>
      <dgm:spPr/>
      <dgm:t>
        <a:bodyPr/>
        <a:lstStyle/>
        <a:p>
          <a:endParaRPr lang="en-US"/>
        </a:p>
      </dgm:t>
    </dgm:pt>
    <dgm:pt modelId="{CEAA9F6A-3A72-4A4C-B540-5DD889448C4B}" type="sibTrans" cxnId="{83DBB56E-8645-2745-9305-C7A6C71A4956}">
      <dgm:prSet/>
      <dgm:spPr/>
      <dgm:t>
        <a:bodyPr/>
        <a:lstStyle/>
        <a:p>
          <a:endParaRPr lang="en-US"/>
        </a:p>
      </dgm:t>
    </dgm:pt>
    <dgm:pt modelId="{F33C036E-DB0A-A146-9C6A-861D35F50596}">
      <dgm:prSet phldrT="[Text]" custT="1"/>
      <dgm:spPr>
        <a:solidFill>
          <a:srgbClr val="FF0000">
            <a:alpha val="90000"/>
          </a:srgbClr>
        </a:solidFill>
      </dgm:spPr>
      <dgm:t>
        <a:bodyPr/>
        <a:lstStyle/>
        <a:p>
          <a:r>
            <a:rPr lang="en-US" sz="1100" dirty="0" smtClean="0">
              <a:solidFill>
                <a:schemeClr val="tx1"/>
              </a:solidFill>
            </a:rPr>
            <a:t>Library</a:t>
          </a:r>
          <a:endParaRPr lang="en-US" sz="1100" dirty="0">
            <a:solidFill>
              <a:schemeClr val="tx1"/>
            </a:solidFill>
          </a:endParaRPr>
        </a:p>
      </dgm:t>
    </dgm:pt>
    <dgm:pt modelId="{3065D4BA-5933-9A4D-8CF6-B6E8925036B6}" type="parTrans" cxnId="{89ECA527-24EF-3C4F-B0C7-B3B2658FA8AD}">
      <dgm:prSet/>
      <dgm:spPr/>
      <dgm:t>
        <a:bodyPr/>
        <a:lstStyle/>
        <a:p>
          <a:endParaRPr lang="en-US"/>
        </a:p>
      </dgm:t>
    </dgm:pt>
    <dgm:pt modelId="{B232BD80-86D5-564C-B040-ECA0DFC30CC4}" type="sibTrans" cxnId="{89ECA527-24EF-3C4F-B0C7-B3B2658FA8AD}">
      <dgm:prSet/>
      <dgm:spPr/>
      <dgm:t>
        <a:bodyPr/>
        <a:lstStyle/>
        <a:p>
          <a:endParaRPr lang="en-US"/>
        </a:p>
      </dgm:t>
    </dgm:pt>
    <dgm:pt modelId="{16548059-A62C-E949-882C-05E80377C2DC}" type="pres">
      <dgm:prSet presAssocID="{2203584F-6EB8-A74E-BE9E-76FA7A64E21D}" presName="cycle" presStyleCnt="0">
        <dgm:presLayoutVars>
          <dgm:dir/>
          <dgm:resizeHandles val="exact"/>
        </dgm:presLayoutVars>
      </dgm:prSet>
      <dgm:spPr/>
      <dgm:t>
        <a:bodyPr/>
        <a:lstStyle/>
        <a:p>
          <a:endParaRPr lang="en-US"/>
        </a:p>
      </dgm:t>
    </dgm:pt>
    <dgm:pt modelId="{2B780689-9001-2545-BA18-22E5773CD073}" type="pres">
      <dgm:prSet presAssocID="{25DF243E-BEFA-1742-A436-14C6F8DED2CD}" presName="node" presStyleLbl="node1" presStyleIdx="0" presStyleCnt="6">
        <dgm:presLayoutVars>
          <dgm:bulletEnabled val="1"/>
        </dgm:presLayoutVars>
      </dgm:prSet>
      <dgm:spPr/>
      <dgm:t>
        <a:bodyPr/>
        <a:lstStyle/>
        <a:p>
          <a:endParaRPr lang="en-US"/>
        </a:p>
      </dgm:t>
    </dgm:pt>
    <dgm:pt modelId="{AAACA629-2E74-DC41-968B-80D4469AC5DB}" type="pres">
      <dgm:prSet presAssocID="{25DF243E-BEFA-1742-A436-14C6F8DED2CD}" presName="spNode" presStyleCnt="0"/>
      <dgm:spPr/>
    </dgm:pt>
    <dgm:pt modelId="{8F19E4AE-BD7F-D949-B056-CCD599AF5DB0}" type="pres">
      <dgm:prSet presAssocID="{6846714F-8431-0044-872A-323334463011}" presName="sibTrans" presStyleLbl="sibTrans1D1" presStyleIdx="0" presStyleCnt="6"/>
      <dgm:spPr/>
      <dgm:t>
        <a:bodyPr/>
        <a:lstStyle/>
        <a:p>
          <a:endParaRPr lang="en-US"/>
        </a:p>
      </dgm:t>
    </dgm:pt>
    <dgm:pt modelId="{CB001071-A869-1A45-9FA1-55D4BE47E353}" type="pres">
      <dgm:prSet presAssocID="{5E629E17-E27B-3E45-999B-23B4130EBB53}" presName="node" presStyleLbl="node1" presStyleIdx="1" presStyleCnt="6">
        <dgm:presLayoutVars>
          <dgm:bulletEnabled val="1"/>
        </dgm:presLayoutVars>
      </dgm:prSet>
      <dgm:spPr/>
      <dgm:t>
        <a:bodyPr/>
        <a:lstStyle/>
        <a:p>
          <a:endParaRPr lang="en-US"/>
        </a:p>
      </dgm:t>
    </dgm:pt>
    <dgm:pt modelId="{BA7E5D58-21AF-7E4E-A222-B5C5F50CFAF0}" type="pres">
      <dgm:prSet presAssocID="{5E629E17-E27B-3E45-999B-23B4130EBB53}" presName="spNode" presStyleCnt="0"/>
      <dgm:spPr/>
    </dgm:pt>
    <dgm:pt modelId="{37D1D4DA-C049-4E4D-ABD7-7DD6C1DF330D}" type="pres">
      <dgm:prSet presAssocID="{0C8E5D33-6FD4-C346-B607-033C3F0113B7}" presName="sibTrans" presStyleLbl="sibTrans1D1" presStyleIdx="1" presStyleCnt="6"/>
      <dgm:spPr/>
      <dgm:t>
        <a:bodyPr/>
        <a:lstStyle/>
        <a:p>
          <a:endParaRPr lang="en-US"/>
        </a:p>
      </dgm:t>
    </dgm:pt>
    <dgm:pt modelId="{28181926-0168-144B-8442-33FDCE4D4B7B}" type="pres">
      <dgm:prSet presAssocID="{64100BDA-44DD-0040-9B36-948835ED56F3}" presName="node" presStyleLbl="node1" presStyleIdx="2" presStyleCnt="6" custRadScaleRad="102567" custRadScaleInc="-10057">
        <dgm:presLayoutVars>
          <dgm:bulletEnabled val="1"/>
        </dgm:presLayoutVars>
      </dgm:prSet>
      <dgm:spPr/>
      <dgm:t>
        <a:bodyPr/>
        <a:lstStyle/>
        <a:p>
          <a:endParaRPr lang="en-US"/>
        </a:p>
      </dgm:t>
    </dgm:pt>
    <dgm:pt modelId="{70A15F70-04DB-A049-B70A-A8F32BF679E7}" type="pres">
      <dgm:prSet presAssocID="{64100BDA-44DD-0040-9B36-948835ED56F3}" presName="spNode" presStyleCnt="0"/>
      <dgm:spPr/>
    </dgm:pt>
    <dgm:pt modelId="{AB5FC099-3C9D-A444-8058-46AD84A5CE60}" type="pres">
      <dgm:prSet presAssocID="{C7D0116A-8CED-BD47-943C-AD4F8B8FA674}" presName="sibTrans" presStyleLbl="sibTrans1D1" presStyleIdx="2" presStyleCnt="6"/>
      <dgm:spPr/>
      <dgm:t>
        <a:bodyPr/>
        <a:lstStyle/>
        <a:p>
          <a:endParaRPr lang="en-US"/>
        </a:p>
      </dgm:t>
    </dgm:pt>
    <dgm:pt modelId="{BFAE316F-EB78-954F-B00D-3D0F70E21C97}" type="pres">
      <dgm:prSet presAssocID="{9F51D7F7-6C3E-AF43-9B00-0AA3F3A6A020}" presName="node" presStyleLbl="node1" presStyleIdx="3" presStyleCnt="6" custRadScaleRad="96055" custRadScaleInc="-23852">
        <dgm:presLayoutVars>
          <dgm:bulletEnabled val="1"/>
        </dgm:presLayoutVars>
      </dgm:prSet>
      <dgm:spPr/>
      <dgm:t>
        <a:bodyPr/>
        <a:lstStyle/>
        <a:p>
          <a:endParaRPr lang="en-US"/>
        </a:p>
      </dgm:t>
    </dgm:pt>
    <dgm:pt modelId="{0CED3445-6994-CA45-95EE-6085C07D90AC}" type="pres">
      <dgm:prSet presAssocID="{9F51D7F7-6C3E-AF43-9B00-0AA3F3A6A020}" presName="spNode" presStyleCnt="0"/>
      <dgm:spPr/>
    </dgm:pt>
    <dgm:pt modelId="{AFC4B409-90C5-964F-9A93-93FF7FE07C35}" type="pres">
      <dgm:prSet presAssocID="{74A4C1B8-5DE6-BC40-B4AA-0243049C0947}" presName="sibTrans" presStyleLbl="sibTrans1D1" presStyleIdx="3" presStyleCnt="6"/>
      <dgm:spPr/>
      <dgm:t>
        <a:bodyPr/>
        <a:lstStyle/>
        <a:p>
          <a:endParaRPr lang="en-US"/>
        </a:p>
      </dgm:t>
    </dgm:pt>
    <dgm:pt modelId="{F23F5D54-742E-0E46-B160-C5AD358C1234}" type="pres">
      <dgm:prSet presAssocID="{368B4848-D601-7A45-8CA2-EAD4E35A7616}" presName="node" presStyleLbl="node1" presStyleIdx="4" presStyleCnt="6">
        <dgm:presLayoutVars>
          <dgm:bulletEnabled val="1"/>
        </dgm:presLayoutVars>
      </dgm:prSet>
      <dgm:spPr/>
      <dgm:t>
        <a:bodyPr/>
        <a:lstStyle/>
        <a:p>
          <a:endParaRPr lang="en-US"/>
        </a:p>
      </dgm:t>
    </dgm:pt>
    <dgm:pt modelId="{3DD94946-A72B-2147-A0E5-DA6A0046C6CE}" type="pres">
      <dgm:prSet presAssocID="{368B4848-D601-7A45-8CA2-EAD4E35A7616}" presName="spNode" presStyleCnt="0"/>
      <dgm:spPr/>
    </dgm:pt>
    <dgm:pt modelId="{4DEBDD3E-AA02-A640-859C-5F761A33C94D}" type="pres">
      <dgm:prSet presAssocID="{CEAA9F6A-3A72-4A4C-B540-5DD889448C4B}" presName="sibTrans" presStyleLbl="sibTrans1D1" presStyleIdx="4" presStyleCnt="6"/>
      <dgm:spPr/>
      <dgm:t>
        <a:bodyPr/>
        <a:lstStyle/>
        <a:p>
          <a:endParaRPr lang="en-US"/>
        </a:p>
      </dgm:t>
    </dgm:pt>
    <dgm:pt modelId="{781EF26C-9549-5649-BAA3-6D1A3A73D916}" type="pres">
      <dgm:prSet presAssocID="{F33C036E-DB0A-A146-9C6A-861D35F50596}" presName="node" presStyleLbl="node1" presStyleIdx="5" presStyleCnt="6">
        <dgm:presLayoutVars>
          <dgm:bulletEnabled val="1"/>
        </dgm:presLayoutVars>
      </dgm:prSet>
      <dgm:spPr/>
      <dgm:t>
        <a:bodyPr/>
        <a:lstStyle/>
        <a:p>
          <a:endParaRPr lang="en-US"/>
        </a:p>
      </dgm:t>
    </dgm:pt>
    <dgm:pt modelId="{720F09B9-B82F-8947-AB13-6CFFF31474FA}" type="pres">
      <dgm:prSet presAssocID="{F33C036E-DB0A-A146-9C6A-861D35F50596}" presName="spNode" presStyleCnt="0"/>
      <dgm:spPr/>
    </dgm:pt>
    <dgm:pt modelId="{EC7F0685-C08A-584A-B896-E4A15C6165DD}" type="pres">
      <dgm:prSet presAssocID="{B232BD80-86D5-564C-B040-ECA0DFC30CC4}" presName="sibTrans" presStyleLbl="sibTrans1D1" presStyleIdx="5" presStyleCnt="6"/>
      <dgm:spPr/>
      <dgm:t>
        <a:bodyPr/>
        <a:lstStyle/>
        <a:p>
          <a:endParaRPr lang="en-US"/>
        </a:p>
      </dgm:t>
    </dgm:pt>
  </dgm:ptLst>
  <dgm:cxnLst>
    <dgm:cxn modelId="{084B1DA6-612E-4542-B947-532F6B5B395F}" srcId="{2203584F-6EB8-A74E-BE9E-76FA7A64E21D}" destId="{9F51D7F7-6C3E-AF43-9B00-0AA3F3A6A020}" srcOrd="3" destOrd="0" parTransId="{3F15B829-D5E0-144F-BC9E-2498D18C5731}" sibTransId="{74A4C1B8-5DE6-BC40-B4AA-0243049C0947}"/>
    <dgm:cxn modelId="{310EEE27-75F4-CC4A-A46A-1AC315BB1663}" type="presOf" srcId="{2203584F-6EB8-A74E-BE9E-76FA7A64E21D}" destId="{16548059-A62C-E949-882C-05E80377C2DC}" srcOrd="0" destOrd="0" presId="urn:microsoft.com/office/officeart/2005/8/layout/cycle6"/>
    <dgm:cxn modelId="{83DBB56E-8645-2745-9305-C7A6C71A4956}" srcId="{2203584F-6EB8-A74E-BE9E-76FA7A64E21D}" destId="{368B4848-D601-7A45-8CA2-EAD4E35A7616}" srcOrd="4" destOrd="0" parTransId="{307FA7D5-4C59-5C44-B8A9-3685CBEDA543}" sibTransId="{CEAA9F6A-3A72-4A4C-B540-5DD889448C4B}"/>
    <dgm:cxn modelId="{D1BA187F-C3E7-C24B-9F01-2CD92A7C6329}" srcId="{2203584F-6EB8-A74E-BE9E-76FA7A64E21D}" destId="{5E629E17-E27B-3E45-999B-23B4130EBB53}" srcOrd="1" destOrd="0" parTransId="{8CA76C4A-7A6A-AF40-BC65-8F61ED93A078}" sibTransId="{0C8E5D33-6FD4-C346-B607-033C3F0113B7}"/>
    <dgm:cxn modelId="{EA1D4007-66CA-464F-BE84-42FA5925DF71}" type="presOf" srcId="{6846714F-8431-0044-872A-323334463011}" destId="{8F19E4AE-BD7F-D949-B056-CCD599AF5DB0}" srcOrd="0" destOrd="0" presId="urn:microsoft.com/office/officeart/2005/8/layout/cycle6"/>
    <dgm:cxn modelId="{EFCC35BC-4560-E343-8809-1891EAB27201}" type="presOf" srcId="{0C8E5D33-6FD4-C346-B607-033C3F0113B7}" destId="{37D1D4DA-C049-4E4D-ABD7-7DD6C1DF330D}" srcOrd="0" destOrd="0" presId="urn:microsoft.com/office/officeart/2005/8/layout/cycle6"/>
    <dgm:cxn modelId="{BD5D7FA7-E04E-9C47-929E-34313B99CC66}" type="presOf" srcId="{64100BDA-44DD-0040-9B36-948835ED56F3}" destId="{28181926-0168-144B-8442-33FDCE4D4B7B}" srcOrd="0" destOrd="0" presId="urn:microsoft.com/office/officeart/2005/8/layout/cycle6"/>
    <dgm:cxn modelId="{C7D77452-A807-1E43-9FF8-DCAEB2FAB792}" type="presOf" srcId="{74A4C1B8-5DE6-BC40-B4AA-0243049C0947}" destId="{AFC4B409-90C5-964F-9A93-93FF7FE07C35}" srcOrd="0" destOrd="0" presId="urn:microsoft.com/office/officeart/2005/8/layout/cycle6"/>
    <dgm:cxn modelId="{DDF16ADD-70D5-4B48-B0BB-F2A85E231D76}" srcId="{2203584F-6EB8-A74E-BE9E-76FA7A64E21D}" destId="{64100BDA-44DD-0040-9B36-948835ED56F3}" srcOrd="2" destOrd="0" parTransId="{B7CEBDF3-C649-514D-8182-4A54C05E2511}" sibTransId="{C7D0116A-8CED-BD47-943C-AD4F8B8FA674}"/>
    <dgm:cxn modelId="{A19686A1-60AD-164E-A88F-A30FBC4620FC}" type="presOf" srcId="{368B4848-D601-7A45-8CA2-EAD4E35A7616}" destId="{F23F5D54-742E-0E46-B160-C5AD358C1234}" srcOrd="0" destOrd="0" presId="urn:microsoft.com/office/officeart/2005/8/layout/cycle6"/>
    <dgm:cxn modelId="{7D48BB24-7452-4F42-824F-87FAD56E3A57}" type="presOf" srcId="{B232BD80-86D5-564C-B040-ECA0DFC30CC4}" destId="{EC7F0685-C08A-584A-B896-E4A15C6165DD}" srcOrd="0" destOrd="0" presId="urn:microsoft.com/office/officeart/2005/8/layout/cycle6"/>
    <dgm:cxn modelId="{0E89C1E9-E1BE-134F-8964-421C5AC212E9}" type="presOf" srcId="{5E629E17-E27B-3E45-999B-23B4130EBB53}" destId="{CB001071-A869-1A45-9FA1-55D4BE47E353}" srcOrd="0" destOrd="0" presId="urn:microsoft.com/office/officeart/2005/8/layout/cycle6"/>
    <dgm:cxn modelId="{5CC79BEB-6C80-8049-A339-79BA7F5BAE7F}" type="presOf" srcId="{F33C036E-DB0A-A146-9C6A-861D35F50596}" destId="{781EF26C-9549-5649-BAA3-6D1A3A73D916}" srcOrd="0" destOrd="0" presId="urn:microsoft.com/office/officeart/2005/8/layout/cycle6"/>
    <dgm:cxn modelId="{20B70F0C-38D8-D44D-B307-9A31D91DBF85}" type="presOf" srcId="{C7D0116A-8CED-BD47-943C-AD4F8B8FA674}" destId="{AB5FC099-3C9D-A444-8058-46AD84A5CE60}" srcOrd="0" destOrd="0" presId="urn:microsoft.com/office/officeart/2005/8/layout/cycle6"/>
    <dgm:cxn modelId="{89ECA527-24EF-3C4F-B0C7-B3B2658FA8AD}" srcId="{2203584F-6EB8-A74E-BE9E-76FA7A64E21D}" destId="{F33C036E-DB0A-A146-9C6A-861D35F50596}" srcOrd="5" destOrd="0" parTransId="{3065D4BA-5933-9A4D-8CF6-B6E8925036B6}" sibTransId="{B232BD80-86D5-564C-B040-ECA0DFC30CC4}"/>
    <dgm:cxn modelId="{36654F30-7F5F-524F-84C0-304E529D2EC9}" type="presOf" srcId="{9F51D7F7-6C3E-AF43-9B00-0AA3F3A6A020}" destId="{BFAE316F-EB78-954F-B00D-3D0F70E21C97}" srcOrd="0" destOrd="0" presId="urn:microsoft.com/office/officeart/2005/8/layout/cycle6"/>
    <dgm:cxn modelId="{B5420D80-3061-B845-9D25-7F3F48DCD038}" type="presOf" srcId="{25DF243E-BEFA-1742-A436-14C6F8DED2CD}" destId="{2B780689-9001-2545-BA18-22E5773CD073}" srcOrd="0" destOrd="0" presId="urn:microsoft.com/office/officeart/2005/8/layout/cycle6"/>
    <dgm:cxn modelId="{CFE2DA40-BD6E-4644-B4FA-D04B386539CA}" type="presOf" srcId="{CEAA9F6A-3A72-4A4C-B540-5DD889448C4B}" destId="{4DEBDD3E-AA02-A640-859C-5F761A33C94D}" srcOrd="0" destOrd="0" presId="urn:microsoft.com/office/officeart/2005/8/layout/cycle6"/>
    <dgm:cxn modelId="{5623243B-252C-1844-A304-247CD3903AD7}" srcId="{2203584F-6EB8-A74E-BE9E-76FA7A64E21D}" destId="{25DF243E-BEFA-1742-A436-14C6F8DED2CD}" srcOrd="0" destOrd="0" parTransId="{EABE2276-B97E-2045-B6F2-01E8BE191512}" sibTransId="{6846714F-8431-0044-872A-323334463011}"/>
    <dgm:cxn modelId="{C830A9D6-3A4C-6A41-B2F8-84FA93E1E41D}" type="presParOf" srcId="{16548059-A62C-E949-882C-05E80377C2DC}" destId="{2B780689-9001-2545-BA18-22E5773CD073}" srcOrd="0" destOrd="0" presId="urn:microsoft.com/office/officeart/2005/8/layout/cycle6"/>
    <dgm:cxn modelId="{E2698732-15BD-5C4D-B11A-33F2FB171F4B}" type="presParOf" srcId="{16548059-A62C-E949-882C-05E80377C2DC}" destId="{AAACA629-2E74-DC41-968B-80D4469AC5DB}" srcOrd="1" destOrd="0" presId="urn:microsoft.com/office/officeart/2005/8/layout/cycle6"/>
    <dgm:cxn modelId="{45CF2BEF-F759-BF40-9940-123A274203E3}" type="presParOf" srcId="{16548059-A62C-E949-882C-05E80377C2DC}" destId="{8F19E4AE-BD7F-D949-B056-CCD599AF5DB0}" srcOrd="2" destOrd="0" presId="urn:microsoft.com/office/officeart/2005/8/layout/cycle6"/>
    <dgm:cxn modelId="{D424E6FF-4E35-3149-9086-C31AF1EFAB3E}" type="presParOf" srcId="{16548059-A62C-E949-882C-05E80377C2DC}" destId="{CB001071-A869-1A45-9FA1-55D4BE47E353}" srcOrd="3" destOrd="0" presId="urn:microsoft.com/office/officeart/2005/8/layout/cycle6"/>
    <dgm:cxn modelId="{6E78F5F1-50D1-1143-A859-4B14DEF966AD}" type="presParOf" srcId="{16548059-A62C-E949-882C-05E80377C2DC}" destId="{BA7E5D58-21AF-7E4E-A222-B5C5F50CFAF0}" srcOrd="4" destOrd="0" presId="urn:microsoft.com/office/officeart/2005/8/layout/cycle6"/>
    <dgm:cxn modelId="{6B3F9814-A3C4-DC4B-BF36-C0EA0C2C53DB}" type="presParOf" srcId="{16548059-A62C-E949-882C-05E80377C2DC}" destId="{37D1D4DA-C049-4E4D-ABD7-7DD6C1DF330D}" srcOrd="5" destOrd="0" presId="urn:microsoft.com/office/officeart/2005/8/layout/cycle6"/>
    <dgm:cxn modelId="{548AD693-2821-8244-B047-6D7E2C6F386E}" type="presParOf" srcId="{16548059-A62C-E949-882C-05E80377C2DC}" destId="{28181926-0168-144B-8442-33FDCE4D4B7B}" srcOrd="6" destOrd="0" presId="urn:microsoft.com/office/officeart/2005/8/layout/cycle6"/>
    <dgm:cxn modelId="{27879063-BF03-9146-A8F1-626ECDC1200D}" type="presParOf" srcId="{16548059-A62C-E949-882C-05E80377C2DC}" destId="{70A15F70-04DB-A049-B70A-A8F32BF679E7}" srcOrd="7" destOrd="0" presId="urn:microsoft.com/office/officeart/2005/8/layout/cycle6"/>
    <dgm:cxn modelId="{4E9EF76D-359D-F84E-8108-ACCB56B726B5}" type="presParOf" srcId="{16548059-A62C-E949-882C-05E80377C2DC}" destId="{AB5FC099-3C9D-A444-8058-46AD84A5CE60}" srcOrd="8" destOrd="0" presId="urn:microsoft.com/office/officeart/2005/8/layout/cycle6"/>
    <dgm:cxn modelId="{9E7A0014-2204-094B-957A-3694A3204E38}" type="presParOf" srcId="{16548059-A62C-E949-882C-05E80377C2DC}" destId="{BFAE316F-EB78-954F-B00D-3D0F70E21C97}" srcOrd="9" destOrd="0" presId="urn:microsoft.com/office/officeart/2005/8/layout/cycle6"/>
    <dgm:cxn modelId="{A4E67AC8-A315-F34B-ABE2-870A4EB9E34B}" type="presParOf" srcId="{16548059-A62C-E949-882C-05E80377C2DC}" destId="{0CED3445-6994-CA45-95EE-6085C07D90AC}" srcOrd="10" destOrd="0" presId="urn:microsoft.com/office/officeart/2005/8/layout/cycle6"/>
    <dgm:cxn modelId="{02DAAE0D-078A-4C49-B78C-CAA1610D36F0}" type="presParOf" srcId="{16548059-A62C-E949-882C-05E80377C2DC}" destId="{AFC4B409-90C5-964F-9A93-93FF7FE07C35}" srcOrd="11" destOrd="0" presId="urn:microsoft.com/office/officeart/2005/8/layout/cycle6"/>
    <dgm:cxn modelId="{D8E95721-C886-D64E-B3A5-FE8418991F75}" type="presParOf" srcId="{16548059-A62C-E949-882C-05E80377C2DC}" destId="{F23F5D54-742E-0E46-B160-C5AD358C1234}" srcOrd="12" destOrd="0" presId="urn:microsoft.com/office/officeart/2005/8/layout/cycle6"/>
    <dgm:cxn modelId="{05C09043-65CD-084A-9549-1DED56637302}" type="presParOf" srcId="{16548059-A62C-E949-882C-05E80377C2DC}" destId="{3DD94946-A72B-2147-A0E5-DA6A0046C6CE}" srcOrd="13" destOrd="0" presId="urn:microsoft.com/office/officeart/2005/8/layout/cycle6"/>
    <dgm:cxn modelId="{FA7416AD-26D2-9A4A-A8F8-ED7BD87EFC54}" type="presParOf" srcId="{16548059-A62C-E949-882C-05E80377C2DC}" destId="{4DEBDD3E-AA02-A640-859C-5F761A33C94D}" srcOrd="14" destOrd="0" presId="urn:microsoft.com/office/officeart/2005/8/layout/cycle6"/>
    <dgm:cxn modelId="{18F5D7C3-A059-6E44-8ED1-CD9542F3B26F}" type="presParOf" srcId="{16548059-A62C-E949-882C-05E80377C2DC}" destId="{781EF26C-9549-5649-BAA3-6D1A3A73D916}" srcOrd="15" destOrd="0" presId="urn:microsoft.com/office/officeart/2005/8/layout/cycle6"/>
    <dgm:cxn modelId="{338717B3-EBB5-1B49-AA42-3A060DCD54C5}" type="presParOf" srcId="{16548059-A62C-E949-882C-05E80377C2DC}" destId="{720F09B9-B82F-8947-AB13-6CFFF31474FA}" srcOrd="16" destOrd="0" presId="urn:microsoft.com/office/officeart/2005/8/layout/cycle6"/>
    <dgm:cxn modelId="{3202ED52-36FD-4345-B42E-605B2523E8FE}" type="presParOf" srcId="{16548059-A62C-E949-882C-05E80377C2DC}" destId="{EC7F0685-C08A-584A-B896-E4A15C6165DD}"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9CB543D-063C-9145-8B0F-82A69EC8D8C4}" type="doc">
      <dgm:prSet loTypeId="urn:microsoft.com/office/officeart/2005/8/layout/vList4" loCatId="" qsTypeId="urn:microsoft.com/office/officeart/2005/8/quickstyle/simple4" qsCatId="simple" csTypeId="urn:microsoft.com/office/officeart/2005/8/colors/accent1_2" csCatId="accent1" phldr="1"/>
      <dgm:spPr/>
      <dgm:t>
        <a:bodyPr/>
        <a:lstStyle/>
        <a:p>
          <a:endParaRPr lang="en-US"/>
        </a:p>
      </dgm:t>
    </dgm:pt>
    <dgm:pt modelId="{D06D9180-2DDE-4B44-8A89-2C1E94A285F6}">
      <dgm:prSet phldrT="[Text]"/>
      <dgm:spPr>
        <a:solidFill>
          <a:srgbClr val="C48B3B"/>
        </a:solidFill>
      </dgm:spPr>
      <dgm:t>
        <a:bodyPr/>
        <a:lstStyle/>
        <a:p>
          <a:r>
            <a:rPr lang="en-US" dirty="0" smtClean="0">
              <a:solidFill>
                <a:schemeClr val="tx1"/>
              </a:solidFill>
            </a:rPr>
            <a:t>In-house Workshops</a:t>
          </a:r>
          <a:endParaRPr lang="en-US" dirty="0">
            <a:solidFill>
              <a:schemeClr val="tx1"/>
            </a:solidFill>
          </a:endParaRPr>
        </a:p>
      </dgm:t>
    </dgm:pt>
    <dgm:pt modelId="{2F99C7E0-26CE-4045-BE03-6A7B78E0D5C7}" type="parTrans" cxnId="{7B69E1E3-DBC2-A143-83C3-F5C303270E12}">
      <dgm:prSet/>
      <dgm:spPr/>
      <dgm:t>
        <a:bodyPr/>
        <a:lstStyle/>
        <a:p>
          <a:endParaRPr lang="en-US"/>
        </a:p>
      </dgm:t>
    </dgm:pt>
    <dgm:pt modelId="{A3DC23C2-595C-8C4D-8FC0-7E022E238455}" type="sibTrans" cxnId="{7B69E1E3-DBC2-A143-83C3-F5C303270E12}">
      <dgm:prSet/>
      <dgm:spPr/>
      <dgm:t>
        <a:bodyPr/>
        <a:lstStyle/>
        <a:p>
          <a:endParaRPr lang="en-US"/>
        </a:p>
      </dgm:t>
    </dgm:pt>
    <dgm:pt modelId="{5091144B-3854-6D4E-AF8E-30287B769E48}">
      <dgm:prSet phldrT="[Text]"/>
      <dgm:spPr>
        <a:solidFill>
          <a:srgbClr val="C48B3B"/>
        </a:solidFill>
      </dgm:spPr>
      <dgm:t>
        <a:bodyPr/>
        <a:lstStyle/>
        <a:p>
          <a:r>
            <a:rPr lang="en-US" dirty="0" smtClean="0">
              <a:solidFill>
                <a:schemeClr val="tx1"/>
              </a:solidFill>
            </a:rPr>
            <a:t>Each theme is covered twice a week</a:t>
          </a:r>
          <a:endParaRPr lang="en-US" dirty="0">
            <a:solidFill>
              <a:schemeClr val="tx1"/>
            </a:solidFill>
          </a:endParaRPr>
        </a:p>
      </dgm:t>
    </dgm:pt>
    <dgm:pt modelId="{1DB710A5-0EBD-5D49-A179-DE7BB5955508}" type="parTrans" cxnId="{32C28E7B-FD10-8447-86B1-B893B53F81F2}">
      <dgm:prSet/>
      <dgm:spPr/>
      <dgm:t>
        <a:bodyPr/>
        <a:lstStyle/>
        <a:p>
          <a:endParaRPr lang="en-US"/>
        </a:p>
      </dgm:t>
    </dgm:pt>
    <dgm:pt modelId="{0CEE8A91-0B79-B941-9D1B-51EB91529FEC}" type="sibTrans" cxnId="{32C28E7B-FD10-8447-86B1-B893B53F81F2}">
      <dgm:prSet/>
      <dgm:spPr/>
      <dgm:t>
        <a:bodyPr/>
        <a:lstStyle/>
        <a:p>
          <a:endParaRPr lang="en-US"/>
        </a:p>
      </dgm:t>
    </dgm:pt>
    <dgm:pt modelId="{E194987A-B381-2F4E-A732-634082C8D1E9}">
      <dgm:prSet phldrT="[Text]"/>
      <dgm:spPr>
        <a:solidFill>
          <a:srgbClr val="C48B3B"/>
        </a:solidFill>
      </dgm:spPr>
      <dgm:t>
        <a:bodyPr/>
        <a:lstStyle/>
        <a:p>
          <a:r>
            <a:rPr lang="en-US" dirty="0" smtClean="0">
              <a:solidFill>
                <a:schemeClr val="tx1"/>
              </a:solidFill>
            </a:rPr>
            <a:t>Attendees: Library Staff, staff from University Research Office, and UP researchers</a:t>
          </a:r>
          <a:endParaRPr lang="en-US" dirty="0">
            <a:solidFill>
              <a:schemeClr val="tx1"/>
            </a:solidFill>
          </a:endParaRPr>
        </a:p>
      </dgm:t>
    </dgm:pt>
    <dgm:pt modelId="{32D33CFB-96B4-D841-8D5D-4EA69F66621B}" type="parTrans" cxnId="{99CABDDB-9D35-4048-A736-7C972D85C033}">
      <dgm:prSet/>
      <dgm:spPr/>
      <dgm:t>
        <a:bodyPr/>
        <a:lstStyle/>
        <a:p>
          <a:endParaRPr lang="en-US"/>
        </a:p>
      </dgm:t>
    </dgm:pt>
    <dgm:pt modelId="{543F8CFD-8CED-0A4E-AE14-44F062777D4C}" type="sibTrans" cxnId="{99CABDDB-9D35-4048-A736-7C972D85C033}">
      <dgm:prSet/>
      <dgm:spPr/>
      <dgm:t>
        <a:bodyPr/>
        <a:lstStyle/>
        <a:p>
          <a:endParaRPr lang="en-US"/>
        </a:p>
      </dgm:t>
    </dgm:pt>
    <dgm:pt modelId="{53C3B0A0-5525-724A-9F71-528543E05937}">
      <dgm:prSet phldrT="[Text]"/>
      <dgm:spPr>
        <a:solidFill>
          <a:schemeClr val="accent6">
            <a:lumMod val="50000"/>
          </a:schemeClr>
        </a:solidFill>
      </dgm:spPr>
      <dgm:t>
        <a:bodyPr/>
        <a:lstStyle/>
        <a:p>
          <a:r>
            <a:rPr lang="en-US" dirty="0" smtClean="0"/>
            <a:t>Narrated PowerPoints of these workshops</a:t>
          </a:r>
          <a:endParaRPr lang="en-US" dirty="0"/>
        </a:p>
      </dgm:t>
    </dgm:pt>
    <dgm:pt modelId="{3CB2C578-1F28-6C4A-9798-CBA3837DCD9F}" type="parTrans" cxnId="{B900017E-BB0C-2846-8FD2-71CF58150F8B}">
      <dgm:prSet/>
      <dgm:spPr/>
      <dgm:t>
        <a:bodyPr/>
        <a:lstStyle/>
        <a:p>
          <a:endParaRPr lang="en-US"/>
        </a:p>
      </dgm:t>
    </dgm:pt>
    <dgm:pt modelId="{88D021D4-E17C-544C-97CD-09E7B9302A34}" type="sibTrans" cxnId="{B900017E-BB0C-2846-8FD2-71CF58150F8B}">
      <dgm:prSet/>
      <dgm:spPr/>
      <dgm:t>
        <a:bodyPr/>
        <a:lstStyle/>
        <a:p>
          <a:endParaRPr lang="en-US"/>
        </a:p>
      </dgm:t>
    </dgm:pt>
    <dgm:pt modelId="{D34790DC-0768-8746-9772-E17166212DB5}">
      <dgm:prSet phldrT="[Text]"/>
      <dgm:spPr>
        <a:solidFill>
          <a:schemeClr val="accent6">
            <a:lumMod val="50000"/>
          </a:schemeClr>
        </a:solidFill>
      </dgm:spPr>
      <dgm:t>
        <a:bodyPr/>
        <a:lstStyle/>
        <a:p>
          <a:r>
            <a:rPr lang="en-US" dirty="0" smtClean="0"/>
            <a:t> Available on our Digital Scholarship Website (</a:t>
          </a:r>
          <a:r>
            <a:rPr lang="en-US" dirty="0" smtClean="0">
              <a:solidFill>
                <a:schemeClr val="bg1"/>
              </a:solidFill>
            </a:rPr>
            <a:t>https://makerspace.up.ac.za/)</a:t>
          </a:r>
          <a:endParaRPr lang="en-US" dirty="0">
            <a:solidFill>
              <a:schemeClr val="bg1"/>
            </a:solidFill>
          </a:endParaRPr>
        </a:p>
      </dgm:t>
    </dgm:pt>
    <dgm:pt modelId="{0C2F2BBD-9CDF-BF4A-B7EB-01E21F0CAFE9}" type="parTrans" cxnId="{A96A5049-A5FB-564B-B295-32FDC7BAD088}">
      <dgm:prSet/>
      <dgm:spPr/>
      <dgm:t>
        <a:bodyPr/>
        <a:lstStyle/>
        <a:p>
          <a:endParaRPr lang="en-US"/>
        </a:p>
      </dgm:t>
    </dgm:pt>
    <dgm:pt modelId="{C4DC13E0-82EA-E84E-8C0C-FD07C6B545DB}" type="sibTrans" cxnId="{A96A5049-A5FB-564B-B295-32FDC7BAD088}">
      <dgm:prSet/>
      <dgm:spPr/>
      <dgm:t>
        <a:bodyPr/>
        <a:lstStyle/>
        <a:p>
          <a:endParaRPr lang="en-US"/>
        </a:p>
      </dgm:t>
    </dgm:pt>
    <dgm:pt modelId="{5AD85BF5-D7B8-1749-95A0-25C52BD95FB5}">
      <dgm:prSet phldrT="[Text]"/>
      <dgm:spPr>
        <a:solidFill>
          <a:srgbClr val="C48B3B"/>
        </a:solidFill>
      </dgm:spPr>
      <dgm:t>
        <a:bodyPr/>
        <a:lstStyle/>
        <a:p>
          <a:r>
            <a:rPr lang="en-US" dirty="0" smtClean="0">
              <a:solidFill>
                <a:schemeClr val="tx1"/>
              </a:solidFill>
            </a:rPr>
            <a:t> Workshops are repeated on request</a:t>
          </a:r>
          <a:endParaRPr lang="en-US" dirty="0">
            <a:solidFill>
              <a:schemeClr val="tx1"/>
            </a:solidFill>
          </a:endParaRPr>
        </a:p>
      </dgm:t>
    </dgm:pt>
    <dgm:pt modelId="{BF099D77-B9AF-284E-9FF3-8BB4FAC646E2}" type="parTrans" cxnId="{040E651C-AC77-1843-A154-8BE3FA4FAD18}">
      <dgm:prSet/>
      <dgm:spPr/>
      <dgm:t>
        <a:bodyPr/>
        <a:lstStyle/>
        <a:p>
          <a:endParaRPr lang="en-US"/>
        </a:p>
      </dgm:t>
    </dgm:pt>
    <dgm:pt modelId="{BF7D4179-6D7D-3844-B40C-D9F8847EAD72}" type="sibTrans" cxnId="{040E651C-AC77-1843-A154-8BE3FA4FAD18}">
      <dgm:prSet/>
      <dgm:spPr/>
      <dgm:t>
        <a:bodyPr/>
        <a:lstStyle/>
        <a:p>
          <a:endParaRPr lang="en-US"/>
        </a:p>
      </dgm:t>
    </dgm:pt>
    <dgm:pt modelId="{196D5B26-B6B4-7748-A347-76A9E1551779}" type="pres">
      <dgm:prSet presAssocID="{A9CB543D-063C-9145-8B0F-82A69EC8D8C4}" presName="linear" presStyleCnt="0">
        <dgm:presLayoutVars>
          <dgm:dir/>
          <dgm:resizeHandles val="exact"/>
        </dgm:presLayoutVars>
      </dgm:prSet>
      <dgm:spPr/>
      <dgm:t>
        <a:bodyPr/>
        <a:lstStyle/>
        <a:p>
          <a:endParaRPr lang="en-US"/>
        </a:p>
      </dgm:t>
    </dgm:pt>
    <dgm:pt modelId="{53ADF6E8-882F-754B-8EE4-A49A695BC4E3}" type="pres">
      <dgm:prSet presAssocID="{D06D9180-2DDE-4B44-8A89-2C1E94A285F6}" presName="comp" presStyleCnt="0"/>
      <dgm:spPr/>
    </dgm:pt>
    <dgm:pt modelId="{9BF0180D-2FE0-6F4F-8CA8-1E84D7B2A308}" type="pres">
      <dgm:prSet presAssocID="{D06D9180-2DDE-4B44-8A89-2C1E94A285F6}" presName="box" presStyleLbl="node1" presStyleIdx="0" presStyleCnt="2" custLinFactNeighborX="-102" custLinFactNeighborY="890"/>
      <dgm:spPr/>
      <dgm:t>
        <a:bodyPr/>
        <a:lstStyle/>
        <a:p>
          <a:endParaRPr lang="en-US"/>
        </a:p>
      </dgm:t>
    </dgm:pt>
    <dgm:pt modelId="{600297A7-5141-124E-BAFF-0038726F0FA6}" type="pres">
      <dgm:prSet presAssocID="{D06D9180-2DDE-4B44-8A89-2C1E94A285F6}" presName="img" presStyleLbl="fgImgPlace1" presStyleIdx="0" presStyleCnt="2"/>
      <dgm:spPr>
        <a:blipFill rotWithShape="1">
          <a:blip xmlns:r="http://schemas.openxmlformats.org/officeDocument/2006/relationships" r:embed="rId1"/>
          <a:stretch>
            <a:fillRect/>
          </a:stretch>
        </a:blipFill>
      </dgm:spPr>
      <dgm:t>
        <a:bodyPr/>
        <a:lstStyle/>
        <a:p>
          <a:endParaRPr lang="en-US"/>
        </a:p>
      </dgm:t>
    </dgm:pt>
    <dgm:pt modelId="{CDBD00C7-1907-054B-9E7E-9ECA7E9B64BD}" type="pres">
      <dgm:prSet presAssocID="{D06D9180-2DDE-4B44-8A89-2C1E94A285F6}" presName="text" presStyleLbl="node1" presStyleIdx="0" presStyleCnt="2">
        <dgm:presLayoutVars>
          <dgm:bulletEnabled val="1"/>
        </dgm:presLayoutVars>
      </dgm:prSet>
      <dgm:spPr/>
      <dgm:t>
        <a:bodyPr/>
        <a:lstStyle/>
        <a:p>
          <a:endParaRPr lang="en-US"/>
        </a:p>
      </dgm:t>
    </dgm:pt>
    <dgm:pt modelId="{1785C799-6212-F44C-AA88-2417D5A4B030}" type="pres">
      <dgm:prSet presAssocID="{A3DC23C2-595C-8C4D-8FC0-7E022E238455}" presName="spacer" presStyleCnt="0"/>
      <dgm:spPr/>
    </dgm:pt>
    <dgm:pt modelId="{7E7093DD-68EE-E449-9F8D-E2625C9AE240}" type="pres">
      <dgm:prSet presAssocID="{53C3B0A0-5525-724A-9F71-528543E05937}" presName="comp" presStyleCnt="0"/>
      <dgm:spPr/>
    </dgm:pt>
    <dgm:pt modelId="{36ABECD9-8A11-5445-A71F-09524ACE0B6C}" type="pres">
      <dgm:prSet presAssocID="{53C3B0A0-5525-724A-9F71-528543E05937}" presName="box" presStyleLbl="node1" presStyleIdx="1" presStyleCnt="2"/>
      <dgm:spPr/>
      <dgm:t>
        <a:bodyPr/>
        <a:lstStyle/>
        <a:p>
          <a:endParaRPr lang="en-US"/>
        </a:p>
      </dgm:t>
    </dgm:pt>
    <dgm:pt modelId="{95D47321-4D1E-1E49-B2A1-97544905D4BF}" type="pres">
      <dgm:prSet presAssocID="{53C3B0A0-5525-724A-9F71-528543E05937}" presName="img" presStyleLbl="fgImgPlace1" presStyleIdx="1" presStyleCnt="2"/>
      <dgm:spPr/>
    </dgm:pt>
    <dgm:pt modelId="{25A32EF6-4EB8-6445-9F55-5EB09B717ABD}" type="pres">
      <dgm:prSet presAssocID="{53C3B0A0-5525-724A-9F71-528543E05937}" presName="text" presStyleLbl="node1" presStyleIdx="1" presStyleCnt="2">
        <dgm:presLayoutVars>
          <dgm:bulletEnabled val="1"/>
        </dgm:presLayoutVars>
      </dgm:prSet>
      <dgm:spPr/>
      <dgm:t>
        <a:bodyPr/>
        <a:lstStyle/>
        <a:p>
          <a:endParaRPr lang="en-US"/>
        </a:p>
      </dgm:t>
    </dgm:pt>
  </dgm:ptLst>
  <dgm:cxnLst>
    <dgm:cxn modelId="{32C28E7B-FD10-8447-86B1-B893B53F81F2}" srcId="{D06D9180-2DDE-4B44-8A89-2C1E94A285F6}" destId="{5091144B-3854-6D4E-AF8E-30287B769E48}" srcOrd="0" destOrd="0" parTransId="{1DB710A5-0EBD-5D49-A179-DE7BB5955508}" sibTransId="{0CEE8A91-0B79-B941-9D1B-51EB91529FEC}"/>
    <dgm:cxn modelId="{A5991394-F1EE-624D-8328-C04AA5B730A1}" type="presOf" srcId="{5091144B-3854-6D4E-AF8E-30287B769E48}" destId="{CDBD00C7-1907-054B-9E7E-9ECA7E9B64BD}" srcOrd="1" destOrd="1" presId="urn:microsoft.com/office/officeart/2005/8/layout/vList4"/>
    <dgm:cxn modelId="{BB808508-D170-9F46-942B-048C8F20958C}" type="presOf" srcId="{5AD85BF5-D7B8-1749-95A0-25C52BD95FB5}" destId="{CDBD00C7-1907-054B-9E7E-9ECA7E9B64BD}" srcOrd="1" destOrd="3" presId="urn:microsoft.com/office/officeart/2005/8/layout/vList4"/>
    <dgm:cxn modelId="{95121E6E-E453-0543-A09C-9780F4558AD1}" type="presOf" srcId="{5091144B-3854-6D4E-AF8E-30287B769E48}" destId="{9BF0180D-2FE0-6F4F-8CA8-1E84D7B2A308}" srcOrd="0" destOrd="1" presId="urn:microsoft.com/office/officeart/2005/8/layout/vList4"/>
    <dgm:cxn modelId="{2E656DE9-195A-6549-8B4C-332DBC357989}" type="presOf" srcId="{E194987A-B381-2F4E-A732-634082C8D1E9}" destId="{9BF0180D-2FE0-6F4F-8CA8-1E84D7B2A308}" srcOrd="0" destOrd="2" presId="urn:microsoft.com/office/officeart/2005/8/layout/vList4"/>
    <dgm:cxn modelId="{589835FF-16AB-294E-82A6-6AA5412DAFA8}" type="presOf" srcId="{53C3B0A0-5525-724A-9F71-528543E05937}" destId="{36ABECD9-8A11-5445-A71F-09524ACE0B6C}" srcOrd="0" destOrd="0" presId="urn:microsoft.com/office/officeart/2005/8/layout/vList4"/>
    <dgm:cxn modelId="{5A582DD2-0993-E146-A568-65AD3FE81908}" type="presOf" srcId="{D34790DC-0768-8746-9772-E17166212DB5}" destId="{25A32EF6-4EB8-6445-9F55-5EB09B717ABD}" srcOrd="1" destOrd="1" presId="urn:microsoft.com/office/officeart/2005/8/layout/vList4"/>
    <dgm:cxn modelId="{F15640B3-7214-C94B-81DB-5A6228DA9D72}" type="presOf" srcId="{D34790DC-0768-8746-9772-E17166212DB5}" destId="{36ABECD9-8A11-5445-A71F-09524ACE0B6C}" srcOrd="0" destOrd="1" presId="urn:microsoft.com/office/officeart/2005/8/layout/vList4"/>
    <dgm:cxn modelId="{65B3ABEB-AC87-D946-AAF8-B43FCB8763F3}" type="presOf" srcId="{D06D9180-2DDE-4B44-8A89-2C1E94A285F6}" destId="{9BF0180D-2FE0-6F4F-8CA8-1E84D7B2A308}" srcOrd="0" destOrd="0" presId="urn:microsoft.com/office/officeart/2005/8/layout/vList4"/>
    <dgm:cxn modelId="{A96A5049-A5FB-564B-B295-32FDC7BAD088}" srcId="{53C3B0A0-5525-724A-9F71-528543E05937}" destId="{D34790DC-0768-8746-9772-E17166212DB5}" srcOrd="0" destOrd="0" parTransId="{0C2F2BBD-9CDF-BF4A-B7EB-01E21F0CAFE9}" sibTransId="{C4DC13E0-82EA-E84E-8C0C-FD07C6B545DB}"/>
    <dgm:cxn modelId="{B900017E-BB0C-2846-8FD2-71CF58150F8B}" srcId="{A9CB543D-063C-9145-8B0F-82A69EC8D8C4}" destId="{53C3B0A0-5525-724A-9F71-528543E05937}" srcOrd="1" destOrd="0" parTransId="{3CB2C578-1F28-6C4A-9798-CBA3837DCD9F}" sibTransId="{88D021D4-E17C-544C-97CD-09E7B9302A34}"/>
    <dgm:cxn modelId="{040E651C-AC77-1843-A154-8BE3FA4FAD18}" srcId="{D06D9180-2DDE-4B44-8A89-2C1E94A285F6}" destId="{5AD85BF5-D7B8-1749-95A0-25C52BD95FB5}" srcOrd="2" destOrd="0" parTransId="{BF099D77-B9AF-284E-9FF3-8BB4FAC646E2}" sibTransId="{BF7D4179-6D7D-3844-B40C-D9F8847EAD72}"/>
    <dgm:cxn modelId="{99CABDDB-9D35-4048-A736-7C972D85C033}" srcId="{D06D9180-2DDE-4B44-8A89-2C1E94A285F6}" destId="{E194987A-B381-2F4E-A732-634082C8D1E9}" srcOrd="1" destOrd="0" parTransId="{32D33CFB-96B4-D841-8D5D-4EA69F66621B}" sibTransId="{543F8CFD-8CED-0A4E-AE14-44F062777D4C}"/>
    <dgm:cxn modelId="{7B69E1E3-DBC2-A143-83C3-F5C303270E12}" srcId="{A9CB543D-063C-9145-8B0F-82A69EC8D8C4}" destId="{D06D9180-2DDE-4B44-8A89-2C1E94A285F6}" srcOrd="0" destOrd="0" parTransId="{2F99C7E0-26CE-4045-BE03-6A7B78E0D5C7}" sibTransId="{A3DC23C2-595C-8C4D-8FC0-7E022E238455}"/>
    <dgm:cxn modelId="{0D4E77E9-4881-234E-949D-E26019EBB9FE}" type="presOf" srcId="{E194987A-B381-2F4E-A732-634082C8D1E9}" destId="{CDBD00C7-1907-054B-9E7E-9ECA7E9B64BD}" srcOrd="1" destOrd="2" presId="urn:microsoft.com/office/officeart/2005/8/layout/vList4"/>
    <dgm:cxn modelId="{B5498931-D698-8B42-A236-2E8FE9849D65}" type="presOf" srcId="{D06D9180-2DDE-4B44-8A89-2C1E94A285F6}" destId="{CDBD00C7-1907-054B-9E7E-9ECA7E9B64BD}" srcOrd="1" destOrd="0" presId="urn:microsoft.com/office/officeart/2005/8/layout/vList4"/>
    <dgm:cxn modelId="{698E1C17-7A50-F742-9056-2D572DDAACB5}" type="presOf" srcId="{5AD85BF5-D7B8-1749-95A0-25C52BD95FB5}" destId="{9BF0180D-2FE0-6F4F-8CA8-1E84D7B2A308}" srcOrd="0" destOrd="3" presId="urn:microsoft.com/office/officeart/2005/8/layout/vList4"/>
    <dgm:cxn modelId="{76C7540B-07A9-F640-962B-949501AF9F44}" type="presOf" srcId="{A9CB543D-063C-9145-8B0F-82A69EC8D8C4}" destId="{196D5B26-B6B4-7748-A347-76A9E1551779}" srcOrd="0" destOrd="0" presId="urn:microsoft.com/office/officeart/2005/8/layout/vList4"/>
    <dgm:cxn modelId="{273FFA00-B207-2E47-B906-B0FCC4D9E4E0}" type="presOf" srcId="{53C3B0A0-5525-724A-9F71-528543E05937}" destId="{25A32EF6-4EB8-6445-9F55-5EB09B717ABD}" srcOrd="1" destOrd="0" presId="urn:microsoft.com/office/officeart/2005/8/layout/vList4"/>
    <dgm:cxn modelId="{FD62E570-A5A3-E348-A6F9-AFE4BE3CD139}" type="presParOf" srcId="{196D5B26-B6B4-7748-A347-76A9E1551779}" destId="{53ADF6E8-882F-754B-8EE4-A49A695BC4E3}" srcOrd="0" destOrd="0" presId="urn:microsoft.com/office/officeart/2005/8/layout/vList4"/>
    <dgm:cxn modelId="{8116BF89-417C-8A45-8475-E606D5CCC5EF}" type="presParOf" srcId="{53ADF6E8-882F-754B-8EE4-A49A695BC4E3}" destId="{9BF0180D-2FE0-6F4F-8CA8-1E84D7B2A308}" srcOrd="0" destOrd="0" presId="urn:microsoft.com/office/officeart/2005/8/layout/vList4"/>
    <dgm:cxn modelId="{F57482D8-A57E-1149-8892-356E69E331A7}" type="presParOf" srcId="{53ADF6E8-882F-754B-8EE4-A49A695BC4E3}" destId="{600297A7-5141-124E-BAFF-0038726F0FA6}" srcOrd="1" destOrd="0" presId="urn:microsoft.com/office/officeart/2005/8/layout/vList4"/>
    <dgm:cxn modelId="{4111A2C5-2AE8-4F40-93C7-7A46CE9B77F5}" type="presParOf" srcId="{53ADF6E8-882F-754B-8EE4-A49A695BC4E3}" destId="{CDBD00C7-1907-054B-9E7E-9ECA7E9B64BD}" srcOrd="2" destOrd="0" presId="urn:microsoft.com/office/officeart/2005/8/layout/vList4"/>
    <dgm:cxn modelId="{D20FF1D9-10B6-CA4E-9234-E0E37291FFD3}" type="presParOf" srcId="{196D5B26-B6B4-7748-A347-76A9E1551779}" destId="{1785C799-6212-F44C-AA88-2417D5A4B030}" srcOrd="1" destOrd="0" presId="urn:microsoft.com/office/officeart/2005/8/layout/vList4"/>
    <dgm:cxn modelId="{8CBDBBB3-308E-704F-859C-0FA48241F16A}" type="presParOf" srcId="{196D5B26-B6B4-7748-A347-76A9E1551779}" destId="{7E7093DD-68EE-E449-9F8D-E2625C9AE240}" srcOrd="2" destOrd="0" presId="urn:microsoft.com/office/officeart/2005/8/layout/vList4"/>
    <dgm:cxn modelId="{45F48033-2036-9947-964C-44FC9F6C9557}" type="presParOf" srcId="{7E7093DD-68EE-E449-9F8D-E2625C9AE240}" destId="{36ABECD9-8A11-5445-A71F-09524ACE0B6C}" srcOrd="0" destOrd="0" presId="urn:microsoft.com/office/officeart/2005/8/layout/vList4"/>
    <dgm:cxn modelId="{8CF23B9C-7CBC-894A-AA81-DBC51983B987}" type="presParOf" srcId="{7E7093DD-68EE-E449-9F8D-E2625C9AE240}" destId="{95D47321-4D1E-1E49-B2A1-97544905D4BF}" srcOrd="1" destOrd="0" presId="urn:microsoft.com/office/officeart/2005/8/layout/vList4"/>
    <dgm:cxn modelId="{A48D881A-321C-DC4B-875A-B08F6E3B8A63}" type="presParOf" srcId="{7E7093DD-68EE-E449-9F8D-E2625C9AE240}" destId="{25A32EF6-4EB8-6445-9F55-5EB09B717ABD}"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815EAA-7F77-4D4A-A128-4232231BD2C8}">
      <dsp:nvSpPr>
        <dsp:cNvPr id="0" name=""/>
        <dsp:cNvSpPr/>
      </dsp:nvSpPr>
      <dsp:spPr>
        <a:xfrm rot="5400000">
          <a:off x="-103579" y="106806"/>
          <a:ext cx="690529" cy="483370"/>
        </a:xfrm>
        <a:prstGeom prst="chevron">
          <a:avLst/>
        </a:prstGeom>
        <a:solidFill>
          <a:srgbClr val="FFC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ZA" sz="1300" kern="1200" dirty="0"/>
        </a:p>
      </dsp:txBody>
      <dsp:txXfrm rot="-5400000">
        <a:off x="1" y="244911"/>
        <a:ext cx="483370" cy="207159"/>
      </dsp:txXfrm>
    </dsp:sp>
    <dsp:sp modelId="{565B4246-8EF5-487D-A8D1-3C35857AE58A}">
      <dsp:nvSpPr>
        <dsp:cNvPr id="0" name=""/>
        <dsp:cNvSpPr/>
      </dsp:nvSpPr>
      <dsp:spPr>
        <a:xfrm rot="5400000">
          <a:off x="4190696" y="-3704099"/>
          <a:ext cx="448844" cy="786349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ZA" sz="2400" kern="1200" dirty="0"/>
            <a:t>What is meant by </a:t>
          </a:r>
          <a:r>
            <a:rPr lang="en-ZA" sz="2400" kern="1200" dirty="0" smtClean="0"/>
            <a:t>Research Data? </a:t>
          </a:r>
          <a:endParaRPr lang="en-ZA" sz="2400" kern="1200" dirty="0"/>
        </a:p>
      </dsp:txBody>
      <dsp:txXfrm rot="-5400000">
        <a:off x="483371" y="25137"/>
        <a:ext cx="7841585" cy="405022"/>
      </dsp:txXfrm>
    </dsp:sp>
    <dsp:sp modelId="{D7AB2F11-0491-4075-881E-DC5DF092FD54}">
      <dsp:nvSpPr>
        <dsp:cNvPr id="0" name=""/>
        <dsp:cNvSpPr/>
      </dsp:nvSpPr>
      <dsp:spPr>
        <a:xfrm rot="5400000">
          <a:off x="-103579" y="732466"/>
          <a:ext cx="690529" cy="483370"/>
        </a:xfrm>
        <a:prstGeom prst="chevron">
          <a:avLst/>
        </a:prstGeom>
        <a:solidFill>
          <a:srgbClr val="00B05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ZA" sz="1300" kern="1200" dirty="0"/>
        </a:p>
      </dsp:txBody>
      <dsp:txXfrm rot="-5400000">
        <a:off x="1" y="870571"/>
        <a:ext cx="483370" cy="207159"/>
      </dsp:txXfrm>
    </dsp:sp>
    <dsp:sp modelId="{6367B430-2EC4-4C66-B559-B09224DD8C4C}">
      <dsp:nvSpPr>
        <dsp:cNvPr id="0" name=""/>
        <dsp:cNvSpPr/>
      </dsp:nvSpPr>
      <dsp:spPr>
        <a:xfrm rot="5400000">
          <a:off x="4190696" y="-3078438"/>
          <a:ext cx="448844" cy="786349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ZA" sz="2400" kern="1200" dirty="0" smtClean="0"/>
            <a:t>What is Research Data Management?</a:t>
          </a:r>
          <a:endParaRPr lang="en-ZA" sz="2400" kern="1200" dirty="0"/>
        </a:p>
      </dsp:txBody>
      <dsp:txXfrm rot="-5400000">
        <a:off x="483371" y="650798"/>
        <a:ext cx="7841585" cy="405022"/>
      </dsp:txXfrm>
    </dsp:sp>
    <dsp:sp modelId="{B4095630-DBD6-4905-92D1-921664D50BFF}">
      <dsp:nvSpPr>
        <dsp:cNvPr id="0" name=""/>
        <dsp:cNvSpPr/>
      </dsp:nvSpPr>
      <dsp:spPr>
        <a:xfrm rot="5400000">
          <a:off x="-103579" y="1358127"/>
          <a:ext cx="690529" cy="483370"/>
        </a:xfrm>
        <a:prstGeom prst="chevron">
          <a:avLst/>
        </a:prstGeom>
        <a:solidFill>
          <a:schemeClr val="accent4">
            <a:lumMod val="75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ZA" sz="1300" kern="1200" dirty="0"/>
        </a:p>
      </dsp:txBody>
      <dsp:txXfrm rot="-5400000">
        <a:off x="1" y="1496232"/>
        <a:ext cx="483370" cy="207159"/>
      </dsp:txXfrm>
    </dsp:sp>
    <dsp:sp modelId="{C88F673B-2381-4F03-9BC5-6B191DB74E1E}">
      <dsp:nvSpPr>
        <dsp:cNvPr id="0" name=""/>
        <dsp:cNvSpPr/>
      </dsp:nvSpPr>
      <dsp:spPr>
        <a:xfrm rot="5400000">
          <a:off x="4190696" y="-2452778"/>
          <a:ext cx="448844" cy="786349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ZA" sz="2400" kern="1200" dirty="0" smtClean="0"/>
            <a:t>Why Manage Research Data?</a:t>
          </a:r>
          <a:endParaRPr lang="en-ZA" sz="2400" kern="1200" dirty="0"/>
        </a:p>
      </dsp:txBody>
      <dsp:txXfrm rot="-5400000">
        <a:off x="483371" y="1276458"/>
        <a:ext cx="7841585" cy="405022"/>
      </dsp:txXfrm>
    </dsp:sp>
    <dsp:sp modelId="{E024E4C2-179F-4294-9E97-4C580169F4CD}">
      <dsp:nvSpPr>
        <dsp:cNvPr id="0" name=""/>
        <dsp:cNvSpPr/>
      </dsp:nvSpPr>
      <dsp:spPr>
        <a:xfrm rot="5400000">
          <a:off x="-103579" y="1983787"/>
          <a:ext cx="690529" cy="483370"/>
        </a:xfrm>
        <a:prstGeom prst="chevron">
          <a:avLst/>
        </a:prstGeom>
        <a:solidFill>
          <a:srgbClr val="0070C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ZA" sz="1300" kern="1200" dirty="0"/>
        </a:p>
      </dsp:txBody>
      <dsp:txXfrm rot="-5400000">
        <a:off x="1" y="2121892"/>
        <a:ext cx="483370" cy="207159"/>
      </dsp:txXfrm>
    </dsp:sp>
    <dsp:sp modelId="{8BDE9B81-8BF7-4B5D-A300-A686FC57F022}">
      <dsp:nvSpPr>
        <dsp:cNvPr id="0" name=""/>
        <dsp:cNvSpPr/>
      </dsp:nvSpPr>
      <dsp:spPr>
        <a:xfrm rot="5400000">
          <a:off x="4190696" y="-1843235"/>
          <a:ext cx="448844" cy="786349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ZA" sz="2400" kern="1200" dirty="0" smtClean="0"/>
            <a:t>Research Data Lifecycle</a:t>
          </a:r>
          <a:endParaRPr lang="en-ZA" sz="2400" kern="1200" dirty="0"/>
        </a:p>
      </dsp:txBody>
      <dsp:txXfrm rot="-5400000">
        <a:off x="483371" y="1886001"/>
        <a:ext cx="7841585" cy="405022"/>
      </dsp:txXfrm>
    </dsp:sp>
    <dsp:sp modelId="{0BE437F8-927A-46E1-8F82-921114777B7A}">
      <dsp:nvSpPr>
        <dsp:cNvPr id="0" name=""/>
        <dsp:cNvSpPr/>
      </dsp:nvSpPr>
      <dsp:spPr>
        <a:xfrm rot="5400000">
          <a:off x="-103579" y="2609448"/>
          <a:ext cx="690529" cy="483370"/>
        </a:xfrm>
        <a:prstGeom prst="chevron">
          <a:avLst/>
        </a:prstGeom>
        <a:solidFill>
          <a:srgbClr val="00206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ZA" sz="1300" kern="1200" dirty="0"/>
        </a:p>
      </dsp:txBody>
      <dsp:txXfrm rot="-5400000">
        <a:off x="1" y="2747553"/>
        <a:ext cx="483370" cy="207159"/>
      </dsp:txXfrm>
    </dsp:sp>
    <dsp:sp modelId="{27B9DF03-3EAA-4E03-A15B-77135DEC36F7}">
      <dsp:nvSpPr>
        <dsp:cNvPr id="0" name=""/>
        <dsp:cNvSpPr/>
      </dsp:nvSpPr>
      <dsp:spPr>
        <a:xfrm rot="5400000">
          <a:off x="4190696" y="-1201457"/>
          <a:ext cx="448844" cy="786349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57150" lvl="1" indent="-57150" algn="l" defTabSz="444500">
            <a:lnSpc>
              <a:spcPct val="90000"/>
            </a:lnSpc>
            <a:spcBef>
              <a:spcPct val="0"/>
            </a:spcBef>
            <a:spcAft>
              <a:spcPct val="15000"/>
            </a:spcAft>
            <a:buChar char="•"/>
          </a:pPr>
          <a:endParaRPr lang="en-ZA" sz="1000" kern="1200" dirty="0"/>
        </a:p>
        <a:p>
          <a:pPr marL="228600" lvl="1" indent="-228600" algn="l" defTabSz="1066800">
            <a:lnSpc>
              <a:spcPct val="90000"/>
            </a:lnSpc>
            <a:spcBef>
              <a:spcPct val="0"/>
            </a:spcBef>
            <a:spcAft>
              <a:spcPct val="15000"/>
            </a:spcAft>
            <a:buChar char="•"/>
          </a:pPr>
          <a:r>
            <a:rPr lang="en-ZA" sz="2400" kern="1200" dirty="0" smtClean="0"/>
            <a:t>An Overview of Research Data Management Activities</a:t>
          </a:r>
          <a:endParaRPr lang="en-ZA" sz="2400" kern="1200" dirty="0"/>
        </a:p>
        <a:p>
          <a:pPr marL="57150" lvl="1" indent="-57150" algn="l" defTabSz="444500">
            <a:lnSpc>
              <a:spcPct val="90000"/>
            </a:lnSpc>
            <a:spcBef>
              <a:spcPct val="0"/>
            </a:spcBef>
            <a:spcAft>
              <a:spcPct val="15000"/>
            </a:spcAft>
            <a:buChar char="•"/>
          </a:pPr>
          <a:endParaRPr lang="en-US" sz="1000" kern="1200" dirty="0"/>
        </a:p>
      </dsp:txBody>
      <dsp:txXfrm rot="-5400000">
        <a:off x="483371" y="2527779"/>
        <a:ext cx="7841585" cy="405022"/>
      </dsp:txXfrm>
    </dsp:sp>
    <dsp:sp modelId="{B92AF1D5-D449-4F4A-9821-88A78362A8A0}">
      <dsp:nvSpPr>
        <dsp:cNvPr id="0" name=""/>
        <dsp:cNvSpPr/>
      </dsp:nvSpPr>
      <dsp:spPr>
        <a:xfrm rot="5400000">
          <a:off x="-103579" y="3235108"/>
          <a:ext cx="690529" cy="483370"/>
        </a:xfrm>
        <a:prstGeom prst="chevron">
          <a:avLst/>
        </a:prstGeom>
        <a:solidFill>
          <a:srgbClr val="BE1299"/>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p>
      </dsp:txBody>
      <dsp:txXfrm rot="-5400000">
        <a:off x="1" y="3373213"/>
        <a:ext cx="483370" cy="207159"/>
      </dsp:txXfrm>
    </dsp:sp>
    <dsp:sp modelId="{645EAF32-3FE1-5841-9C30-3D0D65AAB522}">
      <dsp:nvSpPr>
        <dsp:cNvPr id="0" name=""/>
        <dsp:cNvSpPr/>
      </dsp:nvSpPr>
      <dsp:spPr>
        <a:xfrm rot="5400000">
          <a:off x="4190696" y="-575796"/>
          <a:ext cx="448844" cy="786349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Various Stakeholders</a:t>
          </a:r>
          <a:endParaRPr lang="en-US" sz="2400" kern="1200" dirty="0"/>
        </a:p>
      </dsp:txBody>
      <dsp:txXfrm rot="-5400000">
        <a:off x="483371" y="3153440"/>
        <a:ext cx="7841585" cy="405022"/>
      </dsp:txXfrm>
    </dsp:sp>
    <dsp:sp modelId="{2BB64A56-1A6B-F24E-BE5E-42CCE1F81A9B}">
      <dsp:nvSpPr>
        <dsp:cNvPr id="0" name=""/>
        <dsp:cNvSpPr/>
      </dsp:nvSpPr>
      <dsp:spPr>
        <a:xfrm rot="5400000">
          <a:off x="-103579" y="3860768"/>
          <a:ext cx="690529" cy="483370"/>
        </a:xfrm>
        <a:prstGeom prst="chevron">
          <a:avLst/>
        </a:prstGeom>
        <a:solidFill>
          <a:srgbClr val="FF00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p>
      </dsp:txBody>
      <dsp:txXfrm rot="-5400000">
        <a:off x="1" y="3998873"/>
        <a:ext cx="483370" cy="207159"/>
      </dsp:txXfrm>
    </dsp:sp>
    <dsp:sp modelId="{4B36C8E4-71DF-1C4A-A1B5-1A8F4D54C10D}">
      <dsp:nvSpPr>
        <dsp:cNvPr id="0" name=""/>
        <dsp:cNvSpPr/>
      </dsp:nvSpPr>
      <dsp:spPr>
        <a:xfrm rot="5400000">
          <a:off x="4190696" y="49863"/>
          <a:ext cx="448844" cy="786349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Issues that Institutions need to address</a:t>
          </a:r>
          <a:endParaRPr lang="en-US" sz="2400" kern="1200" dirty="0"/>
        </a:p>
      </dsp:txBody>
      <dsp:txXfrm rot="-5400000">
        <a:off x="483371" y="3779100"/>
        <a:ext cx="7841585" cy="405022"/>
      </dsp:txXfrm>
    </dsp:sp>
    <dsp:sp modelId="{9D2BBAF9-F008-2A43-BE3B-CAD93F37DBEF}">
      <dsp:nvSpPr>
        <dsp:cNvPr id="0" name=""/>
        <dsp:cNvSpPr/>
      </dsp:nvSpPr>
      <dsp:spPr>
        <a:xfrm rot="5400000">
          <a:off x="-103579" y="4486429"/>
          <a:ext cx="690529" cy="48337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p>
      </dsp:txBody>
      <dsp:txXfrm rot="-5400000">
        <a:off x="1" y="4624534"/>
        <a:ext cx="483370" cy="207159"/>
      </dsp:txXfrm>
    </dsp:sp>
    <dsp:sp modelId="{8CEC9FE6-AD4D-3140-84C2-F12EA078C619}">
      <dsp:nvSpPr>
        <dsp:cNvPr id="0" name=""/>
        <dsp:cNvSpPr/>
      </dsp:nvSpPr>
      <dsp:spPr>
        <a:xfrm rot="5400000">
          <a:off x="4190696" y="675524"/>
          <a:ext cx="448844" cy="786349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Example: University of Pretoria</a:t>
          </a:r>
          <a:endParaRPr lang="en-US" sz="2400" kern="1200" dirty="0"/>
        </a:p>
      </dsp:txBody>
      <dsp:txXfrm rot="-5400000">
        <a:off x="483371" y="4404761"/>
        <a:ext cx="7841585" cy="405022"/>
      </dsp:txXfrm>
    </dsp:sp>
    <dsp:sp modelId="{DAD3A624-A69C-9746-A940-1FD9C220E570}">
      <dsp:nvSpPr>
        <dsp:cNvPr id="0" name=""/>
        <dsp:cNvSpPr/>
      </dsp:nvSpPr>
      <dsp:spPr>
        <a:xfrm rot="5400000">
          <a:off x="-103579" y="5112089"/>
          <a:ext cx="690529" cy="48337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p>
      </dsp:txBody>
      <dsp:txXfrm rot="-5400000">
        <a:off x="1" y="5250194"/>
        <a:ext cx="483370" cy="207159"/>
      </dsp:txXfrm>
    </dsp:sp>
    <dsp:sp modelId="{B8F628DD-1C16-2940-BC12-F95FBEF4FC00}">
      <dsp:nvSpPr>
        <dsp:cNvPr id="0" name=""/>
        <dsp:cNvSpPr/>
      </dsp:nvSpPr>
      <dsp:spPr>
        <a:xfrm rot="5400000">
          <a:off x="4190696" y="1301184"/>
          <a:ext cx="448844" cy="786349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Other Helpful Tools</a:t>
          </a:r>
          <a:endParaRPr lang="en-US" sz="2600" kern="1200" dirty="0"/>
        </a:p>
      </dsp:txBody>
      <dsp:txXfrm rot="-5400000">
        <a:off x="483371" y="5030421"/>
        <a:ext cx="7841585" cy="4050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53241B-8877-4E3C-946D-FE5CFDDEB69F}">
      <dsp:nvSpPr>
        <dsp:cNvPr id="0" name=""/>
        <dsp:cNvSpPr/>
      </dsp:nvSpPr>
      <dsp:spPr>
        <a:xfrm>
          <a:off x="709381" y="229622"/>
          <a:ext cx="6823452" cy="143675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73161" tIns="110490" rIns="110490" bIns="110490" numCol="1" spcCol="1270" anchor="ctr" anchorCtr="0">
          <a:noAutofit/>
        </a:bodyPr>
        <a:lstStyle/>
        <a:p>
          <a:pPr lvl="0" algn="l" defTabSz="1289050">
            <a:lnSpc>
              <a:spcPct val="90000"/>
            </a:lnSpc>
            <a:spcBef>
              <a:spcPct val="0"/>
            </a:spcBef>
            <a:spcAft>
              <a:spcPct val="35000"/>
            </a:spcAft>
          </a:pPr>
          <a:r>
            <a:rPr lang="en-ZA" sz="2900" kern="1200" dirty="0">
              <a:solidFill>
                <a:schemeClr val="tx1"/>
              </a:solidFill>
            </a:rPr>
            <a:t> What is meant with the concept “research </a:t>
          </a:r>
          <a:r>
            <a:rPr lang="en-ZA" sz="2900" kern="1200" dirty="0" smtClean="0">
              <a:solidFill>
                <a:schemeClr val="tx1"/>
              </a:solidFill>
            </a:rPr>
            <a:t>data”?</a:t>
          </a:r>
          <a:endParaRPr lang="en-ZA" sz="2900" kern="1200" dirty="0">
            <a:solidFill>
              <a:schemeClr val="tx1"/>
            </a:solidFill>
          </a:endParaRPr>
        </a:p>
      </dsp:txBody>
      <dsp:txXfrm>
        <a:off x="709381" y="229622"/>
        <a:ext cx="6823452" cy="1436753"/>
      </dsp:txXfrm>
    </dsp:sp>
    <dsp:sp modelId="{D37BAEE5-58E9-42B9-AF72-661B6F193367}">
      <dsp:nvSpPr>
        <dsp:cNvPr id="0" name=""/>
        <dsp:cNvSpPr/>
      </dsp:nvSpPr>
      <dsp:spPr>
        <a:xfrm>
          <a:off x="681861" y="52579"/>
          <a:ext cx="1005727" cy="1508591"/>
        </a:xfrm>
        <a:prstGeom prst="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FF9D68-11C1-49C6-90D1-675E09C25626}">
      <dsp:nvSpPr>
        <dsp:cNvPr id="0" name=""/>
        <dsp:cNvSpPr/>
      </dsp:nvSpPr>
      <dsp:spPr>
        <a:xfrm>
          <a:off x="762415" y="2038335"/>
          <a:ext cx="6717385" cy="1436753"/>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73161" tIns="110490" rIns="110490" bIns="110490" numCol="1" spcCol="1270" anchor="ctr" anchorCtr="0">
          <a:noAutofit/>
        </a:bodyPr>
        <a:lstStyle/>
        <a:p>
          <a:pPr lvl="0" algn="l" defTabSz="1289050">
            <a:lnSpc>
              <a:spcPct val="90000"/>
            </a:lnSpc>
            <a:spcBef>
              <a:spcPct val="0"/>
            </a:spcBef>
            <a:spcAft>
              <a:spcPct val="35000"/>
            </a:spcAft>
          </a:pPr>
          <a:r>
            <a:rPr lang="en-ZA" sz="2900" kern="1200" dirty="0">
              <a:solidFill>
                <a:schemeClr val="tx1"/>
              </a:solidFill>
            </a:rPr>
            <a:t>What </a:t>
          </a:r>
          <a:r>
            <a:rPr lang="en-ZA" sz="2900" kern="1200" dirty="0" smtClean="0">
              <a:solidFill>
                <a:schemeClr val="tx1"/>
              </a:solidFill>
            </a:rPr>
            <a:t>is meant with the concept “research data management” (RDM)?</a:t>
          </a:r>
          <a:endParaRPr lang="en-ZA" sz="2900" kern="1200" dirty="0">
            <a:solidFill>
              <a:schemeClr val="tx1"/>
            </a:solidFill>
          </a:endParaRPr>
        </a:p>
      </dsp:txBody>
      <dsp:txXfrm>
        <a:off x="762415" y="2038335"/>
        <a:ext cx="6717385" cy="1436753"/>
      </dsp:txXfrm>
    </dsp:sp>
    <dsp:sp modelId="{F771F8C2-6A33-4D48-98EC-A5108789F5CC}">
      <dsp:nvSpPr>
        <dsp:cNvPr id="0" name=""/>
        <dsp:cNvSpPr/>
      </dsp:nvSpPr>
      <dsp:spPr>
        <a:xfrm>
          <a:off x="681861" y="1823185"/>
          <a:ext cx="1005727" cy="1508591"/>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106E67-89E5-4BA4-B926-ADA40941934A}">
      <dsp:nvSpPr>
        <dsp:cNvPr id="0" name=""/>
        <dsp:cNvSpPr/>
      </dsp:nvSpPr>
      <dsp:spPr>
        <a:xfrm>
          <a:off x="0" y="1578157"/>
          <a:ext cx="8590547" cy="37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1D7490-A8F4-4AB5-9714-B2DDBB8CFC4D}">
      <dsp:nvSpPr>
        <dsp:cNvPr id="0" name=""/>
        <dsp:cNvSpPr/>
      </dsp:nvSpPr>
      <dsp:spPr>
        <a:xfrm>
          <a:off x="411079" y="34300"/>
          <a:ext cx="8179467" cy="1696504"/>
        </a:xfrm>
        <a:prstGeom prst="roundRect">
          <a:avLst/>
        </a:prstGeom>
        <a:solidFill>
          <a:srgbClr val="B16E3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292" tIns="0" rIns="227292" bIns="0" numCol="1" spcCol="1270" anchor="ctr" anchorCtr="0">
          <a:noAutofit/>
        </a:bodyPr>
        <a:lstStyle/>
        <a:p>
          <a:pPr lvl="0" algn="l" defTabSz="1066800">
            <a:lnSpc>
              <a:spcPct val="100000"/>
            </a:lnSpc>
            <a:spcBef>
              <a:spcPct val="0"/>
            </a:spcBef>
            <a:spcAft>
              <a:spcPts val="0"/>
            </a:spcAft>
          </a:pPr>
          <a:r>
            <a:rPr lang="en-US" sz="2400" kern="1200" dirty="0"/>
            <a:t>“Research Data Management concerns the organisation of data, from its entry to the research cycle  through to the dissemination and archiving of valuable results”   </a:t>
          </a:r>
        </a:p>
      </dsp:txBody>
      <dsp:txXfrm>
        <a:off x="493895" y="117116"/>
        <a:ext cx="8013835" cy="1530872"/>
      </dsp:txXfrm>
    </dsp:sp>
    <dsp:sp modelId="{BE0D18AE-ED3C-49FD-AC2B-91B05A931B47}">
      <dsp:nvSpPr>
        <dsp:cNvPr id="0" name=""/>
        <dsp:cNvSpPr/>
      </dsp:nvSpPr>
      <dsp:spPr>
        <a:xfrm>
          <a:off x="0" y="3582946"/>
          <a:ext cx="8590547" cy="37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6DBE4C-C685-42E1-B180-815C0124702A}">
      <dsp:nvSpPr>
        <dsp:cNvPr id="0" name=""/>
        <dsp:cNvSpPr/>
      </dsp:nvSpPr>
      <dsp:spPr>
        <a:xfrm>
          <a:off x="408554" y="2037157"/>
          <a:ext cx="8179086" cy="1767188"/>
        </a:xfrm>
        <a:prstGeom prst="round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292" tIns="0" rIns="227292" bIns="0" numCol="1" spcCol="1270" anchor="ctr" anchorCtr="0">
          <a:noAutofit/>
        </a:bodyPr>
        <a:lstStyle/>
        <a:p>
          <a:pPr lvl="0" algn="l" defTabSz="1066800">
            <a:lnSpc>
              <a:spcPct val="90000"/>
            </a:lnSpc>
            <a:spcBef>
              <a:spcPct val="0"/>
            </a:spcBef>
            <a:spcAft>
              <a:spcPct val="35000"/>
            </a:spcAft>
          </a:pPr>
          <a:r>
            <a:rPr lang="en-US" sz="2400" kern="1200" dirty="0"/>
            <a:t>“Research Data Management is part of the research process and aims to make the research process as efficient as possible, and meet expectations and requirements of the University, research funders, and legislation”</a:t>
          </a:r>
        </a:p>
      </dsp:txBody>
      <dsp:txXfrm>
        <a:off x="494821" y="2123424"/>
        <a:ext cx="8006552" cy="15946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980A83-556E-4CA7-BFE6-62E3F1FA6BEB}">
      <dsp:nvSpPr>
        <dsp:cNvPr id="0" name=""/>
        <dsp:cNvSpPr/>
      </dsp:nvSpPr>
      <dsp:spPr>
        <a:xfrm rot="13684484">
          <a:off x="1480407" y="2022342"/>
          <a:ext cx="613854" cy="26806"/>
        </a:xfrm>
        <a:custGeom>
          <a:avLst/>
          <a:gdLst/>
          <a:ahLst/>
          <a:cxnLst/>
          <a:rect l="0" t="0" r="0" b="0"/>
          <a:pathLst>
            <a:path>
              <a:moveTo>
                <a:pt x="0" y="13403"/>
              </a:moveTo>
              <a:lnTo>
                <a:pt x="613854" y="13403"/>
              </a:lnTo>
            </a:path>
          </a:pathLst>
        </a:custGeom>
        <a:noFill/>
        <a:ln w="31750" cap="flat" cmpd="sng" algn="ctr">
          <a:solidFill>
            <a:schemeClr val="bg1">
              <a:lumMod val="65000"/>
            </a:schemeClr>
          </a:solidFill>
          <a:prstDash val="sysDot"/>
        </a:ln>
        <a:effectLst/>
      </dsp:spPr>
      <dsp:style>
        <a:lnRef idx="2">
          <a:scrgbClr r="0" g="0" b="0"/>
        </a:lnRef>
        <a:fillRef idx="0">
          <a:scrgbClr r="0" g="0" b="0"/>
        </a:fillRef>
        <a:effectRef idx="0">
          <a:scrgbClr r="0" g="0" b="0"/>
        </a:effectRef>
        <a:fontRef idx="minor"/>
      </dsp:style>
    </dsp:sp>
    <dsp:sp modelId="{ED405B1F-631F-4E1C-BD13-796F43818E38}">
      <dsp:nvSpPr>
        <dsp:cNvPr id="0" name=""/>
        <dsp:cNvSpPr/>
      </dsp:nvSpPr>
      <dsp:spPr>
        <a:xfrm rot="9672064">
          <a:off x="1163190" y="2966638"/>
          <a:ext cx="806146" cy="26806"/>
        </a:xfrm>
        <a:custGeom>
          <a:avLst/>
          <a:gdLst/>
          <a:ahLst/>
          <a:cxnLst/>
          <a:rect l="0" t="0" r="0" b="0"/>
          <a:pathLst>
            <a:path>
              <a:moveTo>
                <a:pt x="0" y="13403"/>
              </a:moveTo>
              <a:lnTo>
                <a:pt x="806146" y="13403"/>
              </a:lnTo>
            </a:path>
          </a:pathLst>
        </a:custGeom>
        <a:noFill/>
        <a:ln w="31750" cap="flat" cmpd="sng" algn="ctr">
          <a:solidFill>
            <a:schemeClr val="bg1">
              <a:lumMod val="65000"/>
            </a:schemeClr>
          </a:solidFill>
          <a:prstDash val="sysDot"/>
        </a:ln>
        <a:effectLst/>
      </dsp:spPr>
      <dsp:style>
        <a:lnRef idx="2">
          <a:scrgbClr r="0" g="0" b="0"/>
        </a:lnRef>
        <a:fillRef idx="0">
          <a:scrgbClr r="0" g="0" b="0"/>
        </a:fillRef>
        <a:effectRef idx="0">
          <a:scrgbClr r="0" g="0" b="0"/>
        </a:effectRef>
        <a:fontRef idx="minor"/>
      </dsp:style>
    </dsp:sp>
    <dsp:sp modelId="{E8376465-A74E-49E2-9E9D-B7780D57F62F}">
      <dsp:nvSpPr>
        <dsp:cNvPr id="0" name=""/>
        <dsp:cNvSpPr/>
      </dsp:nvSpPr>
      <dsp:spPr>
        <a:xfrm rot="6071114">
          <a:off x="1837801" y="3503735"/>
          <a:ext cx="771864" cy="26806"/>
        </a:xfrm>
        <a:custGeom>
          <a:avLst/>
          <a:gdLst/>
          <a:ahLst/>
          <a:cxnLst/>
          <a:rect l="0" t="0" r="0" b="0"/>
          <a:pathLst>
            <a:path>
              <a:moveTo>
                <a:pt x="0" y="13403"/>
              </a:moveTo>
              <a:lnTo>
                <a:pt x="771864" y="13403"/>
              </a:lnTo>
            </a:path>
          </a:pathLst>
        </a:custGeom>
        <a:noFill/>
        <a:ln w="31750" cap="flat" cmpd="sng" algn="ctr">
          <a:solidFill>
            <a:schemeClr val="bg1">
              <a:lumMod val="65000"/>
            </a:schemeClr>
          </a:solidFill>
          <a:prstDash val="sysDot"/>
        </a:ln>
        <a:effectLst/>
      </dsp:spPr>
      <dsp:style>
        <a:lnRef idx="2">
          <a:scrgbClr r="0" g="0" b="0"/>
        </a:lnRef>
        <a:fillRef idx="0">
          <a:scrgbClr r="0" g="0" b="0"/>
        </a:fillRef>
        <a:effectRef idx="0">
          <a:scrgbClr r="0" g="0" b="0"/>
        </a:effectRef>
        <a:fontRef idx="minor"/>
      </dsp:style>
    </dsp:sp>
    <dsp:sp modelId="{9D3DC158-D5CF-44D3-AC74-FD003E28D70A}">
      <dsp:nvSpPr>
        <dsp:cNvPr id="0" name=""/>
        <dsp:cNvSpPr/>
      </dsp:nvSpPr>
      <dsp:spPr>
        <a:xfrm rot="2439402">
          <a:off x="2732433" y="3305893"/>
          <a:ext cx="744362" cy="26806"/>
        </a:xfrm>
        <a:custGeom>
          <a:avLst/>
          <a:gdLst/>
          <a:ahLst/>
          <a:cxnLst/>
          <a:rect l="0" t="0" r="0" b="0"/>
          <a:pathLst>
            <a:path>
              <a:moveTo>
                <a:pt x="0" y="13403"/>
              </a:moveTo>
              <a:lnTo>
                <a:pt x="744362" y="13403"/>
              </a:lnTo>
            </a:path>
          </a:pathLst>
        </a:custGeom>
        <a:noFill/>
        <a:ln w="31750" cap="flat" cmpd="sng" algn="ctr">
          <a:solidFill>
            <a:schemeClr val="bg1">
              <a:lumMod val="75000"/>
            </a:schemeClr>
          </a:solidFill>
          <a:prstDash val="sysDot"/>
        </a:ln>
        <a:effectLst/>
      </dsp:spPr>
      <dsp:style>
        <a:lnRef idx="2">
          <a:scrgbClr r="0" g="0" b="0"/>
        </a:lnRef>
        <a:fillRef idx="0">
          <a:scrgbClr r="0" g="0" b="0"/>
        </a:fillRef>
        <a:effectRef idx="0">
          <a:scrgbClr r="0" g="0" b="0"/>
        </a:effectRef>
        <a:fontRef idx="minor"/>
      </dsp:style>
    </dsp:sp>
    <dsp:sp modelId="{63E94016-D3A5-4FCE-8301-70944FF87E8F}">
      <dsp:nvSpPr>
        <dsp:cNvPr id="0" name=""/>
        <dsp:cNvSpPr/>
      </dsp:nvSpPr>
      <dsp:spPr>
        <a:xfrm rot="20898133">
          <a:off x="2814560" y="2522150"/>
          <a:ext cx="742208" cy="26806"/>
        </a:xfrm>
        <a:custGeom>
          <a:avLst/>
          <a:gdLst/>
          <a:ahLst/>
          <a:cxnLst/>
          <a:rect l="0" t="0" r="0" b="0"/>
          <a:pathLst>
            <a:path>
              <a:moveTo>
                <a:pt x="0" y="13403"/>
              </a:moveTo>
              <a:lnTo>
                <a:pt x="742208" y="13403"/>
              </a:lnTo>
            </a:path>
          </a:pathLst>
        </a:custGeom>
        <a:noFill/>
        <a:ln w="31750" cap="flat" cmpd="sng" algn="ctr">
          <a:solidFill>
            <a:schemeClr val="bg1">
              <a:lumMod val="75000"/>
            </a:schemeClr>
          </a:solidFill>
          <a:prstDash val="sysDot"/>
        </a:ln>
        <a:effectLst/>
      </dsp:spPr>
      <dsp:style>
        <a:lnRef idx="2">
          <a:scrgbClr r="0" g="0" b="0"/>
        </a:lnRef>
        <a:fillRef idx="0">
          <a:scrgbClr r="0" g="0" b="0"/>
        </a:fillRef>
        <a:effectRef idx="0">
          <a:scrgbClr r="0" g="0" b="0"/>
        </a:effectRef>
        <a:fontRef idx="minor"/>
      </dsp:style>
    </dsp:sp>
    <dsp:sp modelId="{22BCEA4B-0890-4220-9556-1CDDFB0A4512}">
      <dsp:nvSpPr>
        <dsp:cNvPr id="0" name=""/>
        <dsp:cNvSpPr/>
      </dsp:nvSpPr>
      <dsp:spPr>
        <a:xfrm rot="17640629">
          <a:off x="2377362" y="1938899"/>
          <a:ext cx="682674" cy="26806"/>
        </a:xfrm>
        <a:custGeom>
          <a:avLst/>
          <a:gdLst/>
          <a:ahLst/>
          <a:cxnLst/>
          <a:rect l="0" t="0" r="0" b="0"/>
          <a:pathLst>
            <a:path>
              <a:moveTo>
                <a:pt x="0" y="13403"/>
              </a:moveTo>
              <a:lnTo>
                <a:pt x="682674" y="13403"/>
              </a:lnTo>
            </a:path>
          </a:pathLst>
        </a:custGeom>
        <a:noFill/>
        <a:ln w="31750" cap="flat" cmpd="sng" algn="ctr">
          <a:solidFill>
            <a:schemeClr val="bg1">
              <a:lumMod val="75000"/>
            </a:schemeClr>
          </a:solidFill>
          <a:prstDash val="sysDot"/>
        </a:ln>
        <a:effectLst/>
      </dsp:spPr>
      <dsp:style>
        <a:lnRef idx="2">
          <a:scrgbClr r="0" g="0" b="0"/>
        </a:lnRef>
        <a:fillRef idx="0">
          <a:scrgbClr r="0" g="0" b="0"/>
        </a:fillRef>
        <a:effectRef idx="0">
          <a:scrgbClr r="0" g="0" b="0"/>
        </a:effectRef>
        <a:fontRef idx="minor"/>
      </dsp:style>
    </dsp:sp>
    <dsp:sp modelId="{51F4EAD3-1682-4678-A02B-7707F22B1C85}">
      <dsp:nvSpPr>
        <dsp:cNvPr id="0" name=""/>
        <dsp:cNvSpPr/>
      </dsp:nvSpPr>
      <dsp:spPr>
        <a:xfrm>
          <a:off x="1576644" y="1846937"/>
          <a:ext cx="1616813" cy="1708766"/>
        </a:xfrm>
        <a:prstGeom prst="ellipse">
          <a:avLst/>
        </a:prstGeom>
        <a:blipFill dpi="0" rotWithShape="0">
          <a:blip xmlns:r="http://schemas.openxmlformats.org/officeDocument/2006/relationships" r:embed="rId1"/>
          <a:srcRect/>
          <a:tile tx="-184150" ty="-406400" sx="40000" sy="40000" flip="none" algn="tl"/>
        </a:blip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sp>
    <dsp:sp modelId="{87BA93AC-D3AD-4B28-9115-39B8C4A3C7C0}">
      <dsp:nvSpPr>
        <dsp:cNvPr id="0" name=""/>
        <dsp:cNvSpPr/>
      </dsp:nvSpPr>
      <dsp:spPr>
        <a:xfrm>
          <a:off x="2537320" y="607229"/>
          <a:ext cx="1079996" cy="1079996"/>
        </a:xfrm>
        <a:prstGeom prst="ellipse">
          <a:avLst/>
        </a:prstGeom>
        <a:solidFill>
          <a:schemeClr val="bg2">
            <a:lumMod val="2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a:t>Creating Data</a:t>
          </a:r>
        </a:p>
      </dsp:txBody>
      <dsp:txXfrm>
        <a:off x="2695482" y="765391"/>
        <a:ext cx="763672" cy="763672"/>
      </dsp:txXfrm>
    </dsp:sp>
    <dsp:sp modelId="{2351FE39-4179-4DB3-94A8-84EFD1524303}">
      <dsp:nvSpPr>
        <dsp:cNvPr id="0" name=""/>
        <dsp:cNvSpPr/>
      </dsp:nvSpPr>
      <dsp:spPr>
        <a:xfrm>
          <a:off x="3537845" y="1810830"/>
          <a:ext cx="1079996" cy="1079996"/>
        </a:xfrm>
        <a:prstGeom prst="ellipse">
          <a:avLst/>
        </a:prstGeom>
        <a:solidFill>
          <a:srgbClr val="FF0000"/>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b="1" kern="1200" dirty="0"/>
            <a:t>Processing Data</a:t>
          </a:r>
        </a:p>
      </dsp:txBody>
      <dsp:txXfrm>
        <a:off x="3696007" y="1968992"/>
        <a:ext cx="763672" cy="763672"/>
      </dsp:txXfrm>
    </dsp:sp>
    <dsp:sp modelId="{8176EEDF-F573-4220-AC4D-C8DBE2CCB231}">
      <dsp:nvSpPr>
        <dsp:cNvPr id="0" name=""/>
        <dsp:cNvSpPr/>
      </dsp:nvSpPr>
      <dsp:spPr>
        <a:xfrm>
          <a:off x="3256619" y="3373606"/>
          <a:ext cx="1079996" cy="1079996"/>
        </a:xfrm>
        <a:prstGeom prst="ellipse">
          <a:avLst/>
        </a:prstGeom>
        <a:solidFill>
          <a:srgbClr val="0070C0"/>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b="1" kern="1200" dirty="0"/>
            <a:t>Analysing Data</a:t>
          </a:r>
        </a:p>
      </dsp:txBody>
      <dsp:txXfrm>
        <a:off x="3414781" y="3531768"/>
        <a:ext cx="763672" cy="763672"/>
      </dsp:txXfrm>
    </dsp:sp>
    <dsp:sp modelId="{28598AB3-DC29-4E80-9F5E-9343A9FD47C0}">
      <dsp:nvSpPr>
        <dsp:cNvPr id="0" name=""/>
        <dsp:cNvSpPr/>
      </dsp:nvSpPr>
      <dsp:spPr>
        <a:xfrm>
          <a:off x="1504122" y="3885483"/>
          <a:ext cx="1079996" cy="1079996"/>
        </a:xfrm>
        <a:prstGeom prst="ellipse">
          <a:avLst/>
        </a:prstGeom>
        <a:solidFill>
          <a:srgbClr val="FFC000"/>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b="1" kern="1200" dirty="0">
              <a:solidFill>
                <a:schemeClr val="tx1"/>
              </a:solidFill>
            </a:rPr>
            <a:t>Preserving Data</a:t>
          </a:r>
        </a:p>
      </dsp:txBody>
      <dsp:txXfrm>
        <a:off x="1662284" y="4043645"/>
        <a:ext cx="763672" cy="763672"/>
      </dsp:txXfrm>
    </dsp:sp>
    <dsp:sp modelId="{53CDCE7E-59FB-47F8-8D5B-590F0AEAEB87}">
      <dsp:nvSpPr>
        <dsp:cNvPr id="0" name=""/>
        <dsp:cNvSpPr/>
      </dsp:nvSpPr>
      <dsp:spPr>
        <a:xfrm>
          <a:off x="133501" y="2743946"/>
          <a:ext cx="1079996" cy="1079996"/>
        </a:xfrm>
        <a:prstGeom prst="ellipse">
          <a:avLst/>
        </a:prstGeom>
        <a:solidFill>
          <a:schemeClr val="accent6">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b="1" kern="1200" dirty="0"/>
            <a:t>Giving Access to Data</a:t>
          </a:r>
        </a:p>
      </dsp:txBody>
      <dsp:txXfrm>
        <a:off x="291663" y="2902108"/>
        <a:ext cx="763672" cy="763672"/>
      </dsp:txXfrm>
    </dsp:sp>
    <dsp:sp modelId="{D42C8485-6CE5-4F94-8BCA-7D64A77AC608}">
      <dsp:nvSpPr>
        <dsp:cNvPr id="0" name=""/>
        <dsp:cNvSpPr/>
      </dsp:nvSpPr>
      <dsp:spPr>
        <a:xfrm>
          <a:off x="685861" y="870227"/>
          <a:ext cx="1074712" cy="1074712"/>
        </a:xfrm>
        <a:prstGeom prst="ellipse">
          <a:avLst/>
        </a:prstGeom>
        <a:solidFill>
          <a:schemeClr val="accent5">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b="1" kern="1200" dirty="0">
              <a:solidFill>
                <a:schemeClr val="tx1"/>
              </a:solidFill>
            </a:rPr>
            <a:t>Re-using Data</a:t>
          </a:r>
        </a:p>
      </dsp:txBody>
      <dsp:txXfrm>
        <a:off x="843249" y="1027615"/>
        <a:ext cx="759936" cy="7599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80689-9001-2545-BA18-22E5773CD073}">
      <dsp:nvSpPr>
        <dsp:cNvPr id="0" name=""/>
        <dsp:cNvSpPr/>
      </dsp:nvSpPr>
      <dsp:spPr>
        <a:xfrm>
          <a:off x="3339414" y="2387"/>
          <a:ext cx="1381419" cy="897922"/>
        </a:xfrm>
        <a:prstGeom prst="roundRect">
          <a:avLst/>
        </a:prstGeom>
        <a:solidFill>
          <a:schemeClr val="accent4">
            <a:lumMod val="50000"/>
            <a:alpha val="9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Executive Management</a:t>
          </a:r>
          <a:endParaRPr lang="en-US" sz="1100" kern="1200" dirty="0"/>
        </a:p>
      </dsp:txBody>
      <dsp:txXfrm>
        <a:off x="3383247" y="46220"/>
        <a:ext cx="1293753" cy="810256"/>
      </dsp:txXfrm>
    </dsp:sp>
    <dsp:sp modelId="{8F19E4AE-BD7F-D949-B056-CCD599AF5DB0}">
      <dsp:nvSpPr>
        <dsp:cNvPr id="0" name=""/>
        <dsp:cNvSpPr/>
      </dsp:nvSpPr>
      <dsp:spPr>
        <a:xfrm>
          <a:off x="1913357" y="451348"/>
          <a:ext cx="4233534" cy="4233534"/>
        </a:xfrm>
        <a:custGeom>
          <a:avLst/>
          <a:gdLst/>
          <a:ahLst/>
          <a:cxnLst/>
          <a:rect l="0" t="0" r="0" b="0"/>
          <a:pathLst>
            <a:path>
              <a:moveTo>
                <a:pt x="2816319" y="118935"/>
              </a:moveTo>
              <a:arcTo wR="2116767" hR="2116767" stAng="17357879" swAng="150256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B001071-A869-1A45-9FA1-55D4BE47E353}">
      <dsp:nvSpPr>
        <dsp:cNvPr id="0" name=""/>
        <dsp:cNvSpPr/>
      </dsp:nvSpPr>
      <dsp:spPr>
        <a:xfrm>
          <a:off x="5172588" y="1060770"/>
          <a:ext cx="1381419" cy="897922"/>
        </a:xfrm>
        <a:prstGeom prst="roundRect">
          <a:avLst/>
        </a:prstGeom>
        <a:solidFill>
          <a:srgbClr val="0000FF">
            <a:alpha val="90000"/>
          </a:srgb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Deans &amp; Dept Heads</a:t>
          </a:r>
          <a:endParaRPr lang="en-US" sz="1100" kern="1200" dirty="0"/>
        </a:p>
      </dsp:txBody>
      <dsp:txXfrm>
        <a:off x="5216421" y="1104603"/>
        <a:ext cx="1293753" cy="810256"/>
      </dsp:txXfrm>
    </dsp:sp>
    <dsp:sp modelId="{37D1D4DA-C049-4E4D-ABD7-7DD6C1DF330D}">
      <dsp:nvSpPr>
        <dsp:cNvPr id="0" name=""/>
        <dsp:cNvSpPr/>
      </dsp:nvSpPr>
      <dsp:spPr>
        <a:xfrm>
          <a:off x="1945071" y="548304"/>
          <a:ext cx="4233534" cy="4233534"/>
        </a:xfrm>
        <a:custGeom>
          <a:avLst/>
          <a:gdLst/>
          <a:ahLst/>
          <a:cxnLst/>
          <a:rect l="0" t="0" r="0" b="0"/>
          <a:pathLst>
            <a:path>
              <a:moveTo>
                <a:pt x="4116106" y="1421535"/>
              </a:moveTo>
              <a:arcTo wR="2116767" hR="2116767" stAng="20449553" swAng="190593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8181926-0168-144B-8442-33FDCE4D4B7B}">
      <dsp:nvSpPr>
        <dsp:cNvPr id="0" name=""/>
        <dsp:cNvSpPr/>
      </dsp:nvSpPr>
      <dsp:spPr>
        <a:xfrm>
          <a:off x="5256589" y="3138045"/>
          <a:ext cx="1381419" cy="897922"/>
        </a:xfrm>
        <a:prstGeom prst="roundRect">
          <a:avLst/>
        </a:prstGeom>
        <a:solidFill>
          <a:srgbClr val="FF6600">
            <a:alpha val="90000"/>
          </a:srgb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IT Services</a:t>
          </a:r>
          <a:endParaRPr lang="en-US" sz="1100" kern="1200" dirty="0"/>
        </a:p>
      </dsp:txBody>
      <dsp:txXfrm>
        <a:off x="5300422" y="3181878"/>
        <a:ext cx="1293753" cy="810256"/>
      </dsp:txXfrm>
    </dsp:sp>
    <dsp:sp modelId="{AB5FC099-3C9D-A444-8058-46AD84A5CE60}">
      <dsp:nvSpPr>
        <dsp:cNvPr id="0" name=""/>
        <dsp:cNvSpPr/>
      </dsp:nvSpPr>
      <dsp:spPr>
        <a:xfrm>
          <a:off x="2205393" y="254669"/>
          <a:ext cx="4233534" cy="4233534"/>
        </a:xfrm>
        <a:custGeom>
          <a:avLst/>
          <a:gdLst/>
          <a:ahLst/>
          <a:cxnLst/>
          <a:rect l="0" t="0" r="0" b="0"/>
          <a:pathLst>
            <a:path>
              <a:moveTo>
                <a:pt x="3417920" y="3786409"/>
              </a:moveTo>
              <a:arcTo wR="2116767" hR="2116767" stAng="3124242" swAng="1328775"/>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AE316F-EB78-954F-B00D-3D0F70E21C97}">
      <dsp:nvSpPr>
        <dsp:cNvPr id="0" name=""/>
        <dsp:cNvSpPr/>
      </dsp:nvSpPr>
      <dsp:spPr>
        <a:xfrm>
          <a:off x="3508506" y="4145372"/>
          <a:ext cx="1381419" cy="897922"/>
        </a:xfrm>
        <a:prstGeom prst="roundRect">
          <a:avLst/>
        </a:prstGeom>
        <a:solidFill>
          <a:srgbClr val="008000">
            <a:alpha val="90000"/>
          </a:srgb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Research Office</a:t>
          </a:r>
          <a:endParaRPr lang="en-US" sz="1100" kern="1200" dirty="0"/>
        </a:p>
      </dsp:txBody>
      <dsp:txXfrm>
        <a:off x="3552339" y="4189205"/>
        <a:ext cx="1293753" cy="810256"/>
      </dsp:txXfrm>
    </dsp:sp>
    <dsp:sp modelId="{AFC4B409-90C5-964F-9A93-93FF7FE07C35}">
      <dsp:nvSpPr>
        <dsp:cNvPr id="0" name=""/>
        <dsp:cNvSpPr/>
      </dsp:nvSpPr>
      <dsp:spPr>
        <a:xfrm>
          <a:off x="1787896" y="337196"/>
          <a:ext cx="4233534" cy="4233534"/>
        </a:xfrm>
        <a:custGeom>
          <a:avLst/>
          <a:gdLst/>
          <a:ahLst/>
          <a:cxnLst/>
          <a:rect l="0" t="0" r="0" b="0"/>
          <a:pathLst>
            <a:path>
              <a:moveTo>
                <a:pt x="1710127" y="4194108"/>
              </a:moveTo>
              <a:arcTo wR="2116767" hR="2116767" stAng="6064536" swAng="171822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23F5D54-742E-0E46-B160-C5AD358C1234}">
      <dsp:nvSpPr>
        <dsp:cNvPr id="0" name=""/>
        <dsp:cNvSpPr/>
      </dsp:nvSpPr>
      <dsp:spPr>
        <a:xfrm>
          <a:off x="1506240" y="3177538"/>
          <a:ext cx="1381419" cy="897922"/>
        </a:xfrm>
        <a:prstGeom prst="roundRect">
          <a:avLst/>
        </a:prstGeom>
        <a:solidFill>
          <a:srgbClr val="660066">
            <a:alpha val="90000"/>
          </a:srgb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Principal Investigator/</a:t>
          </a:r>
        </a:p>
        <a:p>
          <a:pPr lvl="0" algn="ctr" defTabSz="488950">
            <a:lnSpc>
              <a:spcPct val="90000"/>
            </a:lnSpc>
            <a:spcBef>
              <a:spcPct val="0"/>
            </a:spcBef>
            <a:spcAft>
              <a:spcPct val="35000"/>
            </a:spcAft>
          </a:pPr>
          <a:r>
            <a:rPr lang="en-US" sz="1100" kern="1200" dirty="0" smtClean="0"/>
            <a:t>Researcher</a:t>
          </a:r>
          <a:endParaRPr lang="en-US" sz="1100" kern="1200" dirty="0"/>
        </a:p>
      </dsp:txBody>
      <dsp:txXfrm>
        <a:off x="1550073" y="3221371"/>
        <a:ext cx="1293753" cy="810256"/>
      </dsp:txXfrm>
    </dsp:sp>
    <dsp:sp modelId="{4DEBDD3E-AA02-A640-859C-5F761A33C94D}">
      <dsp:nvSpPr>
        <dsp:cNvPr id="0" name=""/>
        <dsp:cNvSpPr/>
      </dsp:nvSpPr>
      <dsp:spPr>
        <a:xfrm>
          <a:off x="1913357" y="451348"/>
          <a:ext cx="4233534" cy="4233534"/>
        </a:xfrm>
        <a:custGeom>
          <a:avLst/>
          <a:gdLst/>
          <a:ahLst/>
          <a:cxnLst/>
          <a:rect l="0" t="0" r="0" b="0"/>
          <a:pathLst>
            <a:path>
              <a:moveTo>
                <a:pt x="86148" y="2714507"/>
              </a:moveTo>
              <a:arcTo wR="2116767" hR="2116767" stAng="9815850" swAng="196830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81EF26C-9549-5649-BAA3-6D1A3A73D916}">
      <dsp:nvSpPr>
        <dsp:cNvPr id="0" name=""/>
        <dsp:cNvSpPr/>
      </dsp:nvSpPr>
      <dsp:spPr>
        <a:xfrm>
          <a:off x="1506240" y="1060770"/>
          <a:ext cx="1381419" cy="897922"/>
        </a:xfrm>
        <a:prstGeom prst="roundRect">
          <a:avLst/>
        </a:prstGeom>
        <a:solidFill>
          <a:srgbClr val="FF0000">
            <a:alpha val="90000"/>
          </a:srgb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solidFill>
                <a:schemeClr val="tx1"/>
              </a:solidFill>
            </a:rPr>
            <a:t>Library</a:t>
          </a:r>
          <a:endParaRPr lang="en-US" sz="1100" kern="1200" dirty="0">
            <a:solidFill>
              <a:schemeClr val="tx1"/>
            </a:solidFill>
          </a:endParaRPr>
        </a:p>
      </dsp:txBody>
      <dsp:txXfrm>
        <a:off x="1550073" y="1104603"/>
        <a:ext cx="1293753" cy="810256"/>
      </dsp:txXfrm>
    </dsp:sp>
    <dsp:sp modelId="{EC7F0685-C08A-584A-B896-E4A15C6165DD}">
      <dsp:nvSpPr>
        <dsp:cNvPr id="0" name=""/>
        <dsp:cNvSpPr/>
      </dsp:nvSpPr>
      <dsp:spPr>
        <a:xfrm>
          <a:off x="1913357" y="451348"/>
          <a:ext cx="4233534" cy="4233534"/>
        </a:xfrm>
        <a:custGeom>
          <a:avLst/>
          <a:gdLst/>
          <a:ahLst/>
          <a:cxnLst/>
          <a:rect l="0" t="0" r="0" b="0"/>
          <a:pathLst>
            <a:path>
              <a:moveTo>
                <a:pt x="637306" y="602864"/>
              </a:moveTo>
              <a:arcTo wR="2116767" hR="2116767" stAng="13539554" swAng="150256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0180D-2FE0-6F4F-8CA8-1E84D7B2A308}">
      <dsp:nvSpPr>
        <dsp:cNvPr id="0" name=""/>
        <dsp:cNvSpPr/>
      </dsp:nvSpPr>
      <dsp:spPr>
        <a:xfrm>
          <a:off x="0" y="17219"/>
          <a:ext cx="8263467" cy="1934765"/>
        </a:xfrm>
        <a:prstGeom prst="roundRect">
          <a:avLst>
            <a:gd name="adj" fmla="val 10000"/>
          </a:avLst>
        </a:prstGeom>
        <a:solidFill>
          <a:srgbClr val="C48B3B"/>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smtClean="0">
              <a:solidFill>
                <a:schemeClr val="tx1"/>
              </a:solidFill>
            </a:rPr>
            <a:t>In-house Workshops</a:t>
          </a:r>
          <a:endParaRPr lang="en-US" sz="2600" kern="1200" dirty="0">
            <a:solidFill>
              <a:schemeClr val="tx1"/>
            </a:solidFill>
          </a:endParaRPr>
        </a:p>
        <a:p>
          <a:pPr marL="228600" lvl="1" indent="-228600" algn="l" defTabSz="889000">
            <a:lnSpc>
              <a:spcPct val="90000"/>
            </a:lnSpc>
            <a:spcBef>
              <a:spcPct val="0"/>
            </a:spcBef>
            <a:spcAft>
              <a:spcPct val="15000"/>
            </a:spcAft>
            <a:buChar char="•"/>
          </a:pPr>
          <a:r>
            <a:rPr lang="en-US" sz="2000" kern="1200" dirty="0" smtClean="0">
              <a:solidFill>
                <a:schemeClr val="tx1"/>
              </a:solidFill>
            </a:rPr>
            <a:t>Each theme is covered twice a week</a:t>
          </a:r>
          <a:endParaRPr lang="en-US" sz="2000" kern="1200" dirty="0">
            <a:solidFill>
              <a:schemeClr val="tx1"/>
            </a:solidFill>
          </a:endParaRPr>
        </a:p>
        <a:p>
          <a:pPr marL="228600" lvl="1" indent="-228600" algn="l" defTabSz="889000">
            <a:lnSpc>
              <a:spcPct val="90000"/>
            </a:lnSpc>
            <a:spcBef>
              <a:spcPct val="0"/>
            </a:spcBef>
            <a:spcAft>
              <a:spcPct val="15000"/>
            </a:spcAft>
            <a:buChar char="•"/>
          </a:pPr>
          <a:r>
            <a:rPr lang="en-US" sz="2000" kern="1200" dirty="0" smtClean="0">
              <a:solidFill>
                <a:schemeClr val="tx1"/>
              </a:solidFill>
            </a:rPr>
            <a:t>Attendees: Library Staff, staff from University Research Office, and UP researchers</a:t>
          </a:r>
          <a:endParaRPr lang="en-US" sz="2000" kern="1200" dirty="0">
            <a:solidFill>
              <a:schemeClr val="tx1"/>
            </a:solidFill>
          </a:endParaRPr>
        </a:p>
        <a:p>
          <a:pPr marL="228600" lvl="1" indent="-228600" algn="l" defTabSz="889000">
            <a:lnSpc>
              <a:spcPct val="90000"/>
            </a:lnSpc>
            <a:spcBef>
              <a:spcPct val="0"/>
            </a:spcBef>
            <a:spcAft>
              <a:spcPct val="15000"/>
            </a:spcAft>
            <a:buChar char="•"/>
          </a:pPr>
          <a:r>
            <a:rPr lang="en-US" sz="2000" kern="1200" dirty="0" smtClean="0">
              <a:solidFill>
                <a:schemeClr val="tx1"/>
              </a:solidFill>
            </a:rPr>
            <a:t> Workshops are repeated on request</a:t>
          </a:r>
          <a:endParaRPr lang="en-US" sz="2000" kern="1200" dirty="0">
            <a:solidFill>
              <a:schemeClr val="tx1"/>
            </a:solidFill>
          </a:endParaRPr>
        </a:p>
      </dsp:txBody>
      <dsp:txXfrm>
        <a:off x="1846169" y="17219"/>
        <a:ext cx="6417297" cy="1934765"/>
      </dsp:txXfrm>
    </dsp:sp>
    <dsp:sp modelId="{600297A7-5141-124E-BAFF-0038726F0FA6}">
      <dsp:nvSpPr>
        <dsp:cNvPr id="0" name=""/>
        <dsp:cNvSpPr/>
      </dsp:nvSpPr>
      <dsp:spPr>
        <a:xfrm>
          <a:off x="193476" y="193476"/>
          <a:ext cx="1652693" cy="1547812"/>
        </a:xfrm>
        <a:prstGeom prst="roundRect">
          <a:avLst>
            <a:gd name="adj" fmla="val 10000"/>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6ABECD9-8A11-5445-A71F-09524ACE0B6C}">
      <dsp:nvSpPr>
        <dsp:cNvPr id="0" name=""/>
        <dsp:cNvSpPr/>
      </dsp:nvSpPr>
      <dsp:spPr>
        <a:xfrm>
          <a:off x="0" y="2128242"/>
          <a:ext cx="8263467" cy="1934765"/>
        </a:xfrm>
        <a:prstGeom prst="roundRect">
          <a:avLst>
            <a:gd name="adj" fmla="val 10000"/>
          </a:avLst>
        </a:prstGeom>
        <a:solidFill>
          <a:schemeClr val="accent6">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kern="1200" dirty="0" smtClean="0"/>
            <a:t>Narrated PowerPoints of these workshops</a:t>
          </a:r>
          <a:endParaRPr lang="en-US" sz="2600" kern="1200" dirty="0"/>
        </a:p>
        <a:p>
          <a:pPr marL="228600" lvl="1" indent="-228600" algn="l" defTabSz="889000">
            <a:lnSpc>
              <a:spcPct val="90000"/>
            </a:lnSpc>
            <a:spcBef>
              <a:spcPct val="0"/>
            </a:spcBef>
            <a:spcAft>
              <a:spcPct val="15000"/>
            </a:spcAft>
            <a:buChar char="•"/>
          </a:pPr>
          <a:r>
            <a:rPr lang="en-US" sz="2000" kern="1200" dirty="0" smtClean="0"/>
            <a:t> Available on our Digital Scholarship Website (</a:t>
          </a:r>
          <a:r>
            <a:rPr lang="en-US" sz="2000" kern="1200" dirty="0" smtClean="0">
              <a:solidFill>
                <a:schemeClr val="bg1"/>
              </a:solidFill>
            </a:rPr>
            <a:t>https://makerspace.up.ac.za/)</a:t>
          </a:r>
          <a:endParaRPr lang="en-US" sz="2000" kern="1200" dirty="0">
            <a:solidFill>
              <a:schemeClr val="bg1"/>
            </a:solidFill>
          </a:endParaRPr>
        </a:p>
      </dsp:txBody>
      <dsp:txXfrm>
        <a:off x="1846169" y="2128242"/>
        <a:ext cx="6417297" cy="1934765"/>
      </dsp:txXfrm>
    </dsp:sp>
    <dsp:sp modelId="{95D47321-4D1E-1E49-B2A1-97544905D4BF}">
      <dsp:nvSpPr>
        <dsp:cNvPr id="0" name=""/>
        <dsp:cNvSpPr/>
      </dsp:nvSpPr>
      <dsp:spPr>
        <a:xfrm>
          <a:off x="193476" y="2321718"/>
          <a:ext cx="1652693" cy="1547812"/>
        </a:xfrm>
        <a:prstGeom prst="roundRect">
          <a:avLst>
            <a:gd name="adj" fmla="val 10000"/>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BD8D06-F0E5-42E4-B030-A71015BC4E8C}" type="datetimeFigureOut">
              <a:rPr lang="en-ZA" smtClean="0"/>
              <a:t>2019/03/24</a:t>
            </a:fld>
            <a:endParaRPr lang="en-Z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62EB26-B177-4991-8AD4-720F22BF76FC}" type="slidenum">
              <a:rPr lang="en-ZA" smtClean="0"/>
              <a:t>‹#›</a:t>
            </a:fld>
            <a:endParaRPr lang="en-ZA" dirty="0"/>
          </a:p>
        </p:txBody>
      </p:sp>
    </p:spTree>
    <p:extLst>
      <p:ext uri="{BB962C8B-B14F-4D97-AF65-F5344CB8AC3E}">
        <p14:creationId xmlns:p14="http://schemas.microsoft.com/office/powerpoint/2010/main" val="980636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62EB26-B177-4991-8AD4-720F22BF76FC}" type="slidenum">
              <a:rPr lang="en-ZA" smtClean="0"/>
              <a:t>2</a:t>
            </a:fld>
            <a:endParaRPr lang="en-ZA" dirty="0"/>
          </a:p>
        </p:txBody>
      </p:sp>
    </p:spTree>
    <p:extLst>
      <p:ext uri="{BB962C8B-B14F-4D97-AF65-F5344CB8AC3E}">
        <p14:creationId xmlns:p14="http://schemas.microsoft.com/office/powerpoint/2010/main" val="12978040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62EB26-B177-4991-8AD4-720F22BF76FC}" type="slidenum">
              <a:rPr lang="en-ZA" smtClean="0"/>
              <a:t>21</a:t>
            </a:fld>
            <a:endParaRPr lang="en-ZA" dirty="0"/>
          </a:p>
        </p:txBody>
      </p:sp>
    </p:spTree>
    <p:extLst>
      <p:ext uri="{BB962C8B-B14F-4D97-AF65-F5344CB8AC3E}">
        <p14:creationId xmlns:p14="http://schemas.microsoft.com/office/powerpoint/2010/main" val="14053071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62EB26-B177-4991-8AD4-720F22BF76FC}" type="slidenum">
              <a:rPr lang="en-ZA" smtClean="0"/>
              <a:t>28</a:t>
            </a:fld>
            <a:endParaRPr lang="en-ZA" dirty="0"/>
          </a:p>
        </p:txBody>
      </p:sp>
    </p:spTree>
    <p:extLst>
      <p:ext uri="{BB962C8B-B14F-4D97-AF65-F5344CB8AC3E}">
        <p14:creationId xmlns:p14="http://schemas.microsoft.com/office/powerpoint/2010/main" val="540243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AC5AF3-FAA0-4152-9374-E76B76EB2525}" type="slidenum">
              <a:rPr lang="en-US" smtClean="0"/>
              <a:t>34</a:t>
            </a:fld>
            <a:endParaRPr lang="en-US" dirty="0"/>
          </a:p>
        </p:txBody>
      </p:sp>
    </p:spTree>
    <p:extLst>
      <p:ext uri="{BB962C8B-B14F-4D97-AF65-F5344CB8AC3E}">
        <p14:creationId xmlns:p14="http://schemas.microsoft.com/office/powerpoint/2010/main" val="1694315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62EB26-B177-4991-8AD4-720F22BF76FC}" type="slidenum">
              <a:rPr lang="en-ZA" smtClean="0"/>
              <a:t>37</a:t>
            </a:fld>
            <a:endParaRPr lang="en-ZA" dirty="0"/>
          </a:p>
        </p:txBody>
      </p:sp>
    </p:spTree>
    <p:extLst>
      <p:ext uri="{BB962C8B-B14F-4D97-AF65-F5344CB8AC3E}">
        <p14:creationId xmlns:p14="http://schemas.microsoft.com/office/powerpoint/2010/main" val="5783936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28E049-3220-D446-94AA-4A1DA0AFD76A}" type="slidenum">
              <a:rPr lang="en-US" smtClean="0"/>
              <a:pPr/>
              <a:t>40</a:t>
            </a:fld>
            <a:endParaRPr lang="en-US" dirty="0"/>
          </a:p>
        </p:txBody>
      </p:sp>
    </p:spTree>
    <p:extLst>
      <p:ext uri="{BB962C8B-B14F-4D97-AF65-F5344CB8AC3E}">
        <p14:creationId xmlns:p14="http://schemas.microsoft.com/office/powerpoint/2010/main" val="1030030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28E049-3220-D446-94AA-4A1DA0AFD76A}" type="slidenum">
              <a:rPr lang="en-US" smtClean="0"/>
              <a:pPr/>
              <a:t>41</a:t>
            </a:fld>
            <a:endParaRPr lang="en-US" dirty="0"/>
          </a:p>
        </p:txBody>
      </p:sp>
    </p:spTree>
    <p:extLst>
      <p:ext uri="{BB962C8B-B14F-4D97-AF65-F5344CB8AC3E}">
        <p14:creationId xmlns:p14="http://schemas.microsoft.com/office/powerpoint/2010/main" val="7701668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28E049-3220-D446-94AA-4A1DA0AFD76A}" type="slidenum">
              <a:rPr lang="en-US" smtClean="0"/>
              <a:pPr/>
              <a:t>42</a:t>
            </a:fld>
            <a:endParaRPr lang="en-US" dirty="0"/>
          </a:p>
        </p:txBody>
      </p:sp>
    </p:spTree>
    <p:extLst>
      <p:ext uri="{BB962C8B-B14F-4D97-AF65-F5344CB8AC3E}">
        <p14:creationId xmlns:p14="http://schemas.microsoft.com/office/powerpoint/2010/main" val="53515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28E049-3220-D446-94AA-4A1DA0AFD76A}" type="slidenum">
              <a:rPr lang="en-US" smtClean="0"/>
              <a:pPr/>
              <a:t>43</a:t>
            </a:fld>
            <a:endParaRPr lang="en-US" dirty="0"/>
          </a:p>
        </p:txBody>
      </p:sp>
    </p:spTree>
    <p:extLst>
      <p:ext uri="{BB962C8B-B14F-4D97-AF65-F5344CB8AC3E}">
        <p14:creationId xmlns:p14="http://schemas.microsoft.com/office/powerpoint/2010/main" val="531898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28E049-3220-D446-94AA-4A1DA0AFD76A}" type="slidenum">
              <a:rPr lang="en-US" smtClean="0"/>
              <a:pPr/>
              <a:t>44</a:t>
            </a:fld>
            <a:endParaRPr lang="en-US" dirty="0"/>
          </a:p>
        </p:txBody>
      </p:sp>
    </p:spTree>
    <p:extLst>
      <p:ext uri="{BB962C8B-B14F-4D97-AF65-F5344CB8AC3E}">
        <p14:creationId xmlns:p14="http://schemas.microsoft.com/office/powerpoint/2010/main" val="12123445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62EB26-B177-4991-8AD4-720F22BF76FC}" type="slidenum">
              <a:rPr lang="en-ZA" smtClean="0"/>
              <a:t>45</a:t>
            </a:fld>
            <a:endParaRPr lang="en-ZA" dirty="0"/>
          </a:p>
        </p:txBody>
      </p:sp>
    </p:spTree>
    <p:extLst>
      <p:ext uri="{BB962C8B-B14F-4D97-AF65-F5344CB8AC3E}">
        <p14:creationId xmlns:p14="http://schemas.microsoft.com/office/powerpoint/2010/main" val="1299116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28E049-3220-D446-94AA-4A1DA0AFD76A}" type="slidenum">
              <a:rPr lang="en-US" smtClean="0"/>
              <a:pPr/>
              <a:t>3</a:t>
            </a:fld>
            <a:endParaRPr lang="en-US" dirty="0"/>
          </a:p>
        </p:txBody>
      </p:sp>
    </p:spTree>
    <p:extLst>
      <p:ext uri="{BB962C8B-B14F-4D97-AF65-F5344CB8AC3E}">
        <p14:creationId xmlns:p14="http://schemas.microsoft.com/office/powerpoint/2010/main" val="785787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28E049-3220-D446-94AA-4A1DA0AFD76A}" type="slidenum">
              <a:rPr lang="en-US" smtClean="0"/>
              <a:pPr/>
              <a:t>6</a:t>
            </a:fld>
            <a:endParaRPr lang="en-US" dirty="0"/>
          </a:p>
        </p:txBody>
      </p:sp>
    </p:spTree>
    <p:extLst>
      <p:ext uri="{BB962C8B-B14F-4D97-AF65-F5344CB8AC3E}">
        <p14:creationId xmlns:p14="http://schemas.microsoft.com/office/powerpoint/2010/main" val="712468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B98AFB-CB0D-4DFE-87B9-B4B0D0DE73CD}" type="slidenum">
              <a:rPr lang="en-US" smtClean="0"/>
              <a:t>8</a:t>
            </a:fld>
            <a:endParaRPr lang="en-US" dirty="0"/>
          </a:p>
        </p:txBody>
      </p:sp>
    </p:spTree>
    <p:extLst>
      <p:ext uri="{BB962C8B-B14F-4D97-AF65-F5344CB8AC3E}">
        <p14:creationId xmlns:p14="http://schemas.microsoft.com/office/powerpoint/2010/main" val="937312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otes Placeholder 4"/>
          <p:cNvSpPr>
            <a:spLocks noGrp="1"/>
          </p:cNvSpPr>
          <p:nvPr>
            <p:ph type="body" idx="1"/>
          </p:nvPr>
        </p:nvSpPr>
        <p:spPr/>
        <p:txBody>
          <a:bodyPr numCol="2" spcCol="182880">
            <a:noAutofit/>
          </a:bodyPr>
          <a:lstStyle/>
          <a:p>
            <a:r>
              <a:rPr lang="en-US" sz="1400" b="1" dirty="0"/>
              <a:t>Animated</a:t>
            </a:r>
            <a:r>
              <a:rPr lang="en-US" sz="1400" b="1" baseline="0" dirty="0"/>
              <a:t> radial list with picture</a:t>
            </a:r>
            <a:endParaRPr lang="en-US" sz="1400" b="1" dirty="0"/>
          </a:p>
          <a:p>
            <a:r>
              <a:rPr lang="en-US" sz="1400" dirty="0"/>
              <a:t>(Intermediate)</a:t>
            </a:r>
          </a:p>
          <a:p>
            <a:endParaRPr lang="en-US" sz="1200" dirty="0"/>
          </a:p>
          <a:p>
            <a:endParaRPr lang="en-US" sz="1200" dirty="0"/>
          </a:p>
          <a:p>
            <a:r>
              <a:rPr lang="en-US" sz="1200" dirty="0"/>
              <a:t>To reproduce the SmartArt</a:t>
            </a:r>
            <a:r>
              <a:rPr lang="en-US" sz="1200" baseline="0" dirty="0"/>
              <a:t> effects on this slide, do the following:</a:t>
            </a:r>
            <a:endParaRPr lang="en-US" sz="1200" dirty="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t>On the </a:t>
            </a:r>
            <a:r>
              <a:rPr lang="en-US" sz="1200" b="1" dirty="0"/>
              <a:t>Home</a:t>
            </a:r>
            <a:r>
              <a:rPr lang="en-US" sz="1200" b="0" dirty="0"/>
              <a:t> tab, in the </a:t>
            </a:r>
            <a:r>
              <a:rPr lang="en-US" sz="1200" b="1" dirty="0"/>
              <a:t>Slides</a:t>
            </a:r>
            <a:r>
              <a:rPr lang="en-US" sz="1200" b="0" dirty="0"/>
              <a:t> group, click </a:t>
            </a:r>
            <a:r>
              <a:rPr lang="en-US" sz="1200" b="1" dirty="0"/>
              <a:t>Layout</a:t>
            </a:r>
            <a:r>
              <a:rPr lang="en-US" sz="1200" b="0" dirty="0"/>
              <a:t>, and then click</a:t>
            </a:r>
            <a:r>
              <a:rPr lang="en-US" sz="1200" b="0" baseline="0" dirty="0"/>
              <a:t> </a:t>
            </a:r>
            <a:r>
              <a:rPr lang="en-US" sz="1200" b="1" baseline="0" dirty="0"/>
              <a:t>Blank</a:t>
            </a:r>
            <a:r>
              <a:rPr lang="en-US" sz="1200" b="0" baseline="0" dirty="0"/>
              <a:t>. </a:t>
            </a:r>
            <a:endParaRPr lang="en-US" dirty="0"/>
          </a:p>
          <a:p>
            <a:pPr marL="228600" indent="-228600">
              <a:buFont typeface="+mj-lt"/>
              <a:buAutoNum type="arabicPeriod"/>
            </a:pPr>
            <a:r>
              <a:rPr lang="en-US" sz="1200" b="0" dirty="0"/>
              <a:t>On the </a:t>
            </a:r>
            <a:r>
              <a:rPr lang="en-US" sz="1200" b="1" dirty="0"/>
              <a:t>Insert tab</a:t>
            </a:r>
            <a:r>
              <a:rPr lang="en-US" sz="1200" b="0" dirty="0"/>
              <a:t>, in the </a:t>
            </a:r>
            <a:r>
              <a:rPr lang="en-US" sz="1200" b="1" dirty="0"/>
              <a:t>Illustrations</a:t>
            </a:r>
            <a:r>
              <a:rPr lang="en-US" sz="1200" dirty="0"/>
              <a:t> group, click </a:t>
            </a:r>
            <a:r>
              <a:rPr lang="en-US" sz="1200" b="1" dirty="0"/>
              <a:t>SmartArt</a:t>
            </a:r>
            <a:r>
              <a:rPr lang="en-US" sz="1200" b="0" dirty="0"/>
              <a:t>.</a:t>
            </a:r>
            <a:r>
              <a:rPr lang="en-US" sz="1200" b="0" baseline="0" dirty="0"/>
              <a:t> In the </a:t>
            </a:r>
            <a:r>
              <a:rPr lang="en-US" sz="1200" b="1" baseline="0" dirty="0"/>
              <a:t>Choose a SmartArt Graphic</a:t>
            </a:r>
            <a:r>
              <a:rPr lang="en-US" sz="1200" b="0" baseline="0" dirty="0"/>
              <a:t> dialog box, in the left pane, click </a:t>
            </a:r>
            <a:r>
              <a:rPr lang="en-US" sz="1200" b="1" baseline="0" dirty="0"/>
              <a:t>Relationship</a:t>
            </a:r>
            <a:r>
              <a:rPr lang="en-US" sz="1200" b="0" baseline="0" dirty="0"/>
              <a:t>. In the </a:t>
            </a:r>
            <a:r>
              <a:rPr lang="en-US" sz="1200" b="1" baseline="0" dirty="0"/>
              <a:t>Relationship </a:t>
            </a:r>
            <a:r>
              <a:rPr lang="en-US" sz="1200" b="0" baseline="0" dirty="0"/>
              <a:t>pane, click </a:t>
            </a:r>
            <a:r>
              <a:rPr lang="en-US" sz="1200" b="1" baseline="0" dirty="0"/>
              <a:t>Radial List</a:t>
            </a:r>
            <a:r>
              <a:rPr lang="en-US" sz="1200" baseline="0" dirty="0"/>
              <a:t>, and then click </a:t>
            </a:r>
            <a:r>
              <a:rPr lang="en-US" sz="1200" b="1" baseline="0" dirty="0"/>
              <a:t>OK</a:t>
            </a:r>
            <a:r>
              <a:rPr lang="en-US" sz="1200" baseline="0" dirty="0"/>
              <a:t> to insert the graphic into the slide.</a:t>
            </a:r>
            <a:r>
              <a:rPr lang="en-US" sz="1200" b="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To</a:t>
            </a:r>
            <a:r>
              <a:rPr lang="en-US" sz="1200" baseline="0" dirty="0"/>
              <a:t> enter text, s</a:t>
            </a:r>
            <a:r>
              <a:rPr lang="en-US" sz="1200" dirty="0"/>
              <a:t>elect</a:t>
            </a:r>
            <a:r>
              <a:rPr lang="en-US" sz="1200" baseline="0" dirty="0"/>
              <a:t> the graphic, and then click one of the arrows on the left border. In the </a:t>
            </a:r>
            <a:r>
              <a:rPr lang="en-US" sz="1200" b="1" baseline="0" dirty="0"/>
              <a:t>Type your text here </a:t>
            </a:r>
            <a:r>
              <a:rPr lang="en-US" sz="1200" baseline="0" dirty="0"/>
              <a:t>dialog box, in the top level bullets, enter the text for the three, smaller circle shapes in the graphic. In the second-level bullets, type the text for the bullets to the right of the three, smaller circle shapes.</a:t>
            </a:r>
          </a:p>
          <a:p>
            <a:pPr marL="228600" indent="-228600">
              <a:buFont typeface="+mj-lt"/>
              <a:buAutoNum type="arabicPeriod"/>
            </a:pPr>
            <a:r>
              <a:rPr lang="en-US" sz="1200" dirty="0"/>
              <a:t>On</a:t>
            </a:r>
            <a:r>
              <a:rPr lang="en-US" sz="1200" baseline="0" dirty="0"/>
              <a:t> the slide, s</a:t>
            </a:r>
            <a:r>
              <a:rPr lang="en-US" sz="1200" dirty="0"/>
              <a:t>elect the SmartArt, and then on</a:t>
            </a:r>
            <a:r>
              <a:rPr lang="en-US" sz="1200" baseline="0" dirty="0"/>
              <a:t> the </a:t>
            </a:r>
            <a:r>
              <a:rPr lang="en-US" sz="1200" b="1" baseline="0" dirty="0"/>
              <a:t>Design</a:t>
            </a:r>
            <a:r>
              <a:rPr lang="en-US" sz="1200" baseline="0" dirty="0"/>
              <a:t> tab, in the </a:t>
            </a:r>
            <a:r>
              <a:rPr lang="en-US" sz="1200" b="1" baseline="0" dirty="0"/>
              <a:t>Themes</a:t>
            </a:r>
            <a:r>
              <a:rPr lang="en-US" sz="1200" baseline="0" dirty="0"/>
              <a:t> group, click </a:t>
            </a:r>
            <a:r>
              <a:rPr lang="en-US" sz="1200" b="1" baseline="0" dirty="0"/>
              <a:t>Colors</a:t>
            </a:r>
            <a:r>
              <a:rPr lang="en-US" sz="1200" baseline="0" dirty="0"/>
              <a:t>, and under </a:t>
            </a:r>
            <a:r>
              <a:rPr lang="en-US" sz="1200" b="1" baseline="0" dirty="0"/>
              <a:t>Built-In</a:t>
            </a:r>
            <a:r>
              <a:rPr lang="en-US" sz="1200" b="0" baseline="0" dirty="0"/>
              <a:t>,</a:t>
            </a:r>
            <a:r>
              <a:rPr lang="en-US" sz="1200" baseline="0" dirty="0"/>
              <a:t> select </a:t>
            </a:r>
            <a:r>
              <a:rPr lang="en-US" sz="1200" b="1" baseline="0" dirty="0"/>
              <a:t>Technic</a:t>
            </a:r>
            <a:r>
              <a:rPr lang="en-US" sz="1200" baseline="0" dirty="0"/>
              <a:t>.</a:t>
            </a:r>
            <a:endParaRPr lang="en-US" sz="1200" dirty="0"/>
          </a:p>
          <a:p>
            <a:pPr marL="228600" indent="-228600">
              <a:buFont typeface="+mj-lt"/>
              <a:buAutoNum type="arabicPeriod"/>
            </a:pPr>
            <a:r>
              <a:rPr lang="en-US" sz="1200" dirty="0"/>
              <a:t>Press and hold CTRL, and on the slide, select</a:t>
            </a:r>
            <a:r>
              <a:rPr lang="en-US" sz="1200" baseline="0" dirty="0"/>
              <a:t> the large circle and all three small circles.</a:t>
            </a:r>
            <a:endParaRPr lang="en-US" sz="1200" dirty="0"/>
          </a:p>
          <a:p>
            <a:pPr marL="228600" indent="-228600">
              <a:buFont typeface="+mj-lt"/>
              <a:buAutoNum type="arabicPeriod"/>
            </a:pPr>
            <a:r>
              <a:rPr lang="en-US" sz="1200" dirty="0"/>
              <a:t>On the </a:t>
            </a:r>
            <a:r>
              <a:rPr lang="en-US" sz="1200" b="1" dirty="0"/>
              <a:t>Home</a:t>
            </a:r>
            <a:r>
              <a:rPr lang="en-US" sz="1200" dirty="0"/>
              <a:t> tab, in the </a:t>
            </a:r>
            <a:r>
              <a:rPr lang="en-US" sz="1200" b="1" dirty="0"/>
              <a:t>Drawing</a:t>
            </a:r>
            <a:r>
              <a:rPr lang="en-US" sz="1200" dirty="0"/>
              <a:t> group, click the arrow to the right of </a:t>
            </a:r>
            <a:r>
              <a:rPr lang="en-US" sz="1200" b="1" dirty="0"/>
              <a:t>Shape</a:t>
            </a:r>
            <a:r>
              <a:rPr lang="en-US" sz="1200" dirty="0"/>
              <a:t> </a:t>
            </a:r>
            <a:r>
              <a:rPr lang="en-US" sz="1200" b="1" dirty="0"/>
              <a:t>Effects</a:t>
            </a:r>
            <a:r>
              <a:rPr lang="en-US" sz="1200" dirty="0"/>
              <a:t>, point to </a:t>
            </a:r>
            <a:r>
              <a:rPr lang="en-US" sz="1200" b="1" dirty="0"/>
              <a:t>Preset</a:t>
            </a:r>
            <a:r>
              <a:rPr lang="en-US" sz="1200" dirty="0"/>
              <a:t>, and under </a:t>
            </a:r>
            <a:r>
              <a:rPr lang="en-US" sz="1200" b="1" dirty="0"/>
              <a:t>Presets</a:t>
            </a:r>
            <a:r>
              <a:rPr lang="en-US" sz="1200" dirty="0"/>
              <a:t> and</a:t>
            </a:r>
            <a:r>
              <a:rPr lang="en-US" sz="1200" baseline="0" dirty="0"/>
              <a:t> select </a:t>
            </a:r>
            <a:r>
              <a:rPr lang="en-US" sz="1200" b="1" baseline="0" dirty="0"/>
              <a:t>Preset</a:t>
            </a:r>
            <a:r>
              <a:rPr lang="en-US" sz="1200" baseline="0" dirty="0"/>
              <a:t> </a:t>
            </a:r>
            <a:r>
              <a:rPr lang="en-US" sz="1200" b="1" baseline="0" dirty="0"/>
              <a:t>2 </a:t>
            </a:r>
            <a:r>
              <a:rPr lang="en-US" sz="1200" baseline="0" dirty="0"/>
              <a:t>(first row, the second option from the left).</a:t>
            </a:r>
            <a:endParaRPr lang="en-US" sz="1200" dirty="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 the slide, click on the picture icon in the center of the large circle. In the </a:t>
            </a:r>
            <a:r>
              <a:rPr lang="en-US" sz="1200" b="1" dirty="0"/>
              <a:t>Insert</a:t>
            </a:r>
            <a:r>
              <a:rPr lang="en-US" sz="1200" b="1" baseline="0" dirty="0"/>
              <a:t> Picture </a:t>
            </a:r>
            <a:r>
              <a:rPr lang="en-US" sz="1200" baseline="0" dirty="0"/>
              <a:t>dialog box, select a picture, and then click </a:t>
            </a:r>
            <a:r>
              <a:rPr lang="en-US" sz="1200" b="1" baseline="0" dirty="0"/>
              <a:t>Insert</a:t>
            </a:r>
            <a:r>
              <a:rPr lang="en-US" sz="1200" baseline="0" dirty="0"/>
              <a:t>. </a:t>
            </a:r>
            <a:br>
              <a:rPr lang="en-US" sz="1200" baseline="0" dirty="0"/>
            </a:br>
            <a:r>
              <a:rPr lang="en-US" sz="1200" baseline="0" dirty="0"/>
              <a:t> (</a:t>
            </a:r>
            <a:r>
              <a:rPr lang="en-US" sz="1200" b="0" baseline="0" dirty="0"/>
              <a:t>Notes: (1) If the picture in the large circle is distorted, tile the picture as a texture by s</a:t>
            </a:r>
            <a:r>
              <a:rPr lang="en-US" sz="1200" dirty="0"/>
              <a:t>electing the large, picture-filled circle,</a:t>
            </a:r>
            <a:r>
              <a:rPr lang="en-US" sz="1200" baseline="0" dirty="0"/>
              <a:t> and then o</a:t>
            </a:r>
            <a:r>
              <a:rPr lang="en-US" sz="1200" dirty="0"/>
              <a:t>n the </a:t>
            </a:r>
            <a:r>
              <a:rPr lang="en-US" sz="1200" b="1" dirty="0"/>
              <a:t>Home</a:t>
            </a:r>
            <a:r>
              <a:rPr lang="en-US" sz="1200" dirty="0"/>
              <a:t> tab, in the bottom right corner of the </a:t>
            </a:r>
            <a:r>
              <a:rPr lang="en-US" sz="1200" b="1" dirty="0"/>
              <a:t>Drawing</a:t>
            </a:r>
            <a:r>
              <a:rPr lang="en-US" sz="1200" dirty="0"/>
              <a:t> group,</a:t>
            </a:r>
            <a:r>
              <a:rPr lang="en-US" sz="1200" baseline="0" dirty="0"/>
              <a:t>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Fill</a:t>
            </a:r>
            <a:r>
              <a:rPr lang="en-US" sz="1200" baseline="0" dirty="0"/>
              <a:t> in the left pane, and in the </a:t>
            </a:r>
            <a:r>
              <a:rPr lang="en-US" sz="1200" b="1" baseline="0" dirty="0"/>
              <a:t>Fill</a:t>
            </a:r>
            <a:r>
              <a:rPr lang="en-US" sz="1200" baseline="0" dirty="0"/>
              <a:t> pane check </a:t>
            </a:r>
            <a:r>
              <a:rPr lang="en-US" sz="1200" b="1" baseline="0" dirty="0"/>
              <a:t>Tile</a:t>
            </a:r>
            <a:r>
              <a:rPr lang="en-US" sz="1200" baseline="0" dirty="0"/>
              <a:t> </a:t>
            </a:r>
            <a:r>
              <a:rPr lang="en-US" sz="1200" b="1" baseline="0" dirty="0"/>
              <a:t>picture as texture.</a:t>
            </a:r>
            <a:r>
              <a:rPr lang="en-US" sz="1200" b="0" baseline="0" dirty="0"/>
              <a:t> (2) If necessary, change the tile position of the picture within the shape. To do this, in the </a:t>
            </a:r>
            <a:r>
              <a:rPr lang="en-US" sz="1200" b="1" baseline="0" dirty="0"/>
              <a:t>Format</a:t>
            </a:r>
            <a:r>
              <a:rPr lang="en-US" sz="1200" b="0" baseline="0" dirty="0"/>
              <a:t> </a:t>
            </a:r>
            <a:r>
              <a:rPr lang="en-US" sz="1200" b="1" baseline="0" dirty="0"/>
              <a:t>Shape</a:t>
            </a:r>
            <a:r>
              <a:rPr lang="en-US" sz="1200" b="0" baseline="0" dirty="0"/>
              <a:t> dialog box, in the </a:t>
            </a:r>
            <a:r>
              <a:rPr lang="en-US" sz="1200" b="1" baseline="0" dirty="0"/>
              <a:t>Fill</a:t>
            </a:r>
            <a:r>
              <a:rPr lang="en-US" sz="1200" b="0" baseline="0" dirty="0"/>
              <a:t> pane, under </a:t>
            </a:r>
            <a:r>
              <a:rPr lang="en-US" sz="1200" b="1" baseline="0" dirty="0"/>
              <a:t>Tiling</a:t>
            </a:r>
            <a:r>
              <a:rPr lang="en-US" sz="1200" b="0" baseline="0" dirty="0"/>
              <a:t> options, enter values into the </a:t>
            </a:r>
            <a:r>
              <a:rPr lang="en-US" sz="1200" b="1" baseline="0" dirty="0"/>
              <a:t>Offset</a:t>
            </a:r>
            <a:r>
              <a:rPr lang="en-US" sz="1200" b="0" baseline="0" dirty="0"/>
              <a:t> </a:t>
            </a:r>
            <a:r>
              <a:rPr lang="en-US" sz="1200" b="1" baseline="0" dirty="0"/>
              <a:t>X </a:t>
            </a:r>
            <a:r>
              <a:rPr lang="en-US" sz="1200" b="0" baseline="0" dirty="0"/>
              <a:t>and </a:t>
            </a:r>
            <a:r>
              <a:rPr lang="en-US" sz="1200" b="1" baseline="0" dirty="0"/>
              <a:t>Offset</a:t>
            </a:r>
            <a:r>
              <a:rPr lang="en-US" sz="1200" b="0" baseline="0" dirty="0"/>
              <a:t> </a:t>
            </a:r>
            <a:r>
              <a:rPr lang="en-US" sz="1200" b="1" baseline="0" dirty="0"/>
              <a:t>Y</a:t>
            </a:r>
            <a:r>
              <a:rPr lang="en-US" sz="1200" b="0" baseline="0" dirty="0"/>
              <a:t> boxes to reposition the focal point of the picture. To resize the picture, in the </a:t>
            </a:r>
            <a:r>
              <a:rPr lang="en-US" sz="1200" b="1" baseline="0" dirty="0"/>
              <a:t>Format</a:t>
            </a:r>
            <a:r>
              <a:rPr lang="en-US" sz="1200" b="0" baseline="0" dirty="0"/>
              <a:t> </a:t>
            </a:r>
            <a:r>
              <a:rPr lang="en-US" sz="1200" b="1" baseline="0" dirty="0"/>
              <a:t>Shape</a:t>
            </a:r>
            <a:r>
              <a:rPr lang="en-US" sz="1200" b="0" baseline="0" dirty="0"/>
              <a:t> dialog box, in the </a:t>
            </a:r>
            <a:r>
              <a:rPr lang="en-US" sz="1200" b="1" baseline="0" dirty="0"/>
              <a:t>Fill</a:t>
            </a:r>
            <a:r>
              <a:rPr lang="en-US" sz="1200" b="0" baseline="0" dirty="0"/>
              <a:t> pane, under </a:t>
            </a:r>
            <a:r>
              <a:rPr lang="en-US" sz="1200" b="1" baseline="0" dirty="0"/>
              <a:t>Tiling</a:t>
            </a:r>
            <a:r>
              <a:rPr lang="en-US" sz="1200" b="0" baseline="0" dirty="0"/>
              <a:t> options, enter values into the </a:t>
            </a:r>
            <a:r>
              <a:rPr lang="en-US" sz="1200" b="1" baseline="0" dirty="0"/>
              <a:t>Scale X </a:t>
            </a:r>
            <a:r>
              <a:rPr lang="en-US" sz="1200" b="0" baseline="0" dirty="0"/>
              <a:t>and </a:t>
            </a:r>
            <a:r>
              <a:rPr lang="en-US" sz="1200" b="1" baseline="0" dirty="0"/>
              <a:t>Scale Y </a:t>
            </a:r>
            <a:r>
              <a:rPr lang="en-US" sz="1200" b="0" baseline="0" dirty="0"/>
              <a:t>boxes.)</a:t>
            </a:r>
            <a:endParaRPr lang="en-US" sz="1200" dirty="0"/>
          </a:p>
          <a:p>
            <a:pPr marL="228600" indent="-228600">
              <a:buFont typeface="+mj-lt"/>
              <a:buAutoNum type="arabicPeriod"/>
            </a:pPr>
            <a:r>
              <a:rPr lang="en-US" sz="1200" dirty="0"/>
              <a:t>Select the top,</a:t>
            </a:r>
            <a:r>
              <a:rPr lang="en-US" sz="1200" baseline="0" dirty="0"/>
              <a:t> small circle in the SmartArt graphic. </a:t>
            </a:r>
            <a:r>
              <a:rPr lang="en-US" sz="1200" dirty="0"/>
              <a:t>On</a:t>
            </a:r>
            <a:r>
              <a:rPr lang="en-US" sz="1200" baseline="0" dirty="0"/>
              <a:t> the </a:t>
            </a:r>
            <a:r>
              <a:rPr lang="en-US" sz="1200" b="1" baseline="0" dirty="0"/>
              <a:t>Home</a:t>
            </a:r>
            <a:r>
              <a:rPr lang="en-US" sz="1200" baseline="0" dirty="0"/>
              <a:t> tab, in the bottom right corner of the </a:t>
            </a:r>
            <a:r>
              <a:rPr lang="en-US" sz="1200" b="1" baseline="0" dirty="0"/>
              <a:t>Drawing</a:t>
            </a:r>
            <a:r>
              <a:rPr lang="en-US" sz="1200" baseline="0" dirty="0"/>
              <a:t> group,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Fill</a:t>
            </a:r>
            <a:r>
              <a:rPr lang="en-US" sz="1200" baseline="0" dirty="0"/>
              <a:t> in the left pane, and in the </a:t>
            </a:r>
            <a:r>
              <a:rPr lang="en-US" sz="1200" b="1" baseline="0" dirty="0"/>
              <a:t>Fill</a:t>
            </a:r>
            <a:r>
              <a:rPr lang="en-US" sz="1200" baseline="0" dirty="0"/>
              <a:t> pane click </a:t>
            </a:r>
            <a:r>
              <a:rPr lang="en-US" sz="1200" b="1" baseline="0" dirty="0"/>
              <a:t>Solid</a:t>
            </a:r>
            <a:r>
              <a:rPr lang="en-US" sz="1200" baseline="0" dirty="0"/>
              <a:t> </a:t>
            </a:r>
            <a:r>
              <a:rPr lang="en-US" sz="1200" b="1" baseline="0" dirty="0"/>
              <a:t>fill</a:t>
            </a:r>
            <a:r>
              <a:rPr lang="en-US" sz="1200" baseline="0" dirty="0"/>
              <a:t>, and then in the </a:t>
            </a:r>
            <a:r>
              <a:rPr lang="en-US" sz="1200" b="1" baseline="0" dirty="0"/>
              <a:t>Color</a:t>
            </a:r>
            <a:r>
              <a:rPr lang="en-US" sz="1200" baseline="0" dirty="0"/>
              <a:t> list select </a:t>
            </a:r>
            <a:r>
              <a:rPr lang="en-US" sz="1200" b="1" baseline="0" dirty="0"/>
              <a:t>Gray-25%, Background 2, Darker 75% </a:t>
            </a:r>
            <a:r>
              <a:rPr lang="en-US" sz="1200" baseline="0" dirty="0"/>
              <a:t>(fifth row, the third option from the left).</a:t>
            </a:r>
            <a:endParaRPr lang="en-US" sz="1200" dirty="0"/>
          </a:p>
          <a:p>
            <a:pPr marL="228600" indent="-228600">
              <a:buFont typeface="+mj-lt"/>
              <a:buAutoNum type="arabicPeriod"/>
            </a:pPr>
            <a:r>
              <a:rPr lang="en-US" sz="1200" dirty="0"/>
              <a:t>Select the middle small circle in the SmartArt graphic.</a:t>
            </a:r>
            <a:r>
              <a:rPr lang="en-US" sz="1200" baseline="0" dirty="0"/>
              <a:t> </a:t>
            </a:r>
            <a:r>
              <a:rPr lang="en-US" sz="1200" dirty="0"/>
              <a:t>On</a:t>
            </a:r>
            <a:r>
              <a:rPr lang="en-US" sz="1200" baseline="0" dirty="0"/>
              <a:t> the </a:t>
            </a:r>
            <a:r>
              <a:rPr lang="en-US" sz="1200" b="1" baseline="0" dirty="0"/>
              <a:t>Home</a:t>
            </a:r>
            <a:r>
              <a:rPr lang="en-US" sz="1200" baseline="0" dirty="0"/>
              <a:t> tab, in the bottom right corner of the </a:t>
            </a:r>
            <a:r>
              <a:rPr lang="en-US" sz="1200" b="1" baseline="0" dirty="0"/>
              <a:t>Drawing</a:t>
            </a:r>
            <a:r>
              <a:rPr lang="en-US" sz="1200" baseline="0" dirty="0"/>
              <a:t> group,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Fill</a:t>
            </a:r>
            <a:r>
              <a:rPr lang="en-US" sz="1200" baseline="0" dirty="0"/>
              <a:t> in the left pane, and in the </a:t>
            </a:r>
            <a:r>
              <a:rPr lang="en-US" sz="1200" b="1" baseline="0" dirty="0"/>
              <a:t>Fill</a:t>
            </a:r>
            <a:r>
              <a:rPr lang="en-US" sz="1200" baseline="0" dirty="0"/>
              <a:t> pane click </a:t>
            </a:r>
            <a:r>
              <a:rPr lang="en-US" sz="1200" b="1" baseline="0" dirty="0"/>
              <a:t>Solid</a:t>
            </a:r>
            <a:r>
              <a:rPr lang="en-US" sz="1200" baseline="0" dirty="0"/>
              <a:t> </a:t>
            </a:r>
            <a:r>
              <a:rPr lang="en-US" sz="1200" b="1" baseline="0" dirty="0"/>
              <a:t>fill</a:t>
            </a:r>
            <a:r>
              <a:rPr lang="en-US" sz="1200" baseline="0" dirty="0"/>
              <a:t>, and then in the </a:t>
            </a:r>
            <a:r>
              <a:rPr lang="en-US" sz="1200" b="1" baseline="0" dirty="0"/>
              <a:t>Color</a:t>
            </a:r>
            <a:r>
              <a:rPr lang="en-US" sz="1200" baseline="0" dirty="0"/>
              <a:t> list select </a:t>
            </a:r>
            <a:r>
              <a:rPr lang="en-US" sz="1200" b="1" baseline="0" dirty="0"/>
              <a:t>Gold, Accent 2 </a:t>
            </a:r>
            <a:r>
              <a:rPr lang="en-US" sz="1200" baseline="0" dirty="0"/>
              <a:t>(first row, the sixth option from the left).</a:t>
            </a:r>
            <a:endParaRPr lang="en-US" sz="1200" b="1" dirty="0"/>
          </a:p>
          <a:p>
            <a:pPr marL="228600" indent="-228600">
              <a:buFont typeface="+mj-lt"/>
              <a:buAutoNum type="arabicPeriod"/>
            </a:pPr>
            <a:r>
              <a:rPr lang="en-US" sz="1200" dirty="0"/>
              <a:t>Select</a:t>
            </a:r>
            <a:r>
              <a:rPr lang="en-US" sz="1200" baseline="0" dirty="0"/>
              <a:t> the bottom small circle in the SmartArt graphic. </a:t>
            </a:r>
            <a:r>
              <a:rPr lang="en-US" sz="1200" dirty="0"/>
              <a:t>On</a:t>
            </a:r>
            <a:r>
              <a:rPr lang="en-US" sz="1200" baseline="0" dirty="0"/>
              <a:t> the </a:t>
            </a:r>
            <a:r>
              <a:rPr lang="en-US" sz="1200" b="1" baseline="0" dirty="0"/>
              <a:t>Home</a:t>
            </a:r>
            <a:r>
              <a:rPr lang="en-US" sz="1200" baseline="0" dirty="0"/>
              <a:t> tab, in the bottom right corner of the </a:t>
            </a:r>
            <a:r>
              <a:rPr lang="en-US" sz="1200" b="1" baseline="0" dirty="0"/>
              <a:t>Drawing</a:t>
            </a:r>
            <a:r>
              <a:rPr lang="en-US" sz="1200" baseline="0" dirty="0"/>
              <a:t> group,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Fill</a:t>
            </a:r>
            <a:r>
              <a:rPr lang="en-US" sz="1200" baseline="0" dirty="0"/>
              <a:t> in the left pane, and in the </a:t>
            </a:r>
            <a:r>
              <a:rPr lang="en-US" sz="1200" b="1" baseline="0" dirty="0"/>
              <a:t>Fill</a:t>
            </a:r>
            <a:r>
              <a:rPr lang="en-US" sz="1200" baseline="0" dirty="0"/>
              <a:t> pane click </a:t>
            </a:r>
            <a:r>
              <a:rPr lang="en-US" sz="1200" b="1" baseline="0" dirty="0"/>
              <a:t>Solid</a:t>
            </a:r>
            <a:r>
              <a:rPr lang="en-US" sz="1200" baseline="0" dirty="0"/>
              <a:t> </a:t>
            </a:r>
            <a:r>
              <a:rPr lang="en-US" sz="1200" b="1" baseline="0" dirty="0"/>
              <a:t>fill</a:t>
            </a:r>
            <a:r>
              <a:rPr lang="en-US" sz="1200" baseline="0" dirty="0"/>
              <a:t>, and then in the </a:t>
            </a:r>
            <a:r>
              <a:rPr lang="en-US" sz="1200" b="1" baseline="0" dirty="0"/>
              <a:t>Color</a:t>
            </a:r>
            <a:r>
              <a:rPr lang="en-US" sz="1200" baseline="0" dirty="0"/>
              <a:t> list select </a:t>
            </a:r>
            <a:r>
              <a:rPr lang="en-US" sz="1200" b="1" baseline="0" dirty="0"/>
              <a:t>Lavender, Accent 3 </a:t>
            </a:r>
            <a:r>
              <a:rPr lang="en-US" sz="1200" baseline="0" dirty="0"/>
              <a:t>(first row, the seventh option from the left).</a:t>
            </a:r>
            <a:endParaRPr lang="en-US" sz="1200" dirty="0"/>
          </a:p>
          <a:p>
            <a:pPr marL="228600" indent="-228600">
              <a:buFont typeface="+mj-lt"/>
              <a:buAutoNum type="arabicPeriod"/>
            </a:pPr>
            <a:r>
              <a:rPr lang="en-US" sz="1200" dirty="0"/>
              <a:t>Press and hold</a:t>
            </a:r>
            <a:r>
              <a:rPr lang="en-US" sz="1200" baseline="0" dirty="0"/>
              <a:t> CTRL, and select all three lines connecting the large circle to the three smaller circles. </a:t>
            </a:r>
            <a:r>
              <a:rPr lang="en-US" sz="1200" dirty="0"/>
              <a:t>On</a:t>
            </a:r>
            <a:r>
              <a:rPr lang="en-US" sz="1200" baseline="0" dirty="0"/>
              <a:t> the </a:t>
            </a:r>
            <a:r>
              <a:rPr lang="en-US" sz="1200" b="1" baseline="0" dirty="0"/>
              <a:t>Home</a:t>
            </a:r>
            <a:r>
              <a:rPr lang="en-US" sz="1200" baseline="0" dirty="0"/>
              <a:t> tab, in the bottom right corner of the </a:t>
            </a:r>
            <a:r>
              <a:rPr lang="en-US" sz="1200" b="1" baseline="0" dirty="0"/>
              <a:t>Drawing</a:t>
            </a:r>
            <a:r>
              <a:rPr lang="en-US" sz="1200" baseline="0" dirty="0"/>
              <a:t> group,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do the following:</a:t>
            </a:r>
          </a:p>
          <a:p>
            <a:pPr marL="685800" lvl="1" indent="-228600">
              <a:buFont typeface="+mj-lt"/>
              <a:buAutoNum type="arabicPeriod"/>
            </a:pPr>
            <a:r>
              <a:rPr lang="en-US" sz="1200" baseline="0" dirty="0"/>
              <a:t>Click </a:t>
            </a:r>
            <a:r>
              <a:rPr lang="en-US" sz="1200" b="1" baseline="0" dirty="0"/>
              <a:t>Line</a:t>
            </a:r>
            <a:r>
              <a:rPr lang="en-US" sz="1200" baseline="0" dirty="0"/>
              <a:t> </a:t>
            </a:r>
            <a:r>
              <a:rPr lang="en-US" sz="1200" b="1" baseline="0" dirty="0"/>
              <a:t>Color</a:t>
            </a:r>
            <a:r>
              <a:rPr lang="en-US" sz="1200" baseline="0" dirty="0"/>
              <a:t> in the left pane, and in the </a:t>
            </a:r>
            <a:r>
              <a:rPr lang="en-US" sz="1200" b="1" baseline="0" dirty="0"/>
              <a:t>Line</a:t>
            </a:r>
            <a:r>
              <a:rPr lang="en-US" sz="1200" baseline="0" dirty="0"/>
              <a:t> </a:t>
            </a:r>
            <a:r>
              <a:rPr lang="en-US" sz="1200" b="1" baseline="0" dirty="0"/>
              <a:t>Color</a:t>
            </a:r>
            <a:r>
              <a:rPr lang="en-US" sz="1200" baseline="0" dirty="0"/>
              <a:t> pane click </a:t>
            </a:r>
            <a:r>
              <a:rPr lang="en-US" sz="1200" b="1" baseline="0" dirty="0"/>
              <a:t>Solid</a:t>
            </a:r>
            <a:r>
              <a:rPr lang="en-US" sz="1200" baseline="0" dirty="0"/>
              <a:t> </a:t>
            </a:r>
            <a:r>
              <a:rPr lang="en-US" sz="1200" b="1" baseline="0" dirty="0"/>
              <a:t>line</a:t>
            </a:r>
            <a:r>
              <a:rPr lang="en-US" sz="1200" baseline="0" dirty="0"/>
              <a:t>.</a:t>
            </a:r>
          </a:p>
          <a:p>
            <a:pPr marL="685800" lvl="1" indent="-228600">
              <a:buFont typeface="+mj-lt"/>
              <a:buAutoNum type="arabicPeriod"/>
            </a:pPr>
            <a:r>
              <a:rPr lang="en-US" sz="1200" baseline="0" dirty="0"/>
              <a:t>Also in the </a:t>
            </a:r>
            <a:r>
              <a:rPr lang="en-US" sz="1200" b="1" baseline="0" dirty="0"/>
              <a:t>Line</a:t>
            </a:r>
            <a:r>
              <a:rPr lang="en-US" sz="1200" baseline="0" dirty="0"/>
              <a:t> </a:t>
            </a:r>
            <a:r>
              <a:rPr lang="en-US" sz="1200" b="1" baseline="0" dirty="0"/>
              <a:t>Color</a:t>
            </a:r>
            <a:r>
              <a:rPr lang="en-US" sz="1200" baseline="0" dirty="0"/>
              <a:t> pane, in the </a:t>
            </a:r>
            <a:r>
              <a:rPr lang="en-US" sz="1200" b="1" baseline="0" dirty="0"/>
              <a:t>Color</a:t>
            </a:r>
            <a:r>
              <a:rPr lang="en-US" sz="1200" baseline="0" dirty="0"/>
              <a:t> list select </a:t>
            </a:r>
            <a:r>
              <a:rPr lang="en-US" sz="1200" b="1" baseline="0" dirty="0"/>
              <a:t>White, Background 1, Darker 25% </a:t>
            </a:r>
            <a:r>
              <a:rPr lang="en-US" sz="1200" b="0" baseline="0" dirty="0"/>
              <a:t>(fourth row, first option from the left)</a:t>
            </a:r>
            <a:r>
              <a:rPr lang="en-US" sz="1200" baseline="0" dirty="0"/>
              <a:t>.</a:t>
            </a:r>
          </a:p>
          <a:p>
            <a:pPr marL="685800" lvl="1" indent="-228600">
              <a:buFont typeface="+mj-lt"/>
              <a:buAutoNum type="arabicPeriod"/>
            </a:pPr>
            <a:r>
              <a:rPr lang="en-US" sz="1200" baseline="0" dirty="0"/>
              <a:t>Click </a:t>
            </a:r>
            <a:r>
              <a:rPr lang="en-US" sz="1200" b="1" baseline="0" dirty="0"/>
              <a:t>Line</a:t>
            </a:r>
            <a:r>
              <a:rPr lang="en-US" sz="1200" baseline="0" dirty="0"/>
              <a:t> </a:t>
            </a:r>
            <a:r>
              <a:rPr lang="en-US" sz="1200" b="1" baseline="0" dirty="0"/>
              <a:t>Style</a:t>
            </a:r>
            <a:r>
              <a:rPr lang="en-US" sz="1200" baseline="0" dirty="0"/>
              <a:t> in the left pane, and in the </a:t>
            </a:r>
            <a:r>
              <a:rPr lang="en-US" sz="1200" b="1" baseline="0" dirty="0"/>
              <a:t>Line</a:t>
            </a:r>
            <a:r>
              <a:rPr lang="en-US" sz="1200" baseline="0" dirty="0"/>
              <a:t> </a:t>
            </a:r>
            <a:r>
              <a:rPr lang="en-US" sz="1200" b="1" baseline="0" dirty="0"/>
              <a:t>Style</a:t>
            </a:r>
            <a:r>
              <a:rPr lang="en-US" sz="1200" baseline="0" dirty="0"/>
              <a:t> pane, in the </a:t>
            </a:r>
            <a:r>
              <a:rPr lang="en-US" sz="1200" b="1" baseline="0" dirty="0"/>
              <a:t>Width</a:t>
            </a:r>
            <a:r>
              <a:rPr lang="en-US" sz="1200" baseline="0" dirty="0"/>
              <a:t> box enter </a:t>
            </a:r>
            <a:r>
              <a:rPr lang="en-US" sz="1200" b="1" baseline="0" dirty="0"/>
              <a:t>2.5 pt</a:t>
            </a:r>
            <a:r>
              <a:rPr lang="en-US" sz="1200" baseline="0" dirty="0"/>
              <a:t>.</a:t>
            </a:r>
          </a:p>
          <a:p>
            <a:pPr marL="685800" lvl="1" indent="-228600">
              <a:buFont typeface="+mj-lt"/>
              <a:buAutoNum type="arabicPeriod"/>
            </a:pPr>
            <a:r>
              <a:rPr lang="en-US" sz="1200" baseline="0" dirty="0"/>
              <a:t>Also in the </a:t>
            </a:r>
            <a:r>
              <a:rPr lang="en-US" sz="1200" b="1" baseline="0" dirty="0"/>
              <a:t>Line</a:t>
            </a:r>
            <a:r>
              <a:rPr lang="en-US" sz="1200" baseline="0" dirty="0"/>
              <a:t> </a:t>
            </a:r>
            <a:r>
              <a:rPr lang="en-US" sz="1200" b="1" baseline="0" dirty="0"/>
              <a:t>Style</a:t>
            </a:r>
            <a:r>
              <a:rPr lang="en-US" sz="1200" baseline="0" dirty="0"/>
              <a:t> pane, in the </a:t>
            </a:r>
            <a:r>
              <a:rPr lang="en-US" sz="1200" b="1" baseline="0" dirty="0"/>
              <a:t>Dash</a:t>
            </a:r>
            <a:r>
              <a:rPr lang="en-US" sz="1200" baseline="0" dirty="0"/>
              <a:t> </a:t>
            </a:r>
            <a:r>
              <a:rPr lang="en-US" sz="1200" b="1" baseline="0" dirty="0"/>
              <a:t>type</a:t>
            </a:r>
            <a:r>
              <a:rPr lang="en-US" sz="1200" baseline="0" dirty="0"/>
              <a:t> list select </a:t>
            </a:r>
            <a:r>
              <a:rPr lang="en-US" sz="1200" b="1" baseline="0" dirty="0"/>
              <a:t>Round</a:t>
            </a:r>
            <a:r>
              <a:rPr lang="en-US" sz="1200" baseline="0" dirty="0"/>
              <a:t> </a:t>
            </a:r>
            <a:r>
              <a:rPr lang="en-US" sz="1200" b="1" baseline="0" dirty="0"/>
              <a:t>Dot </a:t>
            </a:r>
            <a:r>
              <a:rPr lang="en-US" sz="1200" b="0" baseline="0" dirty="0"/>
              <a:t>(second option from the top)</a:t>
            </a:r>
            <a:r>
              <a:rPr lang="en-US" sz="1200" baseline="0" dirty="0"/>
              <a:t>.</a:t>
            </a:r>
            <a:endParaRPr lang="en-US" sz="1200" dirty="0"/>
          </a:p>
          <a:p>
            <a:pPr marL="228600" indent="-228600">
              <a:buFont typeface="+mj-lt"/>
              <a:buAutoNum type="arabicPeriod"/>
            </a:pPr>
            <a:r>
              <a:rPr lang="en-US" sz="1200" dirty="0"/>
              <a:t>Press and hold CTRL, and select all</a:t>
            </a:r>
            <a:r>
              <a:rPr lang="en-US" sz="1200" baseline="0" dirty="0"/>
              <a:t> three text boxes in the SmartArt graphic. On the </a:t>
            </a:r>
            <a:r>
              <a:rPr lang="en-US" sz="1200" b="1" baseline="0" dirty="0"/>
              <a:t>Home</a:t>
            </a:r>
            <a:r>
              <a:rPr lang="en-US" sz="1200" baseline="0" dirty="0"/>
              <a:t> tab, in the </a:t>
            </a:r>
            <a:r>
              <a:rPr lang="en-US" sz="1200" b="1" baseline="0" dirty="0"/>
              <a:t>Font</a:t>
            </a:r>
            <a:r>
              <a:rPr lang="en-US" sz="1200" baseline="0" dirty="0"/>
              <a:t> group, in the </a:t>
            </a:r>
            <a:r>
              <a:rPr lang="en-US" sz="1200" b="1" baseline="0" dirty="0"/>
              <a:t>Font</a:t>
            </a:r>
            <a:r>
              <a:rPr lang="en-US" sz="1200" baseline="0" dirty="0"/>
              <a:t> </a:t>
            </a:r>
            <a:r>
              <a:rPr lang="en-US" sz="1200" b="1" baseline="0" dirty="0"/>
              <a:t>Size</a:t>
            </a:r>
            <a:r>
              <a:rPr lang="en-US" sz="1200" baseline="0" dirty="0"/>
              <a:t> box enter </a:t>
            </a:r>
            <a:r>
              <a:rPr lang="en-US" sz="1200" b="1" baseline="0" dirty="0"/>
              <a:t>22 pt.</a:t>
            </a:r>
            <a:endParaRPr lang="en-US" sz="1200" b="1" dirty="0"/>
          </a:p>
          <a:p>
            <a:pPr marL="228600" indent="-228600">
              <a:buFont typeface="+mj-lt"/>
              <a:buNone/>
            </a:pPr>
            <a:endParaRPr lang="en-US" sz="1200" dirty="0"/>
          </a:p>
          <a:p>
            <a:pPr marL="228600" indent="-228600">
              <a:buFont typeface="+mj-lt"/>
              <a:buNone/>
            </a:pPr>
            <a:endParaRPr lang="en-US" sz="1200" dirty="0"/>
          </a:p>
          <a:p>
            <a:pPr marL="228600" indent="-228600">
              <a:buFont typeface="+mj-lt"/>
              <a:buNone/>
            </a:pPr>
            <a:r>
              <a:rPr lang="en-US" sz="1200" dirty="0"/>
              <a:t>To reproduce the animation effects on this slide, do the following:</a:t>
            </a:r>
          </a:p>
          <a:p>
            <a:pPr marL="228600" indent="-228600">
              <a:buFont typeface="+mj-lt"/>
              <a:buAutoNum type="arabicPeriod"/>
            </a:pPr>
            <a:r>
              <a:rPr lang="en-US" sz="1200" dirty="0"/>
              <a:t>Select the SmartArt</a:t>
            </a:r>
            <a:r>
              <a:rPr lang="en-US" sz="1200" baseline="0" dirty="0"/>
              <a:t> graphic on the slide. On the </a:t>
            </a:r>
            <a:r>
              <a:rPr lang="en-US" sz="1200" b="1" baseline="0" dirty="0"/>
              <a:t>Animations</a:t>
            </a:r>
            <a:r>
              <a:rPr lang="en-US" sz="1200" baseline="0" dirty="0"/>
              <a:t> tab, in the </a:t>
            </a:r>
            <a:r>
              <a:rPr lang="en-US" sz="1200" b="1" baseline="0" dirty="0"/>
              <a:t>Advanced</a:t>
            </a:r>
            <a:r>
              <a:rPr lang="en-US" sz="1200" baseline="0" dirty="0"/>
              <a:t> </a:t>
            </a:r>
            <a:r>
              <a:rPr lang="en-US" sz="1200" b="1" baseline="0" dirty="0"/>
              <a:t>Animation</a:t>
            </a:r>
            <a:r>
              <a:rPr lang="en-US" sz="1200" baseline="0" dirty="0"/>
              <a:t> group, click </a:t>
            </a:r>
            <a:r>
              <a:rPr lang="en-US" sz="1200" b="1" baseline="0" dirty="0"/>
              <a:t>Add Animation</a:t>
            </a:r>
            <a:r>
              <a:rPr lang="en-US" sz="1200" baseline="0" dirty="0"/>
              <a:t>, and then under </a:t>
            </a:r>
            <a:r>
              <a:rPr lang="en-US" sz="1200" b="1" baseline="0" dirty="0"/>
              <a:t>Entrance</a:t>
            </a:r>
            <a:r>
              <a:rPr lang="en-US" sz="1200" baseline="0" dirty="0"/>
              <a:t> click </a:t>
            </a:r>
            <a:r>
              <a:rPr lang="en-US" sz="1200" b="1" baseline="0" dirty="0"/>
              <a:t>Fade</a:t>
            </a:r>
            <a:r>
              <a:rPr lang="en-US" sz="1200" baseline="0" dirty="0"/>
              <a:t>.</a:t>
            </a:r>
          </a:p>
          <a:p>
            <a:pPr marL="228600" indent="-228600">
              <a:buFont typeface="+mj-lt"/>
              <a:buAutoNum type="arabicPeriod"/>
            </a:pPr>
            <a:r>
              <a:rPr lang="en-US" sz="1200" baseline="0" dirty="0"/>
              <a:t>Also on the </a:t>
            </a:r>
            <a:r>
              <a:rPr lang="en-US" sz="1200" b="1" baseline="0" dirty="0"/>
              <a:t>Animations</a:t>
            </a:r>
            <a:r>
              <a:rPr lang="en-US" sz="1200" baseline="0" dirty="0"/>
              <a:t> tab, in the </a:t>
            </a:r>
            <a:r>
              <a:rPr lang="en-US" sz="1200" b="1" baseline="0" dirty="0"/>
              <a:t>Timing</a:t>
            </a:r>
            <a:r>
              <a:rPr lang="en-US" sz="1200" baseline="0" dirty="0"/>
              <a:t> group, do the following:</a:t>
            </a:r>
          </a:p>
          <a:p>
            <a:pPr marL="685800" lvl="1" indent="-228600">
              <a:buFont typeface="Arial" pitchFamily="34" charset="0"/>
              <a:buChar char="•"/>
            </a:pPr>
            <a:r>
              <a:rPr lang="en-US" sz="1200" baseline="0" dirty="0"/>
              <a:t>In the </a:t>
            </a:r>
            <a:r>
              <a:rPr lang="en-US" sz="1200" b="1" baseline="0" dirty="0"/>
              <a:t>Start</a:t>
            </a:r>
            <a:r>
              <a:rPr lang="en-US" sz="1200" baseline="0" dirty="0"/>
              <a:t> list, select </a:t>
            </a:r>
            <a:r>
              <a:rPr lang="en-US" sz="1200" b="1" baseline="0" dirty="0"/>
              <a:t>With Previous</a:t>
            </a:r>
            <a:r>
              <a:rPr lang="en-US" sz="1200" baseline="0" dirty="0"/>
              <a:t>.</a:t>
            </a:r>
          </a:p>
          <a:p>
            <a:pPr marL="685800" lvl="1" indent="-228600">
              <a:buFont typeface="Arial" pitchFamily="34" charset="0"/>
              <a:buChar char="•"/>
            </a:pPr>
            <a:r>
              <a:rPr lang="en-US" sz="1200" baseline="0" dirty="0"/>
              <a:t>In the </a:t>
            </a:r>
            <a:r>
              <a:rPr lang="en-US" sz="1200" b="1" baseline="0" dirty="0"/>
              <a:t>Duration</a:t>
            </a:r>
            <a:r>
              <a:rPr lang="en-US" sz="1200" baseline="0" dirty="0"/>
              <a:t> box, enter </a:t>
            </a:r>
            <a:r>
              <a:rPr lang="en-US" sz="1200" b="1" baseline="0" dirty="0"/>
              <a:t>1.00 seconds</a:t>
            </a:r>
            <a:r>
              <a:rPr lang="en-US" sz="1200" baseline="0" dirty="0"/>
              <a:t>.</a:t>
            </a:r>
          </a:p>
          <a:p>
            <a:pPr marL="228600" lvl="0" indent="-228600">
              <a:buFont typeface="+mj-lt"/>
              <a:buAutoNum type="arabicPeriod"/>
            </a:pPr>
            <a:r>
              <a:rPr lang="en-US" sz="1200" baseline="0" dirty="0"/>
              <a:t>Also on the </a:t>
            </a:r>
            <a:r>
              <a:rPr lang="en-US" sz="1200" b="1" baseline="0" dirty="0"/>
              <a:t>Animations</a:t>
            </a:r>
            <a:r>
              <a:rPr lang="en-US" sz="1200" baseline="0" dirty="0"/>
              <a:t> tab, in the </a:t>
            </a:r>
            <a:r>
              <a:rPr lang="en-US" sz="1200" b="1" baseline="0" dirty="0"/>
              <a:t>Animation</a:t>
            </a:r>
            <a:r>
              <a:rPr lang="en-US" sz="1200" baseline="0" dirty="0"/>
              <a:t> group, click </a:t>
            </a:r>
            <a:r>
              <a:rPr lang="en-US" sz="1200" b="1" baseline="0" dirty="0"/>
              <a:t>Effect Options</a:t>
            </a:r>
            <a:r>
              <a:rPr lang="en-US" sz="1200" baseline="0" dirty="0"/>
              <a:t>, and then click </a:t>
            </a:r>
            <a:r>
              <a:rPr lang="en-US" sz="1200" b="1" baseline="0" dirty="0"/>
              <a:t>One by One</a:t>
            </a:r>
            <a:r>
              <a:rPr lang="en-US" sz="1200" baseline="0" dirty="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Also on the </a:t>
            </a:r>
            <a:r>
              <a:rPr lang="en-US" sz="1200" b="1" baseline="0" dirty="0"/>
              <a:t>Animations</a:t>
            </a:r>
            <a:r>
              <a:rPr lang="en-US" sz="1200" baseline="0" dirty="0"/>
              <a:t> tab, in the </a:t>
            </a:r>
            <a:r>
              <a:rPr lang="en-US" sz="1200" b="1" baseline="0" dirty="0"/>
              <a:t>Advanced Animation </a:t>
            </a:r>
            <a:r>
              <a:rPr lang="en-US" sz="1200" baseline="0" dirty="0"/>
              <a:t>group, click </a:t>
            </a:r>
            <a:r>
              <a:rPr lang="en-US" sz="1200" b="1" baseline="0" dirty="0"/>
              <a:t>Animation Pane</a:t>
            </a:r>
            <a:r>
              <a:rPr lang="en-US" sz="1200" baseline="0" dirty="0"/>
              <a:t>. In the </a:t>
            </a:r>
            <a:r>
              <a:rPr lang="en-US" sz="1200" b="1" baseline="0" dirty="0"/>
              <a:t>Animation Pane</a:t>
            </a:r>
            <a:r>
              <a:rPr lang="en-US" sz="1200" baseline="0" dirty="0"/>
              <a:t>, c</a:t>
            </a:r>
            <a:r>
              <a:rPr lang="en-US" sz="1200" dirty="0"/>
              <a:t>lick the double arrow to expand the contents of the list.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In the </a:t>
            </a:r>
            <a:r>
              <a:rPr lang="en-US" sz="1200" b="1" baseline="0" dirty="0"/>
              <a:t>Animation Pane</a:t>
            </a:r>
            <a:r>
              <a:rPr lang="en-US" sz="1200" baseline="0" dirty="0"/>
              <a:t>, select the first effect in the list (fade entrance effect). On the </a:t>
            </a:r>
            <a:r>
              <a:rPr lang="en-US" sz="1200" b="1" baseline="0" dirty="0"/>
              <a:t>Animations</a:t>
            </a:r>
            <a:r>
              <a:rPr lang="en-US" sz="1200" baseline="0" dirty="0"/>
              <a:t> tab, in the </a:t>
            </a:r>
            <a:r>
              <a:rPr lang="en-US" sz="1200" b="1" baseline="0" dirty="0"/>
              <a:t>Animation</a:t>
            </a:r>
            <a:r>
              <a:rPr lang="en-US" sz="1200" baseline="0" dirty="0"/>
              <a:t> group, click </a:t>
            </a:r>
            <a:r>
              <a:rPr lang="en-US" sz="1200" b="1" baseline="0" dirty="0"/>
              <a:t>More</a:t>
            </a:r>
            <a:r>
              <a:rPr lang="en-US" sz="1200" baseline="0" dirty="0"/>
              <a:t>, and then under </a:t>
            </a:r>
            <a:r>
              <a:rPr lang="en-US" sz="1200" b="1" baseline="0" dirty="0"/>
              <a:t>Entrance</a:t>
            </a:r>
            <a:r>
              <a:rPr lang="en-US" sz="1200" baseline="0" dirty="0"/>
              <a:t> click </a:t>
            </a:r>
            <a:r>
              <a:rPr lang="en-US" sz="1200" b="1" baseline="0" dirty="0"/>
              <a:t>Grow &amp; Turn</a:t>
            </a:r>
            <a:r>
              <a:rPr lang="en-US" sz="1200" baseline="0" dirty="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In the </a:t>
            </a:r>
            <a:r>
              <a:rPr lang="en-US" sz="1200" b="1" baseline="0" dirty="0"/>
              <a:t>Animation Pane</a:t>
            </a:r>
            <a:r>
              <a:rPr lang="en-US" sz="1200" baseline="0" dirty="0"/>
              <a:t>, select the second effect in the list (fade entrance effect). On the </a:t>
            </a:r>
            <a:r>
              <a:rPr lang="en-US" sz="1200" b="1" baseline="0" dirty="0"/>
              <a:t>Animations</a:t>
            </a:r>
            <a:r>
              <a:rPr lang="en-US" sz="1200" baseline="0" dirty="0"/>
              <a:t> tab, in the </a:t>
            </a:r>
            <a:r>
              <a:rPr lang="en-US" sz="1200" b="1" baseline="0" dirty="0"/>
              <a:t>Animation</a:t>
            </a:r>
            <a:r>
              <a:rPr lang="en-US" sz="1200" baseline="0" dirty="0"/>
              <a:t> group, click </a:t>
            </a:r>
            <a:r>
              <a:rPr lang="en-US" sz="1200" b="1" baseline="0" dirty="0"/>
              <a:t>More</a:t>
            </a:r>
            <a:r>
              <a:rPr lang="en-US" sz="1200" baseline="0" dirty="0"/>
              <a:t>, and then under </a:t>
            </a:r>
            <a:r>
              <a:rPr lang="en-US" sz="1200" b="1" baseline="0" dirty="0"/>
              <a:t>Entrance</a:t>
            </a:r>
            <a:r>
              <a:rPr lang="en-US" sz="1200" baseline="0" dirty="0"/>
              <a:t> click </a:t>
            </a:r>
            <a:r>
              <a:rPr lang="en-US" sz="1200" b="1" baseline="0" dirty="0"/>
              <a:t>Wipe</a:t>
            </a:r>
            <a:r>
              <a:rPr lang="en-US" sz="1200" baseline="0" dirty="0"/>
              <a:t>. </a:t>
            </a:r>
          </a:p>
          <a:p>
            <a:pPr marL="228600" lvl="0" indent="-228600">
              <a:buFont typeface="+mj-lt"/>
              <a:buAutoNum type="arabicPeriod"/>
            </a:pPr>
            <a:r>
              <a:rPr lang="en-US" sz="1200" baseline="0" dirty="0"/>
              <a:t>Also on the </a:t>
            </a:r>
            <a:r>
              <a:rPr lang="en-US" sz="1200" b="1" baseline="0" dirty="0"/>
              <a:t>Animations</a:t>
            </a:r>
            <a:r>
              <a:rPr lang="en-US" sz="1200" baseline="0" dirty="0"/>
              <a:t> tab, in the </a:t>
            </a:r>
            <a:r>
              <a:rPr lang="en-US" sz="1200" b="1" baseline="0" dirty="0"/>
              <a:t>Timing</a:t>
            </a:r>
            <a:r>
              <a:rPr lang="en-US" sz="1200" baseline="0" dirty="0"/>
              <a:t> group, do the following:</a:t>
            </a:r>
          </a:p>
          <a:p>
            <a:pPr marL="685800" lvl="1" indent="-228600">
              <a:buFont typeface="Arial" pitchFamily="34" charset="0"/>
              <a:buChar char="•"/>
            </a:pPr>
            <a:r>
              <a:rPr lang="en-US" sz="1200" dirty="0"/>
              <a:t>In the</a:t>
            </a:r>
            <a:r>
              <a:rPr lang="en-US" sz="1200" baseline="0" dirty="0"/>
              <a:t> </a:t>
            </a:r>
            <a:r>
              <a:rPr lang="en-US" sz="1200" b="1" baseline="0" dirty="0"/>
              <a:t>Start</a:t>
            </a:r>
            <a:r>
              <a:rPr lang="en-US" sz="1200" baseline="0" dirty="0"/>
              <a:t> list, select </a:t>
            </a:r>
            <a:r>
              <a:rPr lang="en-US" sz="1200" b="1" baseline="0" dirty="0"/>
              <a:t>After</a:t>
            </a:r>
            <a:r>
              <a:rPr lang="en-US" sz="1200" baseline="0" dirty="0"/>
              <a:t> </a:t>
            </a:r>
            <a:r>
              <a:rPr lang="en-US" sz="1200" b="1" baseline="0" dirty="0"/>
              <a:t>Previous</a:t>
            </a:r>
            <a:r>
              <a:rPr lang="en-US" sz="1200" baseline="0" dirty="0"/>
              <a:t>.</a:t>
            </a:r>
          </a:p>
          <a:p>
            <a:pPr marL="685800" lvl="1" indent="-228600">
              <a:buFont typeface="Arial" pitchFamily="34" charset="0"/>
              <a:buChar char="•"/>
            </a:pPr>
            <a:r>
              <a:rPr lang="en-US" sz="1200" baseline="0" dirty="0"/>
              <a:t>In the </a:t>
            </a:r>
            <a:r>
              <a:rPr lang="en-US" sz="1200" b="1" baseline="0" dirty="0"/>
              <a:t>Speed</a:t>
            </a:r>
            <a:r>
              <a:rPr lang="en-US" sz="1200" baseline="0" dirty="0"/>
              <a:t> list, select </a:t>
            </a:r>
            <a:r>
              <a:rPr lang="en-US" sz="1200" b="1" baseline="0" dirty="0"/>
              <a:t>0.50 seconds.</a:t>
            </a:r>
            <a:endParaRPr lang="en-US" sz="1200" dirty="0"/>
          </a:p>
          <a:p>
            <a:pPr marL="228600" lvl="0" indent="-228600">
              <a:buFont typeface="+mj-lt"/>
              <a:buAutoNum type="arabicPeriod"/>
            </a:pPr>
            <a:r>
              <a:rPr lang="en-US" sz="1200" dirty="0"/>
              <a:t>Also</a:t>
            </a:r>
            <a:r>
              <a:rPr lang="en-US" sz="1200" baseline="0" dirty="0"/>
              <a:t> on the </a:t>
            </a:r>
            <a:r>
              <a:rPr lang="en-US" sz="1200" b="1" baseline="0" dirty="0"/>
              <a:t>Animations</a:t>
            </a:r>
            <a:r>
              <a:rPr lang="en-US" sz="1200" baseline="0" dirty="0"/>
              <a:t> tab, in the </a:t>
            </a:r>
            <a:r>
              <a:rPr lang="en-US" sz="1200" b="1" baseline="0" dirty="0"/>
              <a:t>Animation</a:t>
            </a:r>
            <a:r>
              <a:rPr lang="en-US" sz="1200" baseline="0" dirty="0"/>
              <a:t> group, click </a:t>
            </a:r>
            <a:r>
              <a:rPr lang="en-US" sz="1200" b="1" baseline="0" dirty="0"/>
              <a:t>Effect Options</a:t>
            </a:r>
            <a:r>
              <a:rPr lang="en-US" sz="1200" baseline="0" dirty="0"/>
              <a:t>, and then click </a:t>
            </a:r>
            <a:r>
              <a:rPr lang="en-US" sz="1200" b="1" baseline="0" dirty="0"/>
              <a:t>From Left</a:t>
            </a:r>
            <a:r>
              <a:rPr lang="en-US" sz="1200" baseline="0" dirty="0"/>
              <a:t>.</a:t>
            </a:r>
            <a:endParaRPr lang="en-US" sz="1200" dirty="0"/>
          </a:p>
          <a:p>
            <a:pPr marL="228600" lvl="0" indent="-228600">
              <a:buFont typeface="+mj-lt"/>
              <a:buAutoNum type="arabicPeriod"/>
            </a:pPr>
            <a:r>
              <a:rPr lang="en-US" sz="1200" dirty="0"/>
              <a:t>In the </a:t>
            </a:r>
            <a:r>
              <a:rPr lang="en-US" sz="1200" b="1" dirty="0"/>
              <a:t>Animation Pane</a:t>
            </a:r>
            <a:r>
              <a:rPr lang="en-US" sz="1200" dirty="0"/>
              <a:t>,</a:t>
            </a:r>
            <a:r>
              <a:rPr lang="en-US" sz="1200" baseline="0" dirty="0"/>
              <a:t> s</a:t>
            </a:r>
            <a:r>
              <a:rPr lang="en-US" sz="1200" dirty="0"/>
              <a:t>elect the third</a:t>
            </a:r>
            <a:r>
              <a:rPr lang="en-US" sz="1200" baseline="0" dirty="0"/>
              <a:t> effect in the list (fade entrance effect). On the </a:t>
            </a:r>
            <a:r>
              <a:rPr lang="en-US" sz="1200" b="1" baseline="0" dirty="0"/>
              <a:t>Animations</a:t>
            </a:r>
            <a:r>
              <a:rPr lang="en-US" sz="1200" baseline="0" dirty="0"/>
              <a:t> tab, in the </a:t>
            </a:r>
            <a:r>
              <a:rPr lang="en-US" sz="1200" b="1" baseline="0" dirty="0"/>
              <a:t>Animation</a:t>
            </a:r>
            <a:r>
              <a:rPr lang="en-US" sz="1200" baseline="0" dirty="0"/>
              <a:t> group, click </a:t>
            </a:r>
            <a:r>
              <a:rPr lang="en-US" sz="1200" b="1" baseline="0" dirty="0"/>
              <a:t>More</a:t>
            </a:r>
            <a:r>
              <a:rPr lang="en-US" sz="1200" baseline="0" dirty="0"/>
              <a:t>, and then under </a:t>
            </a:r>
            <a:r>
              <a:rPr lang="en-US" sz="1200" b="1" baseline="0" dirty="0"/>
              <a:t>Entrance</a:t>
            </a:r>
            <a:r>
              <a:rPr lang="en-US" sz="1200" baseline="0" dirty="0"/>
              <a:t> click </a:t>
            </a:r>
            <a:r>
              <a:rPr lang="en-US" sz="1200" b="1" baseline="0" dirty="0"/>
              <a:t>Zoom</a:t>
            </a:r>
            <a:r>
              <a:rPr lang="en-US" sz="1200" baseline="0" dirty="0"/>
              <a:t>. </a:t>
            </a:r>
          </a:p>
          <a:p>
            <a:pPr marL="228600" lvl="0" indent="-228600">
              <a:buFont typeface="+mj-lt"/>
              <a:buAutoNum type="arabicPeriod"/>
            </a:pPr>
            <a:r>
              <a:rPr lang="en-US" sz="1200" baseline="0" dirty="0"/>
              <a:t>Also on the </a:t>
            </a:r>
            <a:r>
              <a:rPr lang="en-US" sz="1200" b="1" baseline="0" dirty="0"/>
              <a:t>Animations</a:t>
            </a:r>
            <a:r>
              <a:rPr lang="en-US" sz="1200" baseline="0" dirty="0"/>
              <a:t> tab, in the </a:t>
            </a:r>
            <a:r>
              <a:rPr lang="en-US" sz="1200" b="1" baseline="0" dirty="0"/>
              <a:t>Timing</a:t>
            </a:r>
            <a:r>
              <a:rPr lang="en-US" sz="1200" baseline="0" dirty="0"/>
              <a:t> group, do the following:</a:t>
            </a:r>
          </a:p>
          <a:p>
            <a:pPr marL="685800" lvl="1" indent="-228600">
              <a:buFont typeface="Arial" pitchFamily="34" charset="0"/>
              <a:buChar char="•"/>
            </a:pPr>
            <a:r>
              <a:rPr lang="en-US" sz="1200" baseline="0" dirty="0"/>
              <a:t>In the </a:t>
            </a:r>
            <a:r>
              <a:rPr lang="en-US" sz="1200" b="1" baseline="0" dirty="0"/>
              <a:t>Start</a:t>
            </a:r>
            <a:r>
              <a:rPr lang="en-US" sz="1200" baseline="0" dirty="0"/>
              <a:t> list, select </a:t>
            </a:r>
            <a:r>
              <a:rPr lang="en-US" sz="1200" b="1" baseline="0" dirty="0"/>
              <a:t>With</a:t>
            </a:r>
            <a:r>
              <a:rPr lang="en-US" sz="1200" baseline="0" dirty="0"/>
              <a:t> </a:t>
            </a:r>
            <a:r>
              <a:rPr lang="en-US" sz="1200" b="1" baseline="0" dirty="0"/>
              <a:t>Previous</a:t>
            </a:r>
            <a:r>
              <a:rPr lang="en-US" sz="1200" baseline="0" dirty="0"/>
              <a:t>.</a:t>
            </a:r>
          </a:p>
          <a:p>
            <a:pPr marL="685800" lvl="1" indent="-228600">
              <a:buFont typeface="Arial" pitchFamily="34" charset="0"/>
              <a:buChar char="•"/>
            </a:pPr>
            <a:r>
              <a:rPr lang="en-US" sz="1200" baseline="0" dirty="0"/>
              <a:t>In the </a:t>
            </a:r>
            <a:r>
              <a:rPr lang="en-US" sz="1200" b="1" baseline="0" dirty="0"/>
              <a:t>Duration </a:t>
            </a:r>
            <a:r>
              <a:rPr lang="en-US" sz="1200" b="0" baseline="0" dirty="0"/>
              <a:t>box</a:t>
            </a:r>
            <a:r>
              <a:rPr lang="en-US" sz="1200" baseline="0" dirty="0"/>
              <a:t>, enter </a:t>
            </a:r>
            <a:r>
              <a:rPr lang="en-US" sz="1200" b="1" baseline="0" dirty="0"/>
              <a:t>1.00 second</a:t>
            </a:r>
            <a:r>
              <a:rPr lang="en-US" sz="1200" baseline="0" dirty="0"/>
              <a:t>.</a:t>
            </a:r>
            <a:endParaRPr lang="en-US" sz="1200" dirty="0"/>
          </a:p>
          <a:p>
            <a:pPr marL="228600" lvl="0" indent="-228600">
              <a:buFont typeface="+mj-lt"/>
              <a:buAutoNum type="arabicPeriod"/>
            </a:pPr>
            <a:r>
              <a:rPr lang="en-US" sz="1200" dirty="0"/>
              <a:t>In the </a:t>
            </a:r>
            <a:r>
              <a:rPr lang="en-US" sz="1200" b="1" dirty="0"/>
              <a:t>Animation Pane</a:t>
            </a:r>
            <a:r>
              <a:rPr lang="en-US" sz="1200" dirty="0"/>
              <a:t>, select the fourth effect in the list (fade entrance effect). On the </a:t>
            </a:r>
            <a:r>
              <a:rPr lang="en-US" sz="1200" b="1" dirty="0"/>
              <a:t>Animations</a:t>
            </a:r>
            <a:r>
              <a:rPr lang="en-US" sz="1200" dirty="0"/>
              <a:t> tab, in the </a:t>
            </a:r>
            <a:r>
              <a:rPr lang="en-US" sz="1200" b="1" dirty="0"/>
              <a:t>Timing</a:t>
            </a:r>
            <a:r>
              <a:rPr lang="en-US" sz="1200" dirty="0"/>
              <a:t> group, in the </a:t>
            </a:r>
            <a:r>
              <a:rPr lang="en-US" sz="1200" b="1" dirty="0"/>
              <a:t>Start</a:t>
            </a:r>
            <a:r>
              <a:rPr lang="en-US" sz="1200" dirty="0"/>
              <a:t> list, select </a:t>
            </a:r>
            <a:r>
              <a:rPr lang="en-US" sz="1200" b="1" dirty="0"/>
              <a:t>With</a:t>
            </a:r>
            <a:r>
              <a:rPr lang="en-US" sz="1200" dirty="0"/>
              <a:t> </a:t>
            </a:r>
            <a:r>
              <a:rPr lang="en-US" sz="1200" b="1" dirty="0"/>
              <a:t>Previous</a:t>
            </a:r>
            <a:r>
              <a:rPr lang="en-US" sz="1200" dirty="0"/>
              <a:t>.</a:t>
            </a:r>
          </a:p>
          <a:p>
            <a:pPr marL="228600" lvl="0" indent="-228600">
              <a:buFont typeface="+mj-lt"/>
              <a:buAutoNum type="arabicPeriod"/>
            </a:pPr>
            <a:r>
              <a:rPr lang="en-US" sz="1200" dirty="0"/>
              <a:t>Press and hold CTRL, and in the </a:t>
            </a:r>
            <a:r>
              <a:rPr lang="en-US" sz="1200" b="1" dirty="0"/>
              <a:t>Animation Pane</a:t>
            </a:r>
            <a:r>
              <a:rPr lang="en-US" sz="1200" dirty="0"/>
              <a:t>, select the fifth</a:t>
            </a:r>
            <a:r>
              <a:rPr lang="en-US" sz="1200" baseline="0" dirty="0"/>
              <a:t> and eighth effects in the list (fade entrance effects). On the </a:t>
            </a:r>
            <a:r>
              <a:rPr lang="en-US" sz="1200" b="1" baseline="0" dirty="0"/>
              <a:t>Animations</a:t>
            </a:r>
            <a:r>
              <a:rPr lang="en-US" sz="1200" baseline="0" dirty="0"/>
              <a:t> tab, in the </a:t>
            </a:r>
            <a:r>
              <a:rPr lang="en-US" sz="1200" b="1" baseline="0" dirty="0"/>
              <a:t>Animation</a:t>
            </a:r>
            <a:r>
              <a:rPr lang="en-US" sz="1200" baseline="0" dirty="0"/>
              <a:t> group, click </a:t>
            </a:r>
            <a:r>
              <a:rPr lang="en-US" sz="1200" b="1" baseline="0" dirty="0"/>
              <a:t>More</a:t>
            </a:r>
            <a:r>
              <a:rPr lang="en-US" sz="1200" baseline="0" dirty="0"/>
              <a:t>, and then under </a:t>
            </a:r>
            <a:r>
              <a:rPr lang="en-US" sz="1200" b="1" baseline="0" dirty="0"/>
              <a:t>Entrance</a:t>
            </a:r>
            <a:r>
              <a:rPr lang="en-US" sz="1200" baseline="0" dirty="0"/>
              <a:t> click </a:t>
            </a:r>
            <a:r>
              <a:rPr lang="en-US" sz="1200" b="1" baseline="0" dirty="0"/>
              <a:t>Wipe</a:t>
            </a:r>
            <a:r>
              <a:rPr lang="en-US" sz="1200" baseline="0" dirty="0"/>
              <a:t>. </a:t>
            </a:r>
          </a:p>
          <a:p>
            <a:pPr marL="228600" lvl="0" indent="-228600">
              <a:buFont typeface="+mj-lt"/>
              <a:buAutoNum type="arabicPeriod"/>
            </a:pPr>
            <a:r>
              <a:rPr lang="en-US" sz="1200" baseline="0" dirty="0"/>
              <a:t>Also on the </a:t>
            </a:r>
            <a:r>
              <a:rPr lang="en-US" sz="1200" b="1" baseline="0" dirty="0"/>
              <a:t>Animations</a:t>
            </a:r>
            <a:r>
              <a:rPr lang="en-US" sz="1200" baseline="0" dirty="0"/>
              <a:t> tab, in the </a:t>
            </a:r>
            <a:r>
              <a:rPr lang="en-US" sz="1200" b="1" baseline="0" dirty="0"/>
              <a:t>Timing</a:t>
            </a:r>
            <a:r>
              <a:rPr lang="en-US" sz="1200" baseline="0" dirty="0"/>
              <a:t> group, in the </a:t>
            </a:r>
            <a:r>
              <a:rPr lang="en-US" sz="1200" b="1" baseline="0" dirty="0"/>
              <a:t>Duration</a:t>
            </a:r>
            <a:r>
              <a:rPr lang="en-US" sz="1200" baseline="0" dirty="0"/>
              <a:t> box, enter </a:t>
            </a:r>
            <a:r>
              <a:rPr lang="en-US" sz="1200" b="1" baseline="0" dirty="0"/>
              <a:t>0.50 seconds</a:t>
            </a:r>
            <a:r>
              <a:rPr lang="en-US" sz="1200" baseline="0" dirty="0"/>
              <a:t>.</a:t>
            </a:r>
          </a:p>
          <a:p>
            <a:pPr marL="228600" lvl="0" indent="-228600">
              <a:buFont typeface="+mj-lt"/>
              <a:buAutoNum type="arabicPeriod"/>
            </a:pPr>
            <a:r>
              <a:rPr lang="en-US" sz="1200" baseline="0" dirty="0"/>
              <a:t>Also on the </a:t>
            </a:r>
            <a:r>
              <a:rPr lang="en-US" sz="1200" b="1" baseline="0" dirty="0"/>
              <a:t>Animations</a:t>
            </a:r>
            <a:r>
              <a:rPr lang="en-US" sz="1200" baseline="0" dirty="0"/>
              <a:t> tab, in the </a:t>
            </a:r>
            <a:r>
              <a:rPr lang="en-US" sz="1200" b="1" baseline="0" dirty="0"/>
              <a:t>Animation</a:t>
            </a:r>
            <a:r>
              <a:rPr lang="en-US" sz="1200" baseline="0" dirty="0"/>
              <a:t> group, click </a:t>
            </a:r>
            <a:r>
              <a:rPr lang="en-US" sz="1200" b="1" baseline="0" dirty="0"/>
              <a:t>Effect Options</a:t>
            </a:r>
            <a:r>
              <a:rPr lang="en-US" sz="1200" baseline="0" dirty="0"/>
              <a:t>, and then click </a:t>
            </a:r>
            <a:r>
              <a:rPr lang="en-US" sz="1200" b="1" baseline="0" dirty="0"/>
              <a:t>From Left</a:t>
            </a:r>
            <a:r>
              <a:rPr lang="en-US" sz="1200" baseline="0" dirty="0"/>
              <a:t>.</a:t>
            </a:r>
          </a:p>
          <a:p>
            <a:pPr marL="228600" lvl="0" indent="-228600">
              <a:buFont typeface="+mj-lt"/>
              <a:buAutoNum type="arabicPeriod"/>
            </a:pPr>
            <a:r>
              <a:rPr lang="en-US" sz="1200" dirty="0"/>
              <a:t>Press and hold CTRL, and in the </a:t>
            </a:r>
            <a:r>
              <a:rPr lang="en-US" sz="1200" b="1" dirty="0"/>
              <a:t>Animation</a:t>
            </a:r>
            <a:r>
              <a:rPr lang="en-US" sz="1200" b="1" baseline="0" dirty="0"/>
              <a:t> Pane</a:t>
            </a:r>
            <a:r>
              <a:rPr lang="en-US" sz="1200" baseline="0" dirty="0"/>
              <a:t>, </a:t>
            </a:r>
            <a:r>
              <a:rPr lang="en-US" sz="1200" dirty="0"/>
              <a:t>select the sixth and ninth</a:t>
            </a:r>
            <a:r>
              <a:rPr lang="en-US" sz="1200" baseline="0" dirty="0"/>
              <a:t> effects in the list (fade entrance effects). On the </a:t>
            </a:r>
            <a:r>
              <a:rPr lang="en-US" sz="1200" b="1" baseline="0" dirty="0"/>
              <a:t>Animations</a:t>
            </a:r>
            <a:r>
              <a:rPr lang="en-US" sz="1200" baseline="0" dirty="0"/>
              <a:t> tab, in the </a:t>
            </a:r>
            <a:r>
              <a:rPr lang="en-US" sz="1200" b="1" baseline="0" dirty="0"/>
              <a:t>Animation</a:t>
            </a:r>
            <a:r>
              <a:rPr lang="en-US" sz="1200" baseline="0" dirty="0"/>
              <a:t> group, click </a:t>
            </a:r>
            <a:r>
              <a:rPr lang="en-US" sz="1200" b="1" baseline="0" dirty="0"/>
              <a:t>More</a:t>
            </a:r>
            <a:r>
              <a:rPr lang="en-US" sz="1200" baseline="0" dirty="0"/>
              <a:t>, and then under </a:t>
            </a:r>
            <a:r>
              <a:rPr lang="en-US" sz="1200" b="1" baseline="0" dirty="0"/>
              <a:t>Entrance</a:t>
            </a:r>
            <a:r>
              <a:rPr lang="en-US" sz="1200" baseline="0" dirty="0"/>
              <a:t> click </a:t>
            </a:r>
            <a:r>
              <a:rPr lang="en-US" sz="1200" b="1" baseline="0" dirty="0"/>
              <a:t>Zoom</a:t>
            </a:r>
            <a:r>
              <a:rPr lang="en-US" sz="1200" baseline="0" dirty="0"/>
              <a:t>. </a:t>
            </a:r>
          </a:p>
          <a:p>
            <a:pPr marL="228600" lvl="0" indent="-228600">
              <a:buFont typeface="+mj-lt"/>
              <a:buAutoNum type="arabicPeriod"/>
            </a:pPr>
            <a:r>
              <a:rPr lang="en-US" sz="1200" baseline="0" dirty="0"/>
              <a:t>Also on the </a:t>
            </a:r>
            <a:r>
              <a:rPr lang="en-US" sz="1200" b="1" baseline="0" dirty="0"/>
              <a:t>Animation</a:t>
            </a:r>
            <a:r>
              <a:rPr lang="en-US" sz="1200" baseline="0" dirty="0"/>
              <a:t> tab, in the </a:t>
            </a:r>
            <a:r>
              <a:rPr lang="en-US" sz="1200" b="1" baseline="0" dirty="0"/>
              <a:t>Timing</a:t>
            </a:r>
            <a:r>
              <a:rPr lang="en-US" sz="1200" baseline="0" dirty="0"/>
              <a:t> group, do the following:</a:t>
            </a:r>
          </a:p>
          <a:p>
            <a:pPr marL="685800" lvl="1" indent="-228600">
              <a:buFont typeface="Arial" pitchFamily="34" charset="0"/>
              <a:buChar char="•"/>
            </a:pPr>
            <a:r>
              <a:rPr lang="en-US" sz="1200" baseline="0" dirty="0"/>
              <a:t>In the </a:t>
            </a:r>
            <a:r>
              <a:rPr lang="en-US" sz="1200" b="1" baseline="0" dirty="0"/>
              <a:t>Start</a:t>
            </a:r>
            <a:r>
              <a:rPr lang="en-US" sz="1200" baseline="0" dirty="0"/>
              <a:t> list, select </a:t>
            </a:r>
            <a:r>
              <a:rPr lang="en-US" sz="1200" b="1" baseline="0" dirty="0"/>
              <a:t>With</a:t>
            </a:r>
            <a:r>
              <a:rPr lang="en-US" sz="1200" baseline="0" dirty="0"/>
              <a:t> </a:t>
            </a:r>
            <a:r>
              <a:rPr lang="en-US" sz="1200" b="1" baseline="0" dirty="0"/>
              <a:t>Previous</a:t>
            </a:r>
            <a:r>
              <a:rPr lang="en-US" sz="1200" baseline="0" dirty="0"/>
              <a:t>.</a:t>
            </a:r>
          </a:p>
          <a:p>
            <a:pPr marL="685800" lvl="1" indent="-228600">
              <a:buFont typeface="Arial" pitchFamily="34" charset="0"/>
              <a:buChar char="•"/>
            </a:pPr>
            <a:r>
              <a:rPr lang="en-US" sz="1200" baseline="0" dirty="0"/>
              <a:t>In the </a:t>
            </a:r>
            <a:r>
              <a:rPr lang="en-US" sz="1200" b="1" baseline="0" dirty="0"/>
              <a:t>Duration </a:t>
            </a:r>
            <a:r>
              <a:rPr lang="en-US" sz="1200" baseline="0" dirty="0"/>
              <a:t>list, select </a:t>
            </a:r>
            <a:r>
              <a:rPr lang="en-US" sz="1200" b="1" baseline="0" dirty="0"/>
              <a:t>0.50 seconds</a:t>
            </a:r>
            <a:r>
              <a:rPr lang="en-US" sz="1200" baseline="0" dirty="0"/>
              <a:t>.</a:t>
            </a:r>
            <a:endParaRPr lang="en-US" sz="1200" dirty="0"/>
          </a:p>
          <a:p>
            <a:pPr marL="228600" lvl="0" indent="-228600">
              <a:buFont typeface="+mj-lt"/>
              <a:buAutoNum type="arabicPeriod"/>
            </a:pPr>
            <a:r>
              <a:rPr lang="en-US" sz="1200" dirty="0"/>
              <a:t>Press</a:t>
            </a:r>
            <a:r>
              <a:rPr lang="en-US" sz="1200" baseline="0" dirty="0"/>
              <a:t> and hold CTRL, and in the </a:t>
            </a:r>
            <a:r>
              <a:rPr lang="en-US" sz="1200" b="1" baseline="0" dirty="0"/>
              <a:t>Animation Pane</a:t>
            </a:r>
            <a:r>
              <a:rPr lang="en-US" sz="1200" baseline="0" dirty="0"/>
              <a:t>, select the seventh and tenth effects in the list (fade entrance effects). On the </a:t>
            </a:r>
            <a:r>
              <a:rPr lang="en-US" sz="1200" b="1" baseline="0" dirty="0"/>
              <a:t>Animations</a:t>
            </a:r>
            <a:r>
              <a:rPr lang="en-US" sz="1200" baseline="0" dirty="0"/>
              <a:t> tab, in the </a:t>
            </a:r>
            <a:r>
              <a:rPr lang="en-US" sz="1200" b="1" baseline="0" dirty="0"/>
              <a:t>Timing</a:t>
            </a:r>
            <a:r>
              <a:rPr lang="en-US" sz="1200" baseline="0" dirty="0"/>
              <a:t> group, in the </a:t>
            </a:r>
            <a:r>
              <a:rPr lang="en-US" sz="1200" b="1" baseline="0" dirty="0"/>
              <a:t>Start</a:t>
            </a:r>
            <a:r>
              <a:rPr lang="en-US" sz="1200" baseline="0" dirty="0"/>
              <a:t> list select </a:t>
            </a:r>
            <a:r>
              <a:rPr lang="en-US" sz="1200" b="1" baseline="0" dirty="0"/>
              <a:t>After</a:t>
            </a:r>
            <a:r>
              <a:rPr lang="en-US" sz="1200" baseline="0" dirty="0"/>
              <a:t> </a:t>
            </a:r>
            <a:r>
              <a:rPr lang="en-US" sz="1200" b="1" baseline="0" dirty="0"/>
              <a:t>Previous</a:t>
            </a:r>
            <a:r>
              <a:rPr lang="en-US" sz="1200" baseline="0" dirty="0"/>
              <a:t>.</a:t>
            </a:r>
            <a:endParaRPr lang="en-US" sz="1200" dirty="0"/>
          </a:p>
          <a:p>
            <a:pPr marL="228600" indent="-228600">
              <a:buFont typeface="+mj-lt"/>
              <a:buNone/>
            </a:pPr>
            <a:endParaRPr lang="en-US" sz="1200" dirty="0"/>
          </a:p>
          <a:p>
            <a:pPr marL="228600" indent="-228600">
              <a:buFont typeface="+mj-lt"/>
              <a:buNone/>
            </a:pPr>
            <a:endParaRPr lang="en-US" sz="1200" dirty="0"/>
          </a:p>
          <a:p>
            <a:r>
              <a:rPr lang="en-US" sz="1200" baseline="0" dirty="0">
                <a:latin typeface="+mn-lt"/>
              </a:rPr>
              <a:t>To reproduce the background effects on this slide, do the following:</a:t>
            </a:r>
          </a:p>
          <a:p>
            <a:pPr marL="228600" lvl="0" indent="-228600">
              <a:buFont typeface="+mj-lt"/>
              <a:buAutoNum type="arabicPeriod"/>
            </a:pPr>
            <a:r>
              <a:rPr lang="en-US" sz="1200" kern="1200" dirty="0">
                <a:solidFill>
                  <a:schemeClr val="tx1"/>
                </a:solidFill>
                <a:latin typeface="+mn-lt"/>
                <a:ea typeface="+mn-ea"/>
                <a:cs typeface="+mn-cs"/>
              </a:rPr>
              <a:t>Right-click  the slide background area, and then click </a:t>
            </a:r>
            <a:r>
              <a:rPr lang="en-US" sz="1200" b="1" kern="1200" dirty="0">
                <a:solidFill>
                  <a:schemeClr val="tx1"/>
                </a:solidFill>
                <a:latin typeface="+mn-lt"/>
                <a:ea typeface="+mn-ea"/>
                <a:cs typeface="+mn-cs"/>
              </a:rPr>
              <a:t>Format Background</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Format Background </a:t>
            </a:r>
            <a:r>
              <a:rPr lang="en-US" sz="1200" kern="1200" dirty="0">
                <a:solidFill>
                  <a:schemeClr val="tx1"/>
                </a:solidFill>
                <a:latin typeface="+mn-lt"/>
                <a:ea typeface="+mn-ea"/>
                <a:cs typeface="+mn-cs"/>
              </a:rPr>
              <a:t>dialog box, click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in the left pane, select </a:t>
            </a:r>
            <a:r>
              <a:rPr lang="en-US" sz="1200" b="1" kern="1200" dirty="0">
                <a:solidFill>
                  <a:schemeClr val="tx1"/>
                </a:solidFill>
                <a:latin typeface="+mn-lt"/>
                <a:ea typeface="+mn-ea"/>
                <a:cs typeface="+mn-cs"/>
              </a:rPr>
              <a:t>Gradient fill</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pane, and then do the following:</a:t>
            </a:r>
          </a:p>
          <a:p>
            <a:pPr marL="685800" lvl="1"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Type</a:t>
            </a:r>
            <a:r>
              <a:rPr lang="en-US" sz="1200" kern="1200" dirty="0">
                <a:solidFill>
                  <a:schemeClr val="tx1"/>
                </a:solidFill>
                <a:latin typeface="+mn-lt"/>
                <a:ea typeface="+mn-ea"/>
                <a:cs typeface="+mn-cs"/>
              </a:rPr>
              <a:t> list, select </a:t>
            </a:r>
            <a:r>
              <a:rPr lang="en-US" sz="1200" b="1" kern="1200" dirty="0">
                <a:solidFill>
                  <a:schemeClr val="tx1"/>
                </a:solidFill>
                <a:latin typeface="+mn-lt"/>
                <a:ea typeface="+mn-ea"/>
                <a:cs typeface="+mn-cs"/>
              </a:rPr>
              <a:t>Radial</a:t>
            </a:r>
            <a:r>
              <a:rPr lang="en-US" sz="1200" kern="1200" dirty="0">
                <a:solidFill>
                  <a:schemeClr val="tx1"/>
                </a:solidFill>
                <a:latin typeface="+mn-lt"/>
                <a:ea typeface="+mn-ea"/>
                <a:cs typeface="+mn-cs"/>
              </a:rPr>
              <a:t>.</a:t>
            </a:r>
          </a:p>
          <a:p>
            <a:pPr marL="685800" lvl="1"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Direction</a:t>
            </a:r>
            <a:r>
              <a:rPr lang="en-US" sz="1200" kern="1200" dirty="0">
                <a:solidFill>
                  <a:schemeClr val="tx1"/>
                </a:solidFill>
                <a:latin typeface="+mn-lt"/>
                <a:ea typeface="+mn-ea"/>
                <a:cs typeface="+mn-cs"/>
              </a:rPr>
              <a:t>, and then click </a:t>
            </a:r>
            <a:r>
              <a:rPr lang="en-US" sz="1200" b="1" kern="1200" dirty="0">
                <a:solidFill>
                  <a:schemeClr val="tx1"/>
                </a:solidFill>
                <a:latin typeface="+mn-lt"/>
                <a:ea typeface="+mn-ea"/>
                <a:cs typeface="+mn-cs"/>
              </a:rPr>
              <a:t>From Center </a:t>
            </a:r>
            <a:r>
              <a:rPr lang="en-US" sz="1200" b="0" kern="1200" dirty="0">
                <a:solidFill>
                  <a:schemeClr val="tx1"/>
                </a:solidFill>
                <a:latin typeface="+mn-lt"/>
                <a:ea typeface="+mn-ea"/>
                <a:cs typeface="+mn-cs"/>
              </a:rPr>
              <a:t>(third option from the left). </a:t>
            </a:r>
            <a:endParaRPr lang="en-US" sz="1200" b="1" kern="120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 gradient stop</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 gradient stop</a:t>
            </a:r>
            <a:r>
              <a:rPr lang="en-US" sz="1200" kern="1200" dirty="0">
                <a:solidFill>
                  <a:schemeClr val="tx1"/>
                </a:solidFill>
                <a:latin typeface="+mn-lt"/>
                <a:ea typeface="+mn-ea"/>
                <a:cs typeface="+mn-cs"/>
              </a:rPr>
              <a:t> until two stops appear in the slider.</a:t>
            </a:r>
          </a:p>
          <a:p>
            <a:pPr marL="228600" lvl="0" indent="-228600">
              <a:buFont typeface="+mj-lt"/>
              <a:buAutoNum type="arabicPeriod"/>
            </a:pPr>
            <a:r>
              <a:rPr lang="en-US" sz="1200" kern="1200" dirty="0">
                <a:solidFill>
                  <a:schemeClr val="tx1"/>
                </a:solidFill>
                <a:latin typeface="+mn-lt"/>
                <a:ea typeface="+mn-ea"/>
                <a:cs typeface="+mn-cs"/>
              </a:rPr>
              <a:t>Also 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customize the gradient stops that you added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0" kern="1200" dirty="0">
                <a:solidFill>
                  <a:schemeClr val="tx1"/>
                </a:solidFill>
                <a:latin typeface="+mn-lt"/>
                <a:ea typeface="+mn-ea"/>
                <a:cs typeface="+mn-cs"/>
              </a:rPr>
              <a:t>the</a:t>
            </a:r>
            <a:r>
              <a:rPr lang="en-US" sz="1200" b="0" kern="1200" baseline="0" dirty="0">
                <a:solidFill>
                  <a:schemeClr val="tx1"/>
                </a:solidFill>
                <a:latin typeface="+mn-lt"/>
                <a:ea typeface="+mn-ea"/>
                <a:cs typeface="+mn-cs"/>
              </a:rPr>
              <a:t> first stop in the slider</a:t>
            </a:r>
            <a:r>
              <a:rPr lang="en-US" sz="1200" kern="1200" dirty="0">
                <a:solidFill>
                  <a:schemeClr val="tx1"/>
                </a:solidFill>
                <a:latin typeface="+mn-lt"/>
                <a:ea typeface="+mn-ea"/>
                <a:cs typeface="+mn-cs"/>
              </a:rPr>
              <a: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0%</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a:t>
            </a:r>
            <a:r>
              <a:rPr lang="en-US" sz="1200" b="0" baseline="0" dirty="0">
                <a:solidFill>
                  <a:schemeClr val="accent6"/>
                </a:solidFill>
                <a:latin typeface="+mn-lt"/>
              </a:rPr>
              <a:t>(first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0" kern="1200" dirty="0">
                <a:solidFill>
                  <a:schemeClr val="tx1"/>
                </a:solidFill>
                <a:latin typeface="+mn-lt"/>
                <a:ea typeface="+mn-ea"/>
                <a:cs typeface="+mn-cs"/>
              </a:rPr>
              <a:t>the last stop on the slider</a:t>
            </a:r>
            <a:r>
              <a:rPr lang="en-US" sz="1200" kern="1200" dirty="0">
                <a:solidFill>
                  <a:schemeClr val="tx1"/>
                </a:solidFill>
                <a:latin typeface="+mn-lt"/>
                <a:ea typeface="+mn-ea"/>
                <a:cs typeface="+mn-cs"/>
              </a:rPr>
              <a: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Darker 35% </a:t>
            </a:r>
            <a:r>
              <a:rPr lang="en-US" sz="1200" b="0" baseline="0" dirty="0">
                <a:solidFill>
                  <a:schemeClr val="accent6"/>
                </a:solidFill>
                <a:latin typeface="+mn-lt"/>
              </a:rPr>
              <a:t>(fifth row, first option from the left). </a:t>
            </a:r>
            <a:endParaRPr lang="en-US" sz="800" dirty="0"/>
          </a:p>
          <a:p>
            <a:pPr marL="228600" indent="-228600">
              <a:buFont typeface="+mj-lt"/>
              <a:buNone/>
            </a:pPr>
            <a:endParaRPr lang="en-US" sz="1200" dirty="0"/>
          </a:p>
          <a:p>
            <a:endParaRPr lang="en-US" sz="1200" dirty="0"/>
          </a:p>
        </p:txBody>
      </p:sp>
      <p:sp>
        <p:nvSpPr>
          <p:cNvPr id="7" name="Slide Image Placeholder 6"/>
          <p:cNvSpPr>
            <a:spLocks noGrp="1" noRot="1" noChangeAspect="1"/>
          </p:cNvSpPr>
          <p:nvPr>
            <p:ph type="sldImg"/>
          </p:nvPr>
        </p:nvSpPr>
        <p:spPr>
          <a:xfrm>
            <a:off x="538163" y="503238"/>
            <a:ext cx="3146425" cy="2359025"/>
          </a:xfrm>
        </p:spPr>
      </p:sp>
    </p:spTree>
    <p:extLst>
      <p:ext uri="{BB962C8B-B14F-4D97-AF65-F5344CB8AC3E}">
        <p14:creationId xmlns:p14="http://schemas.microsoft.com/office/powerpoint/2010/main" val="319755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62EB26-B177-4991-8AD4-720F22BF76FC}" type="slidenum">
              <a:rPr lang="en-ZA" smtClean="0"/>
              <a:t>15</a:t>
            </a:fld>
            <a:endParaRPr lang="en-ZA" dirty="0"/>
          </a:p>
        </p:txBody>
      </p:sp>
    </p:spTree>
    <p:extLst>
      <p:ext uri="{BB962C8B-B14F-4D97-AF65-F5344CB8AC3E}">
        <p14:creationId xmlns:p14="http://schemas.microsoft.com/office/powerpoint/2010/main" val="653053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62EB26-B177-4991-8AD4-720F22BF76FC}" type="slidenum">
              <a:rPr lang="en-ZA" smtClean="0"/>
              <a:t>16</a:t>
            </a:fld>
            <a:endParaRPr lang="en-ZA" dirty="0"/>
          </a:p>
        </p:txBody>
      </p:sp>
    </p:spTree>
    <p:extLst>
      <p:ext uri="{BB962C8B-B14F-4D97-AF65-F5344CB8AC3E}">
        <p14:creationId xmlns:p14="http://schemas.microsoft.com/office/powerpoint/2010/main" val="204370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7928E049-3220-D446-94AA-4A1DA0AFD76A}" type="slidenum">
              <a:rPr lang="en-US" smtClean="0"/>
              <a:pPr/>
              <a:t>18</a:t>
            </a:fld>
            <a:endParaRPr lang="en-US" dirty="0"/>
          </a:p>
        </p:txBody>
      </p:sp>
    </p:spTree>
    <p:extLst>
      <p:ext uri="{BB962C8B-B14F-4D97-AF65-F5344CB8AC3E}">
        <p14:creationId xmlns:p14="http://schemas.microsoft.com/office/powerpoint/2010/main" val="1428599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62EB26-B177-4991-8AD4-720F22BF76FC}" type="slidenum">
              <a:rPr lang="en-ZA" smtClean="0"/>
              <a:t>19</a:t>
            </a:fld>
            <a:endParaRPr lang="en-ZA" dirty="0"/>
          </a:p>
        </p:txBody>
      </p:sp>
    </p:spTree>
    <p:extLst>
      <p:ext uri="{BB962C8B-B14F-4D97-AF65-F5344CB8AC3E}">
        <p14:creationId xmlns:p14="http://schemas.microsoft.com/office/powerpoint/2010/main" val="287533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eg"/><Relationship Id="rId3" Type="http://schemas.openxmlformats.org/officeDocument/2006/relationships/image" Target="../media/image2.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 Id="rId3" Type="http://schemas.openxmlformats.org/officeDocument/2006/relationships/image" Target="../media/image2.em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jpeg"/><Relationship Id="rId3" Type="http://schemas.openxmlformats.org/officeDocument/2006/relationships/image" Target="../media/image2.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w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
        <p:nvSpPr>
          <p:cNvPr id="4" name="Date Placeholder 3"/>
          <p:cNvSpPr>
            <a:spLocks noGrp="1"/>
          </p:cNvSpPr>
          <p:nvPr>
            <p:ph type="dt" sz="half" idx="10"/>
          </p:nvPr>
        </p:nvSpPr>
        <p:spPr/>
        <p:txBody>
          <a:bodyPr/>
          <a:lstStyle/>
          <a:p>
            <a:fld id="{234AC1D2-9D7F-4BB5-860D-40B7BDF60B5F}" type="datetimeFigureOut">
              <a:rPr lang="en-ZA" smtClean="0"/>
              <a:t>2019/03/24</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D0347216-69CA-408A-BE68-F2E7E523D690}" type="slidenum">
              <a:rPr lang="en-ZA" smtClean="0"/>
              <a:t>‹#›</a:t>
            </a:fld>
            <a:endParaRPr lang="en-ZA" dirty="0"/>
          </a:p>
        </p:txBody>
      </p:sp>
    </p:spTree>
    <p:extLst>
      <p:ext uri="{BB962C8B-B14F-4D97-AF65-F5344CB8AC3E}">
        <p14:creationId xmlns:p14="http://schemas.microsoft.com/office/powerpoint/2010/main" val="3255070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234AC1D2-9D7F-4BB5-860D-40B7BDF60B5F}" type="datetimeFigureOut">
              <a:rPr lang="en-ZA" smtClean="0"/>
              <a:t>2019/03/24</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D0347216-69CA-408A-BE68-F2E7E523D690}" type="slidenum">
              <a:rPr lang="en-ZA" smtClean="0"/>
              <a:t>‹#›</a:t>
            </a:fld>
            <a:endParaRPr lang="en-ZA" dirty="0"/>
          </a:p>
        </p:txBody>
      </p:sp>
    </p:spTree>
    <p:extLst>
      <p:ext uri="{BB962C8B-B14F-4D97-AF65-F5344CB8AC3E}">
        <p14:creationId xmlns:p14="http://schemas.microsoft.com/office/powerpoint/2010/main" val="1334821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234AC1D2-9D7F-4BB5-860D-40B7BDF60B5F}" type="datetimeFigureOut">
              <a:rPr lang="en-ZA" smtClean="0"/>
              <a:t>2019/03/24</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D0347216-69CA-408A-BE68-F2E7E523D690}" type="slidenum">
              <a:rPr lang="en-ZA" smtClean="0"/>
              <a:t>‹#›</a:t>
            </a:fld>
            <a:endParaRPr lang="en-ZA" dirty="0"/>
          </a:p>
        </p:txBody>
      </p:sp>
    </p:spTree>
    <p:extLst>
      <p:ext uri="{BB962C8B-B14F-4D97-AF65-F5344CB8AC3E}">
        <p14:creationId xmlns:p14="http://schemas.microsoft.com/office/powerpoint/2010/main" val="10646499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9" name="Picture 8"/>
          <p:cNvPicPr>
            <a:picLocks/>
          </p:cNvPicPr>
          <p:nvPr userDrawn="1"/>
        </p:nvPicPr>
        <p:blipFill rotWithShape="1">
          <a:blip r:embed="rId2" cstate="screen">
            <a:extLst>
              <a:ext uri="{28A0092B-C50C-407E-A947-70E740481C1C}">
                <a14:useLocalDpi xmlns:a14="http://schemas.microsoft.com/office/drawing/2010/main"/>
              </a:ext>
            </a:extLst>
          </a:blip>
          <a:srcRect/>
          <a:stretch/>
        </p:blipFill>
        <p:spPr>
          <a:xfrm>
            <a:off x="5762858" y="720000"/>
            <a:ext cx="3381143" cy="5400000"/>
          </a:xfrm>
          <a:prstGeom prst="rect">
            <a:avLst/>
          </a:prstGeom>
        </p:spPr>
      </p:pic>
      <p:sp>
        <p:nvSpPr>
          <p:cNvPr id="11" name="Rectangle 10"/>
          <p:cNvSpPr>
            <a:spLocks/>
          </p:cNvSpPr>
          <p:nvPr userDrawn="1"/>
        </p:nvSpPr>
        <p:spPr>
          <a:xfrm>
            <a:off x="720000" y="720000"/>
            <a:ext cx="5400000" cy="5400000"/>
          </a:xfrm>
          <a:prstGeom prst="rect">
            <a:avLst/>
          </a:prstGeom>
          <a:solidFill>
            <a:srgbClr val="002F8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5" name="Rectangle 14"/>
          <p:cNvSpPr>
            <a:spLocks noChangeAspect="1"/>
          </p:cNvSpPr>
          <p:nvPr userDrawn="1"/>
        </p:nvSpPr>
        <p:spPr>
          <a:xfrm>
            <a:off x="720000" y="720000"/>
            <a:ext cx="1800000" cy="1800000"/>
          </a:xfrm>
          <a:prstGeom prst="rect">
            <a:avLst/>
          </a:prstGeom>
          <a:solidFill>
            <a:srgbClr val="CF0A2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u="sng" dirty="0">
              <a:solidFill>
                <a:prstClr val="white"/>
              </a:solidFill>
            </a:endParaRPr>
          </a:p>
        </p:txBody>
      </p:sp>
      <p:sp>
        <p:nvSpPr>
          <p:cNvPr id="16" name="Rectangle 15"/>
          <p:cNvSpPr>
            <a:spLocks noChangeAspect="1"/>
          </p:cNvSpPr>
          <p:nvPr userDrawn="1"/>
        </p:nvSpPr>
        <p:spPr>
          <a:xfrm>
            <a:off x="360000" y="360000"/>
            <a:ext cx="1800000" cy="1800000"/>
          </a:xfrm>
          <a:prstGeom prst="rect">
            <a:avLst/>
          </a:prstGeom>
          <a:solidFill>
            <a:srgbClr val="B16E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u="sng" dirty="0">
              <a:solidFill>
                <a:prstClr val="white"/>
              </a:solidFill>
            </a:endParaRPr>
          </a:p>
        </p:txBody>
      </p:sp>
      <p:pic>
        <p:nvPicPr>
          <p:cNvPr id="17" name="Picture 1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20000" y="720000"/>
            <a:ext cx="1440000" cy="1440000"/>
          </a:xfrm>
          <a:prstGeom prst="rect">
            <a:avLst/>
          </a:prstGeom>
        </p:spPr>
      </p:pic>
      <p:sp>
        <p:nvSpPr>
          <p:cNvPr id="18" name="Title 1"/>
          <p:cNvSpPr>
            <a:spLocks noGrp="1"/>
          </p:cNvSpPr>
          <p:nvPr>
            <p:ph type="title" hasCustomPrompt="1"/>
          </p:nvPr>
        </p:nvSpPr>
        <p:spPr>
          <a:xfrm>
            <a:off x="1082859" y="2864230"/>
            <a:ext cx="4680000" cy="1079999"/>
          </a:xfrm>
        </p:spPr>
        <p:txBody>
          <a:bodyPr anchor="b" anchorCtr="0">
            <a:normAutofit/>
          </a:bodyPr>
          <a:lstStyle>
            <a:lvl1pPr algn="l">
              <a:lnSpc>
                <a:spcPct val="90000"/>
              </a:lnSpc>
              <a:defRPr sz="3200">
                <a:solidFill>
                  <a:schemeClr val="bg1"/>
                </a:solidFill>
              </a:defRPr>
            </a:lvl1pPr>
          </a:lstStyle>
          <a:p>
            <a:r>
              <a:rPr lang="en-US" dirty="0"/>
              <a:t>Heading</a:t>
            </a:r>
          </a:p>
        </p:txBody>
      </p:sp>
      <p:sp>
        <p:nvSpPr>
          <p:cNvPr id="21" name="Text Placeholder 22"/>
          <p:cNvSpPr>
            <a:spLocks noGrp="1"/>
          </p:cNvSpPr>
          <p:nvPr>
            <p:ph type="body" sz="quarter" idx="13" hasCustomPrompt="1"/>
          </p:nvPr>
        </p:nvSpPr>
        <p:spPr>
          <a:xfrm>
            <a:off x="1082859" y="3944229"/>
            <a:ext cx="4680000" cy="1800001"/>
          </a:xfrm>
        </p:spPr>
        <p:txBody>
          <a:bodyPr>
            <a:normAutofit/>
          </a:bodyPr>
          <a:lstStyle>
            <a:lvl1pPr marL="0" indent="0" algn="l">
              <a:buNone/>
              <a:defRPr sz="1800">
                <a:solidFill>
                  <a:schemeClr val="bg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Subheading</a:t>
            </a:r>
          </a:p>
        </p:txBody>
      </p:sp>
      <p:sp>
        <p:nvSpPr>
          <p:cNvPr id="22" name="Text Placeholder 22"/>
          <p:cNvSpPr>
            <a:spLocks noGrp="1"/>
          </p:cNvSpPr>
          <p:nvPr>
            <p:ph type="body" sz="quarter" idx="14" hasCustomPrompt="1"/>
          </p:nvPr>
        </p:nvSpPr>
        <p:spPr>
          <a:xfrm>
            <a:off x="1082859" y="5024229"/>
            <a:ext cx="4680000" cy="720001"/>
          </a:xfrm>
        </p:spPr>
        <p:txBody>
          <a:bodyPr anchor="b">
            <a:normAutofit/>
          </a:bodyPr>
          <a:lstStyle>
            <a:lvl1pPr marL="0" indent="0" algn="l">
              <a:buNone/>
              <a:defRPr sz="1800">
                <a:solidFill>
                  <a:schemeClr val="bg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Date</a:t>
            </a:r>
          </a:p>
        </p:txBody>
      </p:sp>
    </p:spTree>
    <p:extLst>
      <p:ext uri="{BB962C8B-B14F-4D97-AF65-F5344CB8AC3E}">
        <p14:creationId xmlns:p14="http://schemas.microsoft.com/office/powerpoint/2010/main" val="6595038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60596" y="720000"/>
            <a:ext cx="3083405" cy="5400000"/>
          </a:xfrm>
          <a:prstGeom prst="rect">
            <a:avLst/>
          </a:prstGeom>
        </p:spPr>
      </p:pic>
      <p:sp>
        <p:nvSpPr>
          <p:cNvPr id="11" name="Rectangle 10"/>
          <p:cNvSpPr>
            <a:spLocks/>
          </p:cNvSpPr>
          <p:nvPr userDrawn="1"/>
        </p:nvSpPr>
        <p:spPr>
          <a:xfrm>
            <a:off x="720000" y="720000"/>
            <a:ext cx="5400000" cy="5400000"/>
          </a:xfrm>
          <a:prstGeom prst="rect">
            <a:avLst/>
          </a:prstGeom>
          <a:solidFill>
            <a:srgbClr val="002F8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5" name="Rectangle 14"/>
          <p:cNvSpPr>
            <a:spLocks noChangeAspect="1"/>
          </p:cNvSpPr>
          <p:nvPr userDrawn="1"/>
        </p:nvSpPr>
        <p:spPr>
          <a:xfrm>
            <a:off x="720000" y="720000"/>
            <a:ext cx="1800000" cy="1800000"/>
          </a:xfrm>
          <a:prstGeom prst="rect">
            <a:avLst/>
          </a:prstGeom>
          <a:solidFill>
            <a:srgbClr val="CF0A2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u="sng" dirty="0">
              <a:solidFill>
                <a:prstClr val="white"/>
              </a:solidFill>
            </a:endParaRPr>
          </a:p>
        </p:txBody>
      </p:sp>
      <p:sp>
        <p:nvSpPr>
          <p:cNvPr id="16" name="Rectangle 15"/>
          <p:cNvSpPr>
            <a:spLocks noChangeAspect="1"/>
          </p:cNvSpPr>
          <p:nvPr userDrawn="1"/>
        </p:nvSpPr>
        <p:spPr>
          <a:xfrm>
            <a:off x="360000" y="360000"/>
            <a:ext cx="1800000" cy="1800000"/>
          </a:xfrm>
          <a:prstGeom prst="rect">
            <a:avLst/>
          </a:prstGeom>
          <a:solidFill>
            <a:srgbClr val="B16E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u="sng" dirty="0">
              <a:solidFill>
                <a:prstClr val="white"/>
              </a:solidFill>
            </a:endParaRPr>
          </a:p>
        </p:txBody>
      </p:sp>
      <p:pic>
        <p:nvPicPr>
          <p:cNvPr id="17" name="Picture 1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20000" y="720000"/>
            <a:ext cx="1440000" cy="1440000"/>
          </a:xfrm>
          <a:prstGeom prst="rect">
            <a:avLst/>
          </a:prstGeom>
        </p:spPr>
      </p:pic>
      <p:sp>
        <p:nvSpPr>
          <p:cNvPr id="18" name="Title 1"/>
          <p:cNvSpPr>
            <a:spLocks noGrp="1"/>
          </p:cNvSpPr>
          <p:nvPr>
            <p:ph type="title" hasCustomPrompt="1"/>
          </p:nvPr>
        </p:nvSpPr>
        <p:spPr>
          <a:xfrm>
            <a:off x="1082859" y="2864230"/>
            <a:ext cx="4680000" cy="1079999"/>
          </a:xfrm>
        </p:spPr>
        <p:txBody>
          <a:bodyPr anchor="b" anchorCtr="0">
            <a:normAutofit/>
          </a:bodyPr>
          <a:lstStyle>
            <a:lvl1pPr algn="l">
              <a:lnSpc>
                <a:spcPct val="90000"/>
              </a:lnSpc>
              <a:defRPr sz="3200">
                <a:solidFill>
                  <a:schemeClr val="bg1"/>
                </a:solidFill>
              </a:defRPr>
            </a:lvl1pPr>
          </a:lstStyle>
          <a:p>
            <a:r>
              <a:rPr lang="en-US" dirty="0"/>
              <a:t>Heading</a:t>
            </a:r>
          </a:p>
        </p:txBody>
      </p:sp>
      <p:sp>
        <p:nvSpPr>
          <p:cNvPr id="21" name="Text Placeholder 22"/>
          <p:cNvSpPr>
            <a:spLocks noGrp="1"/>
          </p:cNvSpPr>
          <p:nvPr>
            <p:ph type="body" sz="quarter" idx="13" hasCustomPrompt="1"/>
          </p:nvPr>
        </p:nvSpPr>
        <p:spPr>
          <a:xfrm>
            <a:off x="1082859" y="3944229"/>
            <a:ext cx="4680000" cy="1800001"/>
          </a:xfrm>
        </p:spPr>
        <p:txBody>
          <a:bodyPr>
            <a:normAutofit/>
          </a:bodyPr>
          <a:lstStyle>
            <a:lvl1pPr marL="0" indent="0" algn="l">
              <a:buNone/>
              <a:defRPr sz="1800">
                <a:solidFill>
                  <a:schemeClr val="bg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Subheading</a:t>
            </a:r>
          </a:p>
        </p:txBody>
      </p:sp>
      <p:sp>
        <p:nvSpPr>
          <p:cNvPr id="22" name="Text Placeholder 22"/>
          <p:cNvSpPr>
            <a:spLocks noGrp="1"/>
          </p:cNvSpPr>
          <p:nvPr>
            <p:ph type="body" sz="quarter" idx="14" hasCustomPrompt="1"/>
          </p:nvPr>
        </p:nvSpPr>
        <p:spPr>
          <a:xfrm>
            <a:off x="1082859" y="5024229"/>
            <a:ext cx="4680000" cy="720001"/>
          </a:xfrm>
        </p:spPr>
        <p:txBody>
          <a:bodyPr anchor="b">
            <a:normAutofit/>
          </a:bodyPr>
          <a:lstStyle>
            <a:lvl1pPr marL="0" indent="0" algn="l">
              <a:buNone/>
              <a:defRPr sz="1800">
                <a:solidFill>
                  <a:schemeClr val="bg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Date</a:t>
            </a:r>
          </a:p>
        </p:txBody>
      </p:sp>
    </p:spTree>
    <p:extLst>
      <p:ext uri="{BB962C8B-B14F-4D97-AF65-F5344CB8AC3E}">
        <p14:creationId xmlns:p14="http://schemas.microsoft.com/office/powerpoint/2010/main" val="3697260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9" name="Picture 8" descr="Clock tower__1.jpg"/>
          <p:cNvPicPr>
            <a:picLocks/>
          </p:cNvPicPr>
          <p:nvPr userDrawn="1"/>
        </p:nvPicPr>
        <p:blipFill rotWithShape="1">
          <a:blip r:embed="rId2" cstate="screen">
            <a:extLst>
              <a:ext uri="{28A0092B-C50C-407E-A947-70E740481C1C}">
                <a14:useLocalDpi xmlns:a14="http://schemas.microsoft.com/office/drawing/2010/main"/>
              </a:ext>
            </a:extLst>
          </a:blip>
          <a:srcRect l="-64407"/>
          <a:stretch/>
        </p:blipFill>
        <p:spPr>
          <a:xfrm>
            <a:off x="3744000" y="720000"/>
            <a:ext cx="5400000" cy="5400000"/>
          </a:xfrm>
          <a:prstGeom prst="rect">
            <a:avLst/>
          </a:prstGeom>
        </p:spPr>
      </p:pic>
      <p:sp>
        <p:nvSpPr>
          <p:cNvPr id="11" name="Rectangle 10"/>
          <p:cNvSpPr>
            <a:spLocks/>
          </p:cNvSpPr>
          <p:nvPr userDrawn="1"/>
        </p:nvSpPr>
        <p:spPr>
          <a:xfrm>
            <a:off x="720000" y="720000"/>
            <a:ext cx="5400000" cy="5400000"/>
          </a:xfrm>
          <a:prstGeom prst="rect">
            <a:avLst/>
          </a:prstGeom>
          <a:solidFill>
            <a:srgbClr val="002F8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5" name="Rectangle 14"/>
          <p:cNvSpPr>
            <a:spLocks noChangeAspect="1"/>
          </p:cNvSpPr>
          <p:nvPr userDrawn="1"/>
        </p:nvSpPr>
        <p:spPr>
          <a:xfrm>
            <a:off x="720000" y="720000"/>
            <a:ext cx="1800000" cy="1800000"/>
          </a:xfrm>
          <a:prstGeom prst="rect">
            <a:avLst/>
          </a:prstGeom>
          <a:solidFill>
            <a:srgbClr val="CF0A2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u="sng" dirty="0">
              <a:solidFill>
                <a:prstClr val="white"/>
              </a:solidFill>
            </a:endParaRPr>
          </a:p>
        </p:txBody>
      </p:sp>
      <p:sp>
        <p:nvSpPr>
          <p:cNvPr id="16" name="Rectangle 15"/>
          <p:cNvSpPr>
            <a:spLocks noChangeAspect="1"/>
          </p:cNvSpPr>
          <p:nvPr userDrawn="1"/>
        </p:nvSpPr>
        <p:spPr>
          <a:xfrm>
            <a:off x="360000" y="360000"/>
            <a:ext cx="1800000" cy="1800000"/>
          </a:xfrm>
          <a:prstGeom prst="rect">
            <a:avLst/>
          </a:prstGeom>
          <a:solidFill>
            <a:srgbClr val="B16E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u="sng" dirty="0">
              <a:solidFill>
                <a:prstClr val="white"/>
              </a:solidFill>
            </a:endParaRPr>
          </a:p>
        </p:txBody>
      </p:sp>
      <p:pic>
        <p:nvPicPr>
          <p:cNvPr id="17" name="Picture 1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20000" y="720000"/>
            <a:ext cx="1440000" cy="1440000"/>
          </a:xfrm>
          <a:prstGeom prst="rect">
            <a:avLst/>
          </a:prstGeom>
        </p:spPr>
      </p:pic>
      <p:sp>
        <p:nvSpPr>
          <p:cNvPr id="18" name="Title 1"/>
          <p:cNvSpPr>
            <a:spLocks noGrp="1"/>
          </p:cNvSpPr>
          <p:nvPr>
            <p:ph type="title" hasCustomPrompt="1"/>
          </p:nvPr>
        </p:nvSpPr>
        <p:spPr>
          <a:xfrm>
            <a:off x="1082859" y="2864230"/>
            <a:ext cx="4680000" cy="1079999"/>
          </a:xfrm>
        </p:spPr>
        <p:txBody>
          <a:bodyPr anchor="b" anchorCtr="0">
            <a:normAutofit/>
          </a:bodyPr>
          <a:lstStyle>
            <a:lvl1pPr algn="l">
              <a:lnSpc>
                <a:spcPct val="90000"/>
              </a:lnSpc>
              <a:defRPr sz="3200">
                <a:solidFill>
                  <a:schemeClr val="bg1"/>
                </a:solidFill>
              </a:defRPr>
            </a:lvl1pPr>
          </a:lstStyle>
          <a:p>
            <a:r>
              <a:rPr lang="en-US" dirty="0"/>
              <a:t>Heading</a:t>
            </a:r>
          </a:p>
        </p:txBody>
      </p:sp>
      <p:sp>
        <p:nvSpPr>
          <p:cNvPr id="21" name="Text Placeholder 22"/>
          <p:cNvSpPr>
            <a:spLocks noGrp="1"/>
          </p:cNvSpPr>
          <p:nvPr>
            <p:ph type="body" sz="quarter" idx="13" hasCustomPrompt="1"/>
          </p:nvPr>
        </p:nvSpPr>
        <p:spPr>
          <a:xfrm>
            <a:off x="1082859" y="3944229"/>
            <a:ext cx="4680000" cy="1800001"/>
          </a:xfrm>
        </p:spPr>
        <p:txBody>
          <a:bodyPr>
            <a:normAutofit/>
          </a:bodyPr>
          <a:lstStyle>
            <a:lvl1pPr marL="0" indent="0" algn="l">
              <a:buNone/>
              <a:defRPr sz="1800">
                <a:solidFill>
                  <a:schemeClr val="bg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Subheading</a:t>
            </a:r>
          </a:p>
        </p:txBody>
      </p:sp>
      <p:sp>
        <p:nvSpPr>
          <p:cNvPr id="22" name="Text Placeholder 22"/>
          <p:cNvSpPr>
            <a:spLocks noGrp="1"/>
          </p:cNvSpPr>
          <p:nvPr>
            <p:ph type="body" sz="quarter" idx="14" hasCustomPrompt="1"/>
          </p:nvPr>
        </p:nvSpPr>
        <p:spPr>
          <a:xfrm>
            <a:off x="1082859" y="5024229"/>
            <a:ext cx="4680000" cy="720001"/>
          </a:xfrm>
        </p:spPr>
        <p:txBody>
          <a:bodyPr anchor="b">
            <a:normAutofit/>
          </a:bodyPr>
          <a:lstStyle>
            <a:lvl1pPr marL="0" indent="0" algn="l">
              <a:buNone/>
              <a:defRPr sz="1800">
                <a:solidFill>
                  <a:schemeClr val="bg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Date</a:t>
            </a:r>
          </a:p>
        </p:txBody>
      </p:sp>
    </p:spTree>
    <p:extLst>
      <p:ext uri="{BB962C8B-B14F-4D97-AF65-F5344CB8AC3E}">
        <p14:creationId xmlns:p14="http://schemas.microsoft.com/office/powerpoint/2010/main" val="3229547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594748" y="720000"/>
            <a:ext cx="5549253" cy="5400000"/>
          </a:xfrm>
          <a:prstGeom prst="rect">
            <a:avLst/>
          </a:prstGeom>
        </p:spPr>
      </p:pic>
      <p:sp>
        <p:nvSpPr>
          <p:cNvPr id="11" name="Rectangle 10"/>
          <p:cNvSpPr>
            <a:spLocks/>
          </p:cNvSpPr>
          <p:nvPr userDrawn="1"/>
        </p:nvSpPr>
        <p:spPr>
          <a:xfrm>
            <a:off x="720000" y="720000"/>
            <a:ext cx="5400000" cy="5400000"/>
          </a:xfrm>
          <a:prstGeom prst="rect">
            <a:avLst/>
          </a:prstGeom>
          <a:solidFill>
            <a:srgbClr val="002F8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5" name="Rectangle 14"/>
          <p:cNvSpPr>
            <a:spLocks noChangeAspect="1"/>
          </p:cNvSpPr>
          <p:nvPr userDrawn="1"/>
        </p:nvSpPr>
        <p:spPr>
          <a:xfrm>
            <a:off x="720000" y="720000"/>
            <a:ext cx="1800000" cy="1800000"/>
          </a:xfrm>
          <a:prstGeom prst="rect">
            <a:avLst/>
          </a:prstGeom>
          <a:solidFill>
            <a:srgbClr val="CF0A2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u="sng" dirty="0">
              <a:solidFill>
                <a:prstClr val="white"/>
              </a:solidFill>
            </a:endParaRPr>
          </a:p>
        </p:txBody>
      </p:sp>
      <p:sp>
        <p:nvSpPr>
          <p:cNvPr id="16" name="Rectangle 15"/>
          <p:cNvSpPr>
            <a:spLocks noChangeAspect="1"/>
          </p:cNvSpPr>
          <p:nvPr userDrawn="1"/>
        </p:nvSpPr>
        <p:spPr>
          <a:xfrm>
            <a:off x="360000" y="360000"/>
            <a:ext cx="1800000" cy="1800000"/>
          </a:xfrm>
          <a:prstGeom prst="rect">
            <a:avLst/>
          </a:prstGeom>
          <a:solidFill>
            <a:srgbClr val="B16E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u="sng" dirty="0">
              <a:solidFill>
                <a:prstClr val="white"/>
              </a:solidFill>
            </a:endParaRPr>
          </a:p>
        </p:txBody>
      </p:sp>
      <p:pic>
        <p:nvPicPr>
          <p:cNvPr id="17" name="Picture 1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20000" y="720000"/>
            <a:ext cx="1440000" cy="1440000"/>
          </a:xfrm>
          <a:prstGeom prst="rect">
            <a:avLst/>
          </a:prstGeom>
        </p:spPr>
      </p:pic>
      <p:sp>
        <p:nvSpPr>
          <p:cNvPr id="18" name="Title 1"/>
          <p:cNvSpPr>
            <a:spLocks noGrp="1"/>
          </p:cNvSpPr>
          <p:nvPr>
            <p:ph type="title" hasCustomPrompt="1"/>
          </p:nvPr>
        </p:nvSpPr>
        <p:spPr>
          <a:xfrm>
            <a:off x="1082859" y="2864230"/>
            <a:ext cx="4680000" cy="1079999"/>
          </a:xfrm>
        </p:spPr>
        <p:txBody>
          <a:bodyPr anchor="b" anchorCtr="0">
            <a:normAutofit/>
          </a:bodyPr>
          <a:lstStyle>
            <a:lvl1pPr algn="l">
              <a:lnSpc>
                <a:spcPct val="90000"/>
              </a:lnSpc>
              <a:defRPr sz="3200">
                <a:solidFill>
                  <a:schemeClr val="bg1"/>
                </a:solidFill>
              </a:defRPr>
            </a:lvl1pPr>
          </a:lstStyle>
          <a:p>
            <a:r>
              <a:rPr lang="en-US" dirty="0"/>
              <a:t>Heading</a:t>
            </a:r>
          </a:p>
        </p:txBody>
      </p:sp>
      <p:sp>
        <p:nvSpPr>
          <p:cNvPr id="21" name="Text Placeholder 22"/>
          <p:cNvSpPr>
            <a:spLocks noGrp="1"/>
          </p:cNvSpPr>
          <p:nvPr>
            <p:ph type="body" sz="quarter" idx="13" hasCustomPrompt="1"/>
          </p:nvPr>
        </p:nvSpPr>
        <p:spPr>
          <a:xfrm>
            <a:off x="1082859" y="3944229"/>
            <a:ext cx="4680000" cy="1800001"/>
          </a:xfrm>
        </p:spPr>
        <p:txBody>
          <a:bodyPr>
            <a:normAutofit/>
          </a:bodyPr>
          <a:lstStyle>
            <a:lvl1pPr marL="0" indent="0" algn="l">
              <a:buNone/>
              <a:defRPr sz="1800">
                <a:solidFill>
                  <a:schemeClr val="bg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Subheading</a:t>
            </a:r>
          </a:p>
        </p:txBody>
      </p:sp>
      <p:sp>
        <p:nvSpPr>
          <p:cNvPr id="22" name="Text Placeholder 22"/>
          <p:cNvSpPr>
            <a:spLocks noGrp="1"/>
          </p:cNvSpPr>
          <p:nvPr>
            <p:ph type="body" sz="quarter" idx="14" hasCustomPrompt="1"/>
          </p:nvPr>
        </p:nvSpPr>
        <p:spPr>
          <a:xfrm>
            <a:off x="1082859" y="5024229"/>
            <a:ext cx="4680000" cy="720001"/>
          </a:xfrm>
        </p:spPr>
        <p:txBody>
          <a:bodyPr anchor="b">
            <a:normAutofit/>
          </a:bodyPr>
          <a:lstStyle>
            <a:lvl1pPr marL="0" indent="0" algn="l">
              <a:buNone/>
              <a:defRPr sz="1800">
                <a:solidFill>
                  <a:schemeClr val="bg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Date</a:t>
            </a:r>
          </a:p>
        </p:txBody>
      </p:sp>
    </p:spTree>
    <p:extLst>
      <p:ext uri="{BB962C8B-B14F-4D97-AF65-F5344CB8AC3E}">
        <p14:creationId xmlns:p14="http://schemas.microsoft.com/office/powerpoint/2010/main" val="2690044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927850" y="6075190"/>
            <a:ext cx="1780656" cy="574572"/>
          </a:xfrm>
          <a:prstGeom prst="rect">
            <a:avLst/>
          </a:prstGeom>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600201"/>
            <a:ext cx="8229600" cy="4525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a:xfrm>
            <a:off x="2365199" y="6356351"/>
            <a:ext cx="4211999" cy="36512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801C495-B0FE-B941-950D-F04B47F85F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902569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927850" y="6075190"/>
            <a:ext cx="1780656" cy="574572"/>
          </a:xfrm>
          <a:prstGeom prst="rect">
            <a:avLst/>
          </a:prstGeom>
        </p:spPr>
      </p:pic>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3801C495-B0FE-B941-950D-F04B47F85F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661759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ackground picture">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144000" cy="6858000"/>
          </a:xfrm>
        </p:spPr>
        <p:txBody>
          <a:bodyPr anchor="ctr" anchorCtr="0"/>
          <a:lstStyle>
            <a:lvl1pPr marL="0" indent="0" algn="l">
              <a:buNone/>
              <a:defRPr>
                <a:solidFill>
                  <a:srgbClr val="002F87"/>
                </a:solidFill>
              </a:defRPr>
            </a:lvl1pPr>
          </a:lstStyle>
          <a:p>
            <a:endParaRPr lang="en-US" dirty="0"/>
          </a:p>
        </p:txBody>
      </p:sp>
    </p:spTree>
    <p:extLst>
      <p:ext uri="{BB962C8B-B14F-4D97-AF65-F5344CB8AC3E}">
        <p14:creationId xmlns:p14="http://schemas.microsoft.com/office/powerpoint/2010/main" val="17533337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Large text colour">
    <p:spTree>
      <p:nvGrpSpPr>
        <p:cNvPr id="1" name=""/>
        <p:cNvGrpSpPr/>
        <p:nvPr/>
      </p:nvGrpSpPr>
      <p:grpSpPr>
        <a:xfrm>
          <a:off x="0" y="0"/>
          <a:ext cx="0" cy="0"/>
          <a:chOff x="0" y="0"/>
          <a:chExt cx="0" cy="0"/>
        </a:xfrm>
      </p:grpSpPr>
      <p:sp>
        <p:nvSpPr>
          <p:cNvPr id="6" name="Rectangle 5"/>
          <p:cNvSpPr/>
          <p:nvPr userDrawn="1"/>
        </p:nvSpPr>
        <p:spPr>
          <a:xfrm>
            <a:off x="0" y="0"/>
            <a:ext cx="6876000" cy="6858000"/>
          </a:xfrm>
          <a:prstGeom prst="rect">
            <a:avLst/>
          </a:prstGeom>
          <a:solidFill>
            <a:srgbClr val="002F8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2" name="Title 1"/>
          <p:cNvSpPr>
            <a:spLocks noGrp="1"/>
          </p:cNvSpPr>
          <p:nvPr>
            <p:ph type="title" hasCustomPrompt="1"/>
          </p:nvPr>
        </p:nvSpPr>
        <p:spPr>
          <a:xfrm>
            <a:off x="457200" y="909000"/>
            <a:ext cx="5973619" cy="5040000"/>
          </a:xfrm>
        </p:spPr>
        <p:txBody>
          <a:bodyPr>
            <a:normAutofit/>
          </a:bodyPr>
          <a:lstStyle>
            <a:lvl1pPr>
              <a:defRPr sz="5400" baseline="0">
                <a:solidFill>
                  <a:schemeClr val="bg1"/>
                </a:solidFill>
              </a:defRPr>
            </a:lvl1pPr>
          </a:lstStyle>
          <a:p>
            <a:r>
              <a:rPr lang="en-US" dirty="0"/>
              <a:t>Large type used for bold statement or quote</a:t>
            </a:r>
          </a:p>
        </p:txBody>
      </p:sp>
      <p:sp>
        <p:nvSpPr>
          <p:cNvPr id="9" name="Rectangle 8"/>
          <p:cNvSpPr>
            <a:spLocks noChangeAspect="1"/>
          </p:cNvSpPr>
          <p:nvPr userDrawn="1"/>
        </p:nvSpPr>
        <p:spPr>
          <a:xfrm>
            <a:off x="6876000" y="6066000"/>
            <a:ext cx="792000" cy="792000"/>
          </a:xfrm>
          <a:prstGeom prst="rect">
            <a:avLst/>
          </a:prstGeom>
          <a:solidFill>
            <a:srgbClr val="CF0A2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Tree>
    <p:extLst>
      <p:ext uri="{BB962C8B-B14F-4D97-AF65-F5344CB8AC3E}">
        <p14:creationId xmlns:p14="http://schemas.microsoft.com/office/powerpoint/2010/main" val="2818628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234AC1D2-9D7F-4BB5-860D-40B7BDF60B5F}" type="datetimeFigureOut">
              <a:rPr lang="en-ZA" smtClean="0"/>
              <a:t>2019/03/24</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D0347216-69CA-408A-BE68-F2E7E523D690}" type="slidenum">
              <a:rPr lang="en-ZA" smtClean="0"/>
              <a:t>‹#›</a:t>
            </a:fld>
            <a:endParaRPr lang="en-ZA" dirty="0"/>
          </a:p>
        </p:txBody>
      </p:sp>
    </p:spTree>
    <p:extLst>
      <p:ext uri="{BB962C8B-B14F-4D97-AF65-F5344CB8AC3E}">
        <p14:creationId xmlns:p14="http://schemas.microsoft.com/office/powerpoint/2010/main" val="4500013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 text whit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927850" y="6075190"/>
            <a:ext cx="1780656" cy="574572"/>
          </a:xfrm>
          <a:prstGeom prst="rect">
            <a:avLst/>
          </a:prstGeom>
        </p:spPr>
      </p:pic>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3801C495-B0FE-B941-950D-F04B47F85F84}" type="slidenum">
              <a:rPr lang="en-US" smtClean="0">
                <a:solidFill>
                  <a:prstClr val="black">
                    <a:tint val="75000"/>
                  </a:prstClr>
                </a:solidFill>
              </a:rPr>
              <a:pPr/>
              <a:t>‹#›</a:t>
            </a:fld>
            <a:endParaRPr lang="en-US" dirty="0">
              <a:solidFill>
                <a:prstClr val="black">
                  <a:tint val="75000"/>
                </a:prstClr>
              </a:solidFill>
            </a:endParaRPr>
          </a:p>
        </p:txBody>
      </p:sp>
      <p:sp>
        <p:nvSpPr>
          <p:cNvPr id="6" name="Title 1"/>
          <p:cNvSpPr>
            <a:spLocks noGrp="1"/>
          </p:cNvSpPr>
          <p:nvPr>
            <p:ph type="title" hasCustomPrompt="1"/>
          </p:nvPr>
        </p:nvSpPr>
        <p:spPr>
          <a:xfrm>
            <a:off x="457200" y="909000"/>
            <a:ext cx="8229600" cy="5040000"/>
          </a:xfrm>
        </p:spPr>
        <p:txBody>
          <a:bodyPr>
            <a:normAutofit/>
          </a:bodyPr>
          <a:lstStyle>
            <a:lvl1pPr>
              <a:defRPr sz="5400" baseline="0">
                <a:solidFill>
                  <a:srgbClr val="002F87"/>
                </a:solidFill>
              </a:defRPr>
            </a:lvl1pPr>
          </a:lstStyle>
          <a:p>
            <a:r>
              <a:rPr lang="en-US" dirty="0"/>
              <a:t>Large type used for bold statement or quote</a:t>
            </a:r>
          </a:p>
        </p:txBody>
      </p:sp>
    </p:spTree>
    <p:extLst>
      <p:ext uri="{BB962C8B-B14F-4D97-AF65-F5344CB8AC3E}">
        <p14:creationId xmlns:p14="http://schemas.microsoft.com/office/powerpoint/2010/main" val="6544784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heading 01">
    <p:spTree>
      <p:nvGrpSpPr>
        <p:cNvPr id="1" name=""/>
        <p:cNvGrpSpPr/>
        <p:nvPr/>
      </p:nvGrpSpPr>
      <p:grpSpPr>
        <a:xfrm>
          <a:off x="0" y="0"/>
          <a:ext cx="0" cy="0"/>
          <a:chOff x="0" y="0"/>
          <a:chExt cx="0" cy="0"/>
        </a:xfrm>
      </p:grpSpPr>
      <p:sp>
        <p:nvSpPr>
          <p:cNvPr id="12" name="Rectangle 11"/>
          <p:cNvSpPr>
            <a:spLocks/>
          </p:cNvSpPr>
          <p:nvPr userDrawn="1"/>
        </p:nvSpPr>
        <p:spPr>
          <a:xfrm>
            <a:off x="6119999" y="-2"/>
            <a:ext cx="1476004" cy="1476006"/>
          </a:xfrm>
          <a:prstGeom prst="rect">
            <a:avLst/>
          </a:prstGeom>
          <a:solidFill>
            <a:srgbClr val="CF0A2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3" name="Rectangle 12"/>
          <p:cNvSpPr>
            <a:spLocks noChangeAspect="1"/>
          </p:cNvSpPr>
          <p:nvPr userDrawn="1"/>
        </p:nvSpPr>
        <p:spPr>
          <a:xfrm>
            <a:off x="-3" y="-2"/>
            <a:ext cx="6120000" cy="6120000"/>
          </a:xfrm>
          <a:prstGeom prst="rect">
            <a:avLst/>
          </a:prstGeom>
          <a:solidFill>
            <a:srgbClr val="002F8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8" name="Title 1"/>
          <p:cNvSpPr>
            <a:spLocks noGrp="1"/>
          </p:cNvSpPr>
          <p:nvPr>
            <p:ph type="title" hasCustomPrompt="1"/>
          </p:nvPr>
        </p:nvSpPr>
        <p:spPr>
          <a:xfrm>
            <a:off x="457201" y="1629004"/>
            <a:ext cx="5205596" cy="1800000"/>
          </a:xfrm>
        </p:spPr>
        <p:txBody>
          <a:bodyPr anchor="b" anchorCtr="0"/>
          <a:lstStyle>
            <a:lvl1pPr algn="l">
              <a:defRPr>
                <a:solidFill>
                  <a:schemeClr val="bg1"/>
                </a:solidFill>
              </a:defRPr>
            </a:lvl1pPr>
          </a:lstStyle>
          <a:p>
            <a:r>
              <a:rPr lang="en-US" dirty="0"/>
              <a:t>Heading</a:t>
            </a:r>
          </a:p>
        </p:txBody>
      </p:sp>
      <p:sp>
        <p:nvSpPr>
          <p:cNvPr id="23" name="Text Placeholder 22"/>
          <p:cNvSpPr>
            <a:spLocks noGrp="1"/>
          </p:cNvSpPr>
          <p:nvPr>
            <p:ph type="body" sz="quarter" idx="13" hasCustomPrompt="1"/>
          </p:nvPr>
        </p:nvSpPr>
        <p:spPr>
          <a:xfrm>
            <a:off x="457201" y="3429004"/>
            <a:ext cx="5205596" cy="1800000"/>
          </a:xfrm>
        </p:spPr>
        <p:txBody>
          <a:bodyPr>
            <a:normAutofit/>
          </a:bodyPr>
          <a:lstStyle>
            <a:lvl1pPr marL="0" indent="0" algn="l">
              <a:buNone/>
              <a:defRPr sz="2800">
                <a:solidFill>
                  <a:schemeClr val="bg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lang="en-US" dirty="0"/>
              <a:t>Subheading</a:t>
            </a:r>
          </a:p>
        </p:txBody>
      </p:sp>
    </p:spTree>
    <p:extLst>
      <p:ext uri="{BB962C8B-B14F-4D97-AF65-F5344CB8AC3E}">
        <p14:creationId xmlns:p14="http://schemas.microsoft.com/office/powerpoint/2010/main" val="14999084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11" name="Rectangle 10"/>
          <p:cNvSpPr>
            <a:spLocks/>
          </p:cNvSpPr>
          <p:nvPr userDrawn="1"/>
        </p:nvSpPr>
        <p:spPr>
          <a:xfrm>
            <a:off x="6119999" y="-2"/>
            <a:ext cx="1476004" cy="1476006"/>
          </a:xfrm>
          <a:prstGeom prst="rect">
            <a:avLst/>
          </a:prstGeom>
          <a:solidFill>
            <a:srgbClr val="CF0A2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8" name="Rectangle 7"/>
          <p:cNvSpPr>
            <a:spLocks noChangeAspect="1"/>
          </p:cNvSpPr>
          <p:nvPr userDrawn="1"/>
        </p:nvSpPr>
        <p:spPr>
          <a:xfrm>
            <a:off x="-3" y="-2"/>
            <a:ext cx="6120000" cy="6120000"/>
          </a:xfrm>
          <a:prstGeom prst="rect">
            <a:avLst/>
          </a:prstGeom>
          <a:solidFill>
            <a:srgbClr val="002F8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5" name="Title 1"/>
          <p:cNvSpPr>
            <a:spLocks noGrp="1"/>
          </p:cNvSpPr>
          <p:nvPr>
            <p:ph type="title" hasCustomPrompt="1"/>
          </p:nvPr>
        </p:nvSpPr>
        <p:spPr>
          <a:xfrm>
            <a:off x="457201" y="1629004"/>
            <a:ext cx="5205596" cy="1800000"/>
          </a:xfrm>
        </p:spPr>
        <p:txBody>
          <a:bodyPr anchor="b" anchorCtr="0"/>
          <a:lstStyle>
            <a:lvl1pPr algn="l">
              <a:defRPr>
                <a:solidFill>
                  <a:schemeClr val="bg1"/>
                </a:solidFill>
              </a:defRPr>
            </a:lvl1pPr>
          </a:lstStyle>
          <a:p>
            <a:r>
              <a:rPr lang="en-US" dirty="0"/>
              <a:t>Thank you</a:t>
            </a:r>
          </a:p>
        </p:txBody>
      </p:sp>
    </p:spTree>
    <p:extLst>
      <p:ext uri="{BB962C8B-B14F-4D97-AF65-F5344CB8AC3E}">
        <p14:creationId xmlns:p14="http://schemas.microsoft.com/office/powerpoint/2010/main" val="8705396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13602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ot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927850" y="6075190"/>
            <a:ext cx="1780656" cy="574572"/>
          </a:xfrm>
          <a:prstGeom prst="rect">
            <a:avLst/>
          </a:prstGeom>
        </p:spPr>
      </p:pic>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3801C495-B0FE-B941-950D-F04B47F85F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153063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927850" y="6075190"/>
            <a:ext cx="1780656" cy="574572"/>
          </a:xfrm>
          <a:prstGeom prst="rect">
            <a:avLst/>
          </a:prstGeom>
        </p:spPr>
      </p:pic>
      <p:sp>
        <p:nvSpPr>
          <p:cNvPr id="2" name="Title 1"/>
          <p:cNvSpPr>
            <a:spLocks noGrp="1"/>
          </p:cNvSpPr>
          <p:nvPr>
            <p:ph type="title" hasCustomPrompt="1"/>
          </p:nvPr>
        </p:nvSpPr>
        <p:spPr>
          <a:xfrm>
            <a:off x="722313" y="4406900"/>
            <a:ext cx="7772400" cy="1362075"/>
          </a:xfrm>
        </p:spPr>
        <p:txBody>
          <a:bodyPr anchor="t"/>
          <a:lstStyle>
            <a:lvl1pPr algn="l">
              <a:defRPr sz="4000" b="1" cap="none">
                <a:solidFill>
                  <a:srgbClr val="002F87"/>
                </a:solidFill>
              </a:defRPr>
            </a:lvl1pPr>
          </a:lstStyle>
          <a:p>
            <a:r>
              <a:rPr lang="en-US" dirty="0"/>
              <a:t>Click to edit master title style</a:t>
            </a: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801C495-B0FE-B941-950D-F04B47F85F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853702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927850" y="6075190"/>
            <a:ext cx="1780656" cy="574572"/>
          </a:xfrm>
          <a:prstGeom prst="rect">
            <a:avLst/>
          </a:prstGeom>
        </p:spPr>
      </p:pic>
      <p:sp>
        <p:nvSpPr>
          <p:cNvPr id="2" name="Title 1"/>
          <p:cNvSpPr>
            <a:spLocks noGrp="1"/>
          </p:cNvSpPr>
          <p:nvPr>
            <p:ph type="title"/>
          </p:nvPr>
        </p:nvSpPr>
        <p:spPr/>
        <p:txBody>
          <a:bodyPr/>
          <a:lstStyle>
            <a:lvl1pPr>
              <a:defRPr>
                <a:solidFill>
                  <a:srgbClr val="002F87"/>
                </a:solidFill>
              </a:defRPr>
            </a:lvl1pPr>
          </a:lstStyle>
          <a:p>
            <a:r>
              <a:rPr lang="en-US" dirty="0"/>
              <a:t>Click to edit Master title style</a:t>
            </a: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801C495-B0FE-B941-950D-F04B47F85F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479570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927850" y="6075190"/>
            <a:ext cx="1780656" cy="574572"/>
          </a:xfrm>
          <a:prstGeom prst="rect">
            <a:avLst/>
          </a:prstGeom>
        </p:spPr>
      </p:pic>
      <p:sp>
        <p:nvSpPr>
          <p:cNvPr id="2" name="Title 1"/>
          <p:cNvSpPr>
            <a:spLocks noGrp="1"/>
          </p:cNvSpPr>
          <p:nvPr>
            <p:ph type="title"/>
          </p:nvPr>
        </p:nvSpPr>
        <p:spPr/>
        <p:txBody>
          <a:bodyPr/>
          <a:lstStyle>
            <a:lvl1pPr>
              <a:defRPr>
                <a:solidFill>
                  <a:srgbClr val="002F87"/>
                </a:solidFill>
              </a:defRPr>
            </a:lvl1pPr>
          </a:lstStyle>
          <a:p>
            <a:r>
              <a:rPr lang="en-US" dirty="0"/>
              <a:t>Click to edit Master title style</a:t>
            </a: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3801C495-B0FE-B941-950D-F04B47F85F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935662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927850" y="6075190"/>
            <a:ext cx="1780656" cy="574572"/>
          </a:xfrm>
          <a:prstGeom prst="rect">
            <a:avLst/>
          </a:prstGeom>
        </p:spPr>
      </p:pic>
      <p:sp>
        <p:nvSpPr>
          <p:cNvPr id="2" name="Title 1"/>
          <p:cNvSpPr>
            <a:spLocks noGrp="1"/>
          </p:cNvSpPr>
          <p:nvPr>
            <p:ph type="title"/>
          </p:nvPr>
        </p:nvSpPr>
        <p:spPr>
          <a:xfrm>
            <a:off x="457201" y="273050"/>
            <a:ext cx="3008313" cy="1162050"/>
          </a:xfrm>
        </p:spPr>
        <p:txBody>
          <a:bodyPr anchor="b"/>
          <a:lstStyle>
            <a:lvl1pPr algn="l">
              <a:defRPr sz="2000" b="1">
                <a:solidFill>
                  <a:srgbClr val="002F87"/>
                </a:solidFill>
              </a:defRPr>
            </a:lvl1pPr>
          </a:lstStyle>
          <a:p>
            <a:r>
              <a:rPr lang="en-US" dirty="0"/>
              <a:t>Click to edit Master title style</a:t>
            </a:r>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801C495-B0FE-B941-950D-F04B47F85F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674214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927850" y="6075190"/>
            <a:ext cx="1780656" cy="574572"/>
          </a:xfrm>
          <a:prstGeom prst="rect">
            <a:avLst/>
          </a:prstGeom>
        </p:spPr>
      </p:pic>
      <p:sp>
        <p:nvSpPr>
          <p:cNvPr id="2" name="Title 1"/>
          <p:cNvSpPr>
            <a:spLocks noGrp="1"/>
          </p:cNvSpPr>
          <p:nvPr>
            <p:ph type="title"/>
          </p:nvPr>
        </p:nvSpPr>
        <p:spPr>
          <a:xfrm>
            <a:off x="1792288" y="4800601"/>
            <a:ext cx="5486400" cy="566738"/>
          </a:xfrm>
        </p:spPr>
        <p:txBody>
          <a:bodyPr anchor="b"/>
          <a:lstStyle>
            <a:lvl1pPr algn="l">
              <a:defRPr sz="2000" b="1">
                <a:solidFill>
                  <a:srgbClr val="002F87"/>
                </a:solidFill>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801C495-B0FE-B941-950D-F04B47F85F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18604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34AC1D2-9D7F-4BB5-860D-40B7BDF60B5F}" type="datetimeFigureOut">
              <a:rPr lang="en-ZA" smtClean="0"/>
              <a:t>2019/03/24</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D0347216-69CA-408A-BE68-F2E7E523D690}" type="slidenum">
              <a:rPr lang="en-ZA" smtClean="0"/>
              <a:t>‹#›</a:t>
            </a:fld>
            <a:endParaRPr lang="en-ZA" dirty="0"/>
          </a:p>
        </p:txBody>
      </p:sp>
    </p:spTree>
    <p:extLst>
      <p:ext uri="{BB962C8B-B14F-4D97-AF65-F5344CB8AC3E}">
        <p14:creationId xmlns:p14="http://schemas.microsoft.com/office/powerpoint/2010/main" val="14708477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927850" y="6075190"/>
            <a:ext cx="1780656" cy="574572"/>
          </a:xfrm>
          <a:prstGeom prst="rect">
            <a:avLst/>
          </a:prstGeom>
        </p:spPr>
      </p:pic>
      <p:sp>
        <p:nvSpPr>
          <p:cNvPr id="2" name="Title 1"/>
          <p:cNvSpPr>
            <a:spLocks noGrp="1"/>
          </p:cNvSpPr>
          <p:nvPr>
            <p:ph type="title"/>
          </p:nvPr>
        </p:nvSpPr>
        <p:spPr/>
        <p:txBody>
          <a:bodyPr/>
          <a:lstStyle>
            <a:lvl1pPr>
              <a:defRPr>
                <a:solidFill>
                  <a:srgbClr val="002F87"/>
                </a:solidFill>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801C495-B0FE-B941-950D-F04B47F85F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263777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927850" y="6075190"/>
            <a:ext cx="1780656" cy="574572"/>
          </a:xfrm>
          <a:prstGeom prst="rect">
            <a:avLst/>
          </a:prstGeom>
        </p:spPr>
      </p:pic>
      <p:sp>
        <p:nvSpPr>
          <p:cNvPr id="2" name="Vertical Title 1"/>
          <p:cNvSpPr>
            <a:spLocks noGrp="1"/>
          </p:cNvSpPr>
          <p:nvPr>
            <p:ph type="title" orient="vert"/>
          </p:nvPr>
        </p:nvSpPr>
        <p:spPr>
          <a:xfrm>
            <a:off x="6629400" y="274639"/>
            <a:ext cx="2057400" cy="5851525"/>
          </a:xfrm>
        </p:spPr>
        <p:txBody>
          <a:bodyPr vert="eaVert"/>
          <a:lstStyle>
            <a:lvl1pPr>
              <a:defRPr>
                <a:solidFill>
                  <a:srgbClr val="002F87"/>
                </a:solidFill>
              </a:defRPr>
            </a:lvl1pPr>
          </a:lstStyle>
          <a:p>
            <a:r>
              <a:rPr lang="en-US" dirty="0"/>
              <a:t>Click to edit Master title style</a:t>
            </a: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801C495-B0FE-B941-950D-F04B47F85F8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971712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ustom 1">
    <p:spTree>
      <p:nvGrpSpPr>
        <p:cNvPr id="1" name=""/>
        <p:cNvGrpSpPr/>
        <p:nvPr/>
      </p:nvGrpSpPr>
      <p:grpSpPr>
        <a:xfrm>
          <a:off x="0" y="0"/>
          <a:ext cx="0" cy="0"/>
          <a:chOff x="0" y="0"/>
          <a:chExt cx="0" cy="0"/>
        </a:xfrm>
      </p:grpSpPr>
      <p:grpSp>
        <p:nvGrpSpPr>
          <p:cNvPr id="12" name="Group 11"/>
          <p:cNvGrpSpPr/>
          <p:nvPr userDrawn="1"/>
        </p:nvGrpSpPr>
        <p:grpSpPr>
          <a:xfrm>
            <a:off x="374650" y="5919725"/>
            <a:ext cx="8394070" cy="549787"/>
            <a:chOff x="374650" y="4439794"/>
            <a:chExt cx="8394070" cy="412340"/>
          </a:xfrm>
        </p:grpSpPr>
        <p:cxnSp>
          <p:nvCxnSpPr>
            <p:cNvPr id="13" name="Straight Connector 12"/>
            <p:cNvCxnSpPr/>
            <p:nvPr userDrawn="1"/>
          </p:nvCxnSpPr>
          <p:spPr>
            <a:xfrm flipV="1">
              <a:off x="374650" y="4617399"/>
              <a:ext cx="6931406" cy="1154"/>
            </a:xfrm>
            <a:prstGeom prst="line">
              <a:avLst/>
            </a:prstGeom>
            <a:ln w="12700">
              <a:solidFill>
                <a:srgbClr val="005BAA"/>
              </a:solidFill>
            </a:ln>
          </p:spPr>
          <p:style>
            <a:lnRef idx="1">
              <a:schemeClr val="accent1"/>
            </a:lnRef>
            <a:fillRef idx="0">
              <a:schemeClr val="accent1"/>
            </a:fillRef>
            <a:effectRef idx="0">
              <a:schemeClr val="accent1"/>
            </a:effectRef>
            <a:fontRef idx="minor">
              <a:schemeClr val="tx1"/>
            </a:fontRef>
          </p:style>
        </p:cxnSp>
        <p:pic>
          <p:nvPicPr>
            <p:cNvPr id="14" name="Content Placeholder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96556" y="4439794"/>
              <a:ext cx="1272164" cy="412340"/>
            </a:xfrm>
            <a:prstGeom prst="rect">
              <a:avLst/>
            </a:prstGeom>
            <a:noFill/>
          </p:spPr>
        </p:pic>
      </p:grpSp>
      <p:sp>
        <p:nvSpPr>
          <p:cNvPr id="15" name="Rectangle 2"/>
          <p:cNvSpPr>
            <a:spLocks noGrp="1" noChangeAspect="1" noChangeArrowheads="1"/>
          </p:cNvSpPr>
          <p:nvPr>
            <p:ph type="title" hasCustomPrompt="1"/>
          </p:nvPr>
        </p:nvSpPr>
        <p:spPr bwMode="auto">
          <a:xfrm>
            <a:off x="294173" y="470445"/>
            <a:ext cx="8473590"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6800" tIns="0" rIns="0" bIns="0" numCol="1" anchor="t" anchorCtr="0" compatLnSpc="1">
            <a:prstTxWarp prst="textNoShape">
              <a:avLst/>
            </a:prstTxWarp>
            <a:spAutoFit/>
          </a:bodyPr>
          <a:lstStyle>
            <a:lvl1pPr algn="l">
              <a:defRPr sz="3000" b="1">
                <a:solidFill>
                  <a:srgbClr val="005BAA"/>
                </a:solidFill>
                <a:latin typeface="Arial" panose="020B0604020202020204" pitchFamily="34" charset="0"/>
                <a:ea typeface="Open Sans" panose="020B0606030504020204" pitchFamily="34" charset="0"/>
                <a:cs typeface="Arial" panose="020B0604020202020204" pitchFamily="34" charset="0"/>
              </a:defRPr>
            </a:lvl1pPr>
          </a:lstStyle>
          <a:p>
            <a:pPr lvl="0"/>
            <a:r>
              <a:rPr lang="en-US" altLang="en-US" dirty="0"/>
              <a:t>Heading</a:t>
            </a:r>
            <a:endParaRPr lang="en-GB" altLang="en-US" dirty="0"/>
          </a:p>
        </p:txBody>
      </p:sp>
      <p:sp>
        <p:nvSpPr>
          <p:cNvPr id="16" name="Text Placeholder 4"/>
          <p:cNvSpPr>
            <a:spLocks noGrp="1"/>
          </p:cNvSpPr>
          <p:nvPr>
            <p:ph type="body" sz="quarter" idx="11" hasCustomPrompt="1"/>
          </p:nvPr>
        </p:nvSpPr>
        <p:spPr>
          <a:xfrm>
            <a:off x="317037" y="1278517"/>
            <a:ext cx="8450726" cy="230832"/>
          </a:xfrm>
          <a:prstGeom prst="rect">
            <a:avLst/>
          </a:prstGeom>
        </p:spPr>
        <p:txBody>
          <a:bodyPr wrap="square" lIns="46800" tIns="0" rIns="0" bIns="0">
            <a:spAutoFit/>
          </a:bodyPr>
          <a:lstStyle>
            <a:lvl1pPr marL="0" indent="0">
              <a:lnSpc>
                <a:spcPct val="100000"/>
              </a:lnSpc>
              <a:spcBef>
                <a:spcPts val="0"/>
              </a:spcBef>
              <a:buNone/>
              <a:defRPr sz="1500" b="1" baseline="0">
                <a:solidFill>
                  <a:srgbClr val="969696"/>
                </a:solidFill>
                <a:latin typeface="Arial" panose="020B0604020202020204" pitchFamily="34" charset="0"/>
                <a:ea typeface="Open Sans" panose="020B0606030504020204" pitchFamily="34" charset="0"/>
                <a:cs typeface="Arial" panose="020B0604020202020204" pitchFamily="34" charset="0"/>
              </a:defRPr>
            </a:lvl1pPr>
            <a:lvl2pPr marL="0" marR="0" indent="0" algn="l" defTabSz="914377" rtl="0" eaLnBrk="1" fontAlgn="auto" latinLnBrk="0" hangingPunct="1">
              <a:lnSpc>
                <a:spcPct val="150000"/>
              </a:lnSpc>
              <a:spcBef>
                <a:spcPct val="20000"/>
              </a:spcBef>
              <a:spcAft>
                <a:spcPts val="0"/>
              </a:spcAft>
              <a:buClrTx/>
              <a:buSzTx/>
              <a:buFontTx/>
              <a:buNone/>
              <a:tabLst/>
              <a:defRPr sz="1600" baseline="0">
                <a:solidFill>
                  <a:schemeClr val="bg1">
                    <a:lumMod val="50000"/>
                  </a:schemeClr>
                </a:solidFill>
              </a:defRPr>
            </a:lvl2pPr>
            <a:lvl3pPr>
              <a:defRPr sz="1600">
                <a:solidFill>
                  <a:schemeClr val="tx1">
                    <a:lumMod val="50000"/>
                    <a:lumOff val="50000"/>
                  </a:schemeClr>
                </a:solidFill>
              </a:defRPr>
            </a:lvl3pPr>
            <a:lvl4pPr>
              <a:defRPr sz="1400">
                <a:solidFill>
                  <a:schemeClr val="tx1">
                    <a:lumMod val="50000"/>
                    <a:lumOff val="50000"/>
                  </a:schemeClr>
                </a:solidFill>
              </a:defRPr>
            </a:lvl4pPr>
            <a:lvl5pPr>
              <a:defRPr sz="1400">
                <a:solidFill>
                  <a:schemeClr val="tx1">
                    <a:lumMod val="50000"/>
                    <a:lumOff val="50000"/>
                  </a:schemeClr>
                </a:solidFill>
              </a:defRPr>
            </a:lvl5pPr>
          </a:lstStyle>
          <a:p>
            <a:pPr lvl="0"/>
            <a:r>
              <a:rPr lang="en-US" dirty="0"/>
              <a:t>Sub heading</a:t>
            </a:r>
          </a:p>
        </p:txBody>
      </p:sp>
      <p:sp>
        <p:nvSpPr>
          <p:cNvPr id="18" name="Text Placeholder 7"/>
          <p:cNvSpPr>
            <a:spLocks noGrp="1"/>
          </p:cNvSpPr>
          <p:nvPr>
            <p:ph type="body" sz="quarter" idx="10" hasCustomPrompt="1"/>
          </p:nvPr>
        </p:nvSpPr>
        <p:spPr>
          <a:xfrm>
            <a:off x="374653" y="1803400"/>
            <a:ext cx="8393113" cy="3951224"/>
          </a:xfrm>
          <a:prstGeom prst="rect">
            <a:avLst/>
          </a:prstGeom>
        </p:spPr>
        <p:txBody>
          <a:bodyPr lIns="0">
            <a:normAutofit/>
          </a:bodyPr>
          <a:lstStyle>
            <a:lvl1pPr marL="342891" indent="-342891">
              <a:buFont typeface="Wingdings" panose="05000000000000000000" pitchFamily="2" charset="2"/>
              <a:buChar char="§"/>
              <a:defRPr sz="1500">
                <a:solidFill>
                  <a:srgbClr val="969696"/>
                </a:solidFill>
                <a:latin typeface="Arial" panose="020B0604020202020204" pitchFamily="34" charset="0"/>
                <a:ea typeface="Open Sans" panose="020B0606030504020204" pitchFamily="34" charset="0"/>
                <a:cs typeface="Arial" panose="020B0604020202020204" pitchFamily="34" charset="0"/>
              </a:defRPr>
            </a:lvl1pPr>
            <a:lvl2pPr marL="800080" indent="-342891">
              <a:buSzPct val="90000"/>
              <a:buFont typeface="Wingdings" panose="05000000000000000000" pitchFamily="2" charset="2"/>
              <a:buChar char="§"/>
              <a:defRPr sz="1500">
                <a:solidFill>
                  <a:srgbClr val="969696"/>
                </a:solidFill>
                <a:latin typeface="Arial" panose="020B0604020202020204" pitchFamily="34" charset="0"/>
                <a:ea typeface="Open Sans" panose="020B0606030504020204" pitchFamily="34" charset="0"/>
                <a:cs typeface="Arial" panose="020B0604020202020204" pitchFamily="34" charset="0"/>
              </a:defRPr>
            </a:lvl2pPr>
            <a:lvl3pPr marL="1257269" indent="-342891">
              <a:buSzPct val="80000"/>
              <a:buFont typeface="Wingdings" panose="05000000000000000000" pitchFamily="2" charset="2"/>
              <a:buChar char="§"/>
              <a:defRPr sz="1500">
                <a:solidFill>
                  <a:srgbClr val="969696"/>
                </a:solidFill>
                <a:latin typeface="Arial" panose="020B0604020202020204" pitchFamily="34" charset="0"/>
                <a:ea typeface="Open Sans" panose="020B0606030504020204" pitchFamily="34" charset="0"/>
                <a:cs typeface="Arial" panose="020B0604020202020204" pitchFamily="34" charset="0"/>
              </a:defRPr>
            </a:lvl3pPr>
            <a:lvl4pPr marL="1714457" indent="-342891">
              <a:buSzPct val="70000"/>
              <a:buFont typeface="Wingdings" panose="05000000000000000000" pitchFamily="2" charset="2"/>
              <a:buChar char="§"/>
              <a:defRPr sz="1500">
                <a:solidFill>
                  <a:srgbClr val="969696"/>
                </a:solidFill>
                <a:latin typeface="Arial" panose="020B0604020202020204" pitchFamily="34" charset="0"/>
                <a:ea typeface="Open Sans" panose="020B0606030504020204" pitchFamily="34" charset="0"/>
                <a:cs typeface="Arial" panose="020B0604020202020204" pitchFamily="34" charset="0"/>
              </a:defRPr>
            </a:lvl4pPr>
            <a:lvl5pPr marL="2171646" indent="-342891">
              <a:buFont typeface="Wingdings" panose="05000000000000000000" pitchFamily="2" charset="2"/>
              <a:buChar char="§"/>
              <a:defRPr sz="1600">
                <a:solidFill>
                  <a:schemeClr val="tx1">
                    <a:lumMod val="65000"/>
                    <a:lumOff val="35000"/>
                  </a:schemeClr>
                </a:solidFill>
              </a:defRPr>
            </a:lvl5pPr>
          </a:lstStyle>
          <a:p>
            <a:pPr lvl="0"/>
            <a:r>
              <a:rPr lang="en-US" dirty="0"/>
              <a:t>It is advisable not to exceed 7 bullets per slide</a:t>
            </a:r>
          </a:p>
          <a:p>
            <a:pPr lvl="1"/>
            <a:r>
              <a:rPr lang="en-US" dirty="0"/>
              <a:t>Second </a:t>
            </a:r>
          </a:p>
          <a:p>
            <a:pPr lvl="2"/>
            <a:r>
              <a:rPr lang="en-US" dirty="0"/>
              <a:t>Third </a:t>
            </a:r>
          </a:p>
          <a:p>
            <a:pPr lvl="3"/>
            <a:r>
              <a:rPr lang="en-US" dirty="0"/>
              <a:t>Fourth</a:t>
            </a:r>
          </a:p>
        </p:txBody>
      </p:sp>
      <p:sp>
        <p:nvSpPr>
          <p:cNvPr id="19" name="Text Placeholder 4"/>
          <p:cNvSpPr>
            <a:spLocks noGrp="1"/>
          </p:cNvSpPr>
          <p:nvPr>
            <p:ph type="body" sz="quarter" idx="12" hasCustomPrompt="1"/>
          </p:nvPr>
        </p:nvSpPr>
        <p:spPr>
          <a:xfrm>
            <a:off x="274372" y="6304159"/>
            <a:ext cx="7031685" cy="247312"/>
          </a:xfrm>
          <a:prstGeom prst="rect">
            <a:avLst/>
          </a:prstGeom>
        </p:spPr>
        <p:txBody>
          <a:bodyPr wrap="square" tIns="46800">
            <a:spAutoFit/>
          </a:bodyPr>
          <a:lstStyle>
            <a:lvl1pPr marL="0" indent="0">
              <a:lnSpc>
                <a:spcPct val="100000"/>
              </a:lnSpc>
              <a:spcBef>
                <a:spcPts val="0"/>
              </a:spcBef>
              <a:buNone/>
              <a:defRPr sz="1000" baseline="0">
                <a:solidFill>
                  <a:srgbClr val="969696"/>
                </a:solidFill>
                <a:latin typeface="Arial" panose="020B0604020202020204" pitchFamily="34" charset="0"/>
                <a:ea typeface="Open Sans" panose="020B0606030504020204" pitchFamily="34" charset="0"/>
                <a:cs typeface="Arial" panose="020B0604020202020204" pitchFamily="34" charset="0"/>
              </a:defRPr>
            </a:lvl1pPr>
            <a:lvl2pPr marL="0" marR="0" indent="0" algn="l" defTabSz="914377" rtl="0" eaLnBrk="1" fontAlgn="auto" latinLnBrk="0" hangingPunct="1">
              <a:lnSpc>
                <a:spcPct val="150000"/>
              </a:lnSpc>
              <a:spcBef>
                <a:spcPct val="20000"/>
              </a:spcBef>
              <a:spcAft>
                <a:spcPts val="0"/>
              </a:spcAft>
              <a:buClrTx/>
              <a:buSzTx/>
              <a:buFontTx/>
              <a:buNone/>
              <a:tabLst/>
              <a:defRPr sz="1600" baseline="0">
                <a:solidFill>
                  <a:schemeClr val="bg1">
                    <a:lumMod val="50000"/>
                  </a:schemeClr>
                </a:solidFill>
              </a:defRPr>
            </a:lvl2pPr>
            <a:lvl3pPr>
              <a:defRPr sz="1600">
                <a:solidFill>
                  <a:schemeClr val="tx1">
                    <a:lumMod val="50000"/>
                    <a:lumOff val="50000"/>
                  </a:schemeClr>
                </a:solidFill>
              </a:defRPr>
            </a:lvl3pPr>
            <a:lvl4pPr>
              <a:defRPr sz="1400">
                <a:solidFill>
                  <a:schemeClr val="tx1">
                    <a:lumMod val="50000"/>
                    <a:lumOff val="50000"/>
                  </a:schemeClr>
                </a:solidFill>
              </a:defRPr>
            </a:lvl4pPr>
            <a:lvl5pPr>
              <a:defRPr sz="1400">
                <a:solidFill>
                  <a:schemeClr val="tx1">
                    <a:lumMod val="50000"/>
                    <a:lumOff val="50000"/>
                  </a:schemeClr>
                </a:solidFill>
              </a:defRPr>
            </a:lvl5pPr>
          </a:lstStyle>
          <a:p>
            <a:pPr lvl="0"/>
            <a:r>
              <a:rPr lang="en-US" dirty="0"/>
              <a:t>NAME of Presentation   Date</a:t>
            </a:r>
          </a:p>
        </p:txBody>
      </p:sp>
    </p:spTree>
    <p:extLst>
      <p:ext uri="{BB962C8B-B14F-4D97-AF65-F5344CB8AC3E}">
        <p14:creationId xmlns:p14="http://schemas.microsoft.com/office/powerpoint/2010/main" val="649557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p>
            <a:fld id="{234AC1D2-9D7F-4BB5-860D-40B7BDF60B5F}" type="datetimeFigureOut">
              <a:rPr lang="en-ZA" smtClean="0"/>
              <a:t>2019/03/24</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D0347216-69CA-408A-BE68-F2E7E523D690}" type="slidenum">
              <a:rPr lang="en-ZA" smtClean="0"/>
              <a:t>‹#›</a:t>
            </a:fld>
            <a:endParaRPr lang="en-ZA" dirty="0"/>
          </a:p>
        </p:txBody>
      </p:sp>
    </p:spTree>
    <p:extLst>
      <p:ext uri="{BB962C8B-B14F-4D97-AF65-F5344CB8AC3E}">
        <p14:creationId xmlns:p14="http://schemas.microsoft.com/office/powerpoint/2010/main" val="933580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p>
            <a:fld id="{234AC1D2-9D7F-4BB5-860D-40B7BDF60B5F}" type="datetimeFigureOut">
              <a:rPr lang="en-ZA" smtClean="0"/>
              <a:t>2019/03/24</a:t>
            </a:fld>
            <a:endParaRPr lang="en-ZA" dirty="0"/>
          </a:p>
        </p:txBody>
      </p:sp>
      <p:sp>
        <p:nvSpPr>
          <p:cNvPr id="8" name="Footer Placeholder 7"/>
          <p:cNvSpPr>
            <a:spLocks noGrp="1"/>
          </p:cNvSpPr>
          <p:nvPr>
            <p:ph type="ftr" sz="quarter" idx="11"/>
          </p:nvPr>
        </p:nvSpPr>
        <p:spPr/>
        <p:txBody>
          <a:bodyPr/>
          <a:lstStyle/>
          <a:p>
            <a:endParaRPr lang="en-ZA" dirty="0"/>
          </a:p>
        </p:txBody>
      </p:sp>
      <p:sp>
        <p:nvSpPr>
          <p:cNvPr id="9" name="Slide Number Placeholder 8"/>
          <p:cNvSpPr>
            <a:spLocks noGrp="1"/>
          </p:cNvSpPr>
          <p:nvPr>
            <p:ph type="sldNum" sz="quarter" idx="12"/>
          </p:nvPr>
        </p:nvSpPr>
        <p:spPr/>
        <p:txBody>
          <a:bodyPr/>
          <a:lstStyle/>
          <a:p>
            <a:fld id="{D0347216-69CA-408A-BE68-F2E7E523D690}" type="slidenum">
              <a:rPr lang="en-ZA" smtClean="0"/>
              <a:t>‹#›</a:t>
            </a:fld>
            <a:endParaRPr lang="en-ZA" dirty="0"/>
          </a:p>
        </p:txBody>
      </p:sp>
    </p:spTree>
    <p:extLst>
      <p:ext uri="{BB962C8B-B14F-4D97-AF65-F5344CB8AC3E}">
        <p14:creationId xmlns:p14="http://schemas.microsoft.com/office/powerpoint/2010/main" val="3771545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fld id="{234AC1D2-9D7F-4BB5-860D-40B7BDF60B5F}" type="datetimeFigureOut">
              <a:rPr lang="en-ZA" smtClean="0"/>
              <a:t>2019/03/24</a:t>
            </a:fld>
            <a:endParaRPr lang="en-ZA" dirty="0"/>
          </a:p>
        </p:txBody>
      </p:sp>
      <p:sp>
        <p:nvSpPr>
          <p:cNvPr id="4" name="Footer Placeholder 3"/>
          <p:cNvSpPr>
            <a:spLocks noGrp="1"/>
          </p:cNvSpPr>
          <p:nvPr>
            <p:ph type="ftr" sz="quarter" idx="11"/>
          </p:nvPr>
        </p:nvSpPr>
        <p:spPr/>
        <p:txBody>
          <a:bodyPr/>
          <a:lstStyle/>
          <a:p>
            <a:endParaRPr lang="en-ZA" dirty="0"/>
          </a:p>
        </p:txBody>
      </p:sp>
      <p:sp>
        <p:nvSpPr>
          <p:cNvPr id="5" name="Slide Number Placeholder 4"/>
          <p:cNvSpPr>
            <a:spLocks noGrp="1"/>
          </p:cNvSpPr>
          <p:nvPr>
            <p:ph type="sldNum" sz="quarter" idx="12"/>
          </p:nvPr>
        </p:nvSpPr>
        <p:spPr/>
        <p:txBody>
          <a:bodyPr/>
          <a:lstStyle/>
          <a:p>
            <a:fld id="{D0347216-69CA-408A-BE68-F2E7E523D690}" type="slidenum">
              <a:rPr lang="en-ZA" smtClean="0"/>
              <a:t>‹#›</a:t>
            </a:fld>
            <a:endParaRPr lang="en-ZA" dirty="0"/>
          </a:p>
        </p:txBody>
      </p:sp>
    </p:spTree>
    <p:extLst>
      <p:ext uri="{BB962C8B-B14F-4D97-AF65-F5344CB8AC3E}">
        <p14:creationId xmlns:p14="http://schemas.microsoft.com/office/powerpoint/2010/main" val="3461546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4AC1D2-9D7F-4BB5-860D-40B7BDF60B5F}" type="datetimeFigureOut">
              <a:rPr lang="en-ZA" smtClean="0"/>
              <a:t>2019/03/24</a:t>
            </a:fld>
            <a:endParaRPr lang="en-ZA" dirty="0"/>
          </a:p>
        </p:txBody>
      </p:sp>
      <p:sp>
        <p:nvSpPr>
          <p:cNvPr id="3" name="Footer Placeholder 2"/>
          <p:cNvSpPr>
            <a:spLocks noGrp="1"/>
          </p:cNvSpPr>
          <p:nvPr>
            <p:ph type="ftr" sz="quarter" idx="11"/>
          </p:nvPr>
        </p:nvSpPr>
        <p:spPr/>
        <p:txBody>
          <a:bodyPr/>
          <a:lstStyle/>
          <a:p>
            <a:endParaRPr lang="en-ZA" dirty="0"/>
          </a:p>
        </p:txBody>
      </p:sp>
      <p:sp>
        <p:nvSpPr>
          <p:cNvPr id="4" name="Slide Number Placeholder 3"/>
          <p:cNvSpPr>
            <a:spLocks noGrp="1"/>
          </p:cNvSpPr>
          <p:nvPr>
            <p:ph type="sldNum" sz="quarter" idx="12"/>
          </p:nvPr>
        </p:nvSpPr>
        <p:spPr/>
        <p:txBody>
          <a:bodyPr/>
          <a:lstStyle/>
          <a:p>
            <a:fld id="{D0347216-69CA-408A-BE68-F2E7E523D690}" type="slidenum">
              <a:rPr lang="en-ZA" smtClean="0"/>
              <a:t>‹#›</a:t>
            </a:fld>
            <a:endParaRPr lang="en-ZA" dirty="0"/>
          </a:p>
        </p:txBody>
      </p:sp>
    </p:spTree>
    <p:extLst>
      <p:ext uri="{BB962C8B-B14F-4D97-AF65-F5344CB8AC3E}">
        <p14:creationId xmlns:p14="http://schemas.microsoft.com/office/powerpoint/2010/main" val="2702038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34AC1D2-9D7F-4BB5-860D-40B7BDF60B5F}" type="datetimeFigureOut">
              <a:rPr lang="en-ZA" smtClean="0"/>
              <a:t>2019/03/24</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D0347216-69CA-408A-BE68-F2E7E523D690}" type="slidenum">
              <a:rPr lang="en-ZA" smtClean="0"/>
              <a:t>‹#›</a:t>
            </a:fld>
            <a:endParaRPr lang="en-ZA" dirty="0"/>
          </a:p>
        </p:txBody>
      </p:sp>
    </p:spTree>
    <p:extLst>
      <p:ext uri="{BB962C8B-B14F-4D97-AF65-F5344CB8AC3E}">
        <p14:creationId xmlns:p14="http://schemas.microsoft.com/office/powerpoint/2010/main" val="2772546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34AC1D2-9D7F-4BB5-860D-40B7BDF60B5F}" type="datetimeFigureOut">
              <a:rPr lang="en-ZA" smtClean="0"/>
              <a:t>2019/03/24</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D0347216-69CA-408A-BE68-F2E7E523D690}" type="slidenum">
              <a:rPr lang="en-ZA" smtClean="0"/>
              <a:t>‹#›</a:t>
            </a:fld>
            <a:endParaRPr lang="en-ZA" dirty="0"/>
          </a:p>
        </p:txBody>
      </p:sp>
    </p:spTree>
    <p:extLst>
      <p:ext uri="{BB962C8B-B14F-4D97-AF65-F5344CB8AC3E}">
        <p14:creationId xmlns:p14="http://schemas.microsoft.com/office/powerpoint/2010/main" val="34660904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20" Type="http://schemas.openxmlformats.org/officeDocument/2006/relationships/slideLayout" Target="../slideLayouts/slideLayout31.xml"/><Relationship Id="rId21" Type="http://schemas.openxmlformats.org/officeDocument/2006/relationships/slideLayout" Target="../slideLayouts/slideLayout32.xml"/><Relationship Id="rId22" Type="http://schemas.openxmlformats.org/officeDocument/2006/relationships/theme" Target="../theme/theme2.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slideLayout" Target="../slideLayouts/slideLayout26.xml"/><Relationship Id="rId16" Type="http://schemas.openxmlformats.org/officeDocument/2006/relationships/slideLayout" Target="../slideLayouts/slideLayout27.xml"/><Relationship Id="rId17" Type="http://schemas.openxmlformats.org/officeDocument/2006/relationships/slideLayout" Target="../slideLayouts/slideLayout28.xml"/><Relationship Id="rId18" Type="http://schemas.openxmlformats.org/officeDocument/2006/relationships/slideLayout" Target="../slideLayouts/slideLayout29.xml"/><Relationship Id="rId19" Type="http://schemas.openxmlformats.org/officeDocument/2006/relationships/slideLayout" Target="../slideLayouts/slideLayout30.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4AC1D2-9D7F-4BB5-860D-40B7BDF60B5F}" type="datetimeFigureOut">
              <a:rPr lang="en-ZA" smtClean="0"/>
              <a:t>2019/03/24</a:t>
            </a:fld>
            <a:endParaRPr lang="en-Z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347216-69CA-408A-BE68-F2E7E523D690}" type="slidenum">
              <a:rPr lang="en-ZA" smtClean="0"/>
              <a:t>‹#›</a:t>
            </a:fld>
            <a:endParaRPr lang="en-ZA" dirty="0"/>
          </a:p>
        </p:txBody>
      </p:sp>
    </p:spTree>
    <p:extLst>
      <p:ext uri="{BB962C8B-B14F-4D97-AF65-F5344CB8AC3E}">
        <p14:creationId xmlns:p14="http://schemas.microsoft.com/office/powerpoint/2010/main" val="25889665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1105201" y="6356351"/>
            <a:ext cx="1259999" cy="365125"/>
          </a:xfrm>
          <a:prstGeom prst="rect">
            <a:avLst/>
          </a:prstGeom>
        </p:spPr>
        <p:txBody>
          <a:bodyPr vert="horz" lIns="91440" tIns="45720" rIns="91440" bIns="45720" rtlCol="0" anchor="ctr"/>
          <a:lstStyle>
            <a:lvl1pPr algn="l">
              <a:defRPr sz="1200">
                <a:solidFill>
                  <a:schemeClr val="tx1">
                    <a:tint val="75000"/>
                  </a:schemeClr>
                </a:solidFill>
                <a:latin typeface="Arial"/>
                <a:cs typeface="Arial"/>
              </a:defRPr>
            </a:lvl1pPr>
          </a:lstStyle>
          <a:p>
            <a:pPr defTabSz="457200"/>
            <a:endParaRPr lang="en-US" dirty="0">
              <a:solidFill>
                <a:prstClr val="black">
                  <a:tint val="75000"/>
                </a:prstClr>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365199" y="6356351"/>
            <a:ext cx="4211999" cy="365125"/>
          </a:xfrm>
          <a:prstGeom prst="rect">
            <a:avLst/>
          </a:prstGeom>
        </p:spPr>
        <p:txBody>
          <a:bodyPr vert="horz" lIns="91440" tIns="45720" rIns="91440" bIns="45720" rtlCol="0" anchor="ctr"/>
          <a:lstStyle>
            <a:lvl1pPr algn="l">
              <a:defRPr sz="1200">
                <a:solidFill>
                  <a:schemeClr val="tx1">
                    <a:tint val="75000"/>
                  </a:schemeClr>
                </a:solidFill>
                <a:latin typeface="Arial"/>
                <a:cs typeface="Aria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457200" y="6356351"/>
            <a:ext cx="648000" cy="365125"/>
          </a:xfrm>
          <a:prstGeom prst="rect">
            <a:avLst/>
          </a:prstGeom>
        </p:spPr>
        <p:txBody>
          <a:bodyPr vert="horz" lIns="91440" tIns="45720" rIns="91440" bIns="45720" rtlCol="0" anchor="ctr"/>
          <a:lstStyle>
            <a:lvl1pPr algn="l">
              <a:defRPr sz="1200">
                <a:solidFill>
                  <a:schemeClr val="tx1">
                    <a:tint val="75000"/>
                  </a:schemeClr>
                </a:solidFill>
                <a:latin typeface="Arial"/>
                <a:cs typeface="Arial"/>
              </a:defRPr>
            </a:lvl1pPr>
          </a:lstStyle>
          <a:p>
            <a:pPr defTabSz="457200"/>
            <a:fld id="{3801C495-B0FE-B941-950D-F04B47F85F84}" type="slidenum">
              <a:rPr lang="en-US" smtClean="0">
                <a:solidFill>
                  <a:prstClr val="black">
                    <a:tint val="75000"/>
                  </a:prstClr>
                </a:solidFill>
              </a:rPr>
              <a:pPr defTabSz="457200"/>
              <a:t>‹#›</a:t>
            </a:fld>
            <a:endParaRPr lang="en-US" dirty="0">
              <a:solidFill>
                <a:prstClr val="black">
                  <a:tint val="75000"/>
                </a:prstClr>
              </a:solidFill>
            </a:endParaRPr>
          </a:p>
        </p:txBody>
      </p:sp>
    </p:spTree>
    <p:extLst>
      <p:ext uri="{BB962C8B-B14F-4D97-AF65-F5344CB8AC3E}">
        <p14:creationId xmlns:p14="http://schemas.microsoft.com/office/powerpoint/2010/main" val="24786019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hf hdr="0" ftr="0" dt="0"/>
  <p:txStyles>
    <p:titleStyle>
      <a:lvl1pPr algn="l" defTabSz="457200" rtl="0" eaLnBrk="1" latinLnBrk="0" hangingPunct="1">
        <a:spcBef>
          <a:spcPct val="0"/>
        </a:spcBef>
        <a:buNone/>
        <a:defRPr sz="4400" kern="1200">
          <a:solidFill>
            <a:srgbClr val="002F87"/>
          </a:solidFill>
          <a:latin typeface="Arial"/>
          <a:ea typeface="+mj-ea"/>
          <a:cs typeface="Arial"/>
        </a:defRPr>
      </a:lvl1pPr>
    </p:titleStyle>
    <p:bodyStyle>
      <a:lvl1pPr marL="457200" indent="-457200" algn="l" defTabSz="457200" rtl="0" eaLnBrk="1" latinLnBrk="0" hangingPunct="1">
        <a:spcBef>
          <a:spcPct val="20000"/>
        </a:spcBef>
        <a:buFont typeface="Arial"/>
        <a:buChar char="•"/>
        <a:defRPr sz="3200" kern="1200">
          <a:solidFill>
            <a:schemeClr val="tx1">
              <a:lumMod val="75000"/>
              <a:lumOff val="25000"/>
            </a:schemeClr>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lumMod val="75000"/>
              <a:lumOff val="25000"/>
            </a:schemeClr>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lumMod val="75000"/>
              <a:lumOff val="25000"/>
            </a:schemeClr>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lumMod val="75000"/>
              <a:lumOff val="25000"/>
            </a:schemeClr>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lumMod val="75000"/>
              <a:lumOff val="2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8.png"/><Relationship Id="rId3" Type="http://schemas.openxmlformats.org/officeDocument/2006/relationships/hyperlink" Target="https://www.flickr.com/photos/infocux/845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8" Type="http://schemas.openxmlformats.org/officeDocument/2006/relationships/image" Target="../media/image10.png"/><Relationship Id="rId1" Type="http://schemas.openxmlformats.org/officeDocument/2006/relationships/slideLayout" Target="../slideLayouts/slideLayout23.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tiff"/><Relationship Id="rId5" Type="http://schemas.openxmlformats.org/officeDocument/2006/relationships/hyperlink" Target="https://dmptool.org/" TargetMode="External"/><Relationship Id="rId6" Type="http://schemas.openxmlformats.org/officeDocument/2006/relationships/hyperlink" Target="https://dmponline.dcc.ac.uk/" TargetMode="External"/><Relationship Id="rId7" Type="http://schemas.openxmlformats.org/officeDocument/2006/relationships/hyperlink" Target="https://secure.dirisa.ac.za/SADMPTool/" TargetMode="External"/><Relationship Id="rId8" Type="http://schemas.openxmlformats.org/officeDocument/2006/relationships/image" Target="../media/image14.tiff"/><Relationship Id="rId1" Type="http://schemas.openxmlformats.org/officeDocument/2006/relationships/slideLayout" Target="../slideLayouts/slideLayout16.xml"/><Relationship Id="rId2"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hyperlink" Target="http://www.re3data.org/" TargetMode="External"/><Relationship Id="rId4" Type="http://schemas.openxmlformats.org/officeDocument/2006/relationships/image" Target="../media/image15.png"/><Relationship Id="rId1" Type="http://schemas.openxmlformats.org/officeDocument/2006/relationships/slideLayout" Target="../slideLayouts/slideLayout16.xml"/><Relationship Id="rId2" Type="http://schemas.openxmlformats.org/officeDocument/2006/relationships/hyperlink" Target="http://apps.webofknowledge.co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 Id="rId3" Type="http://schemas.openxmlformats.org/officeDocument/2006/relationships/hyperlink" Target="http://www.ed.ac.uk/records-management/records-management/staff-guidance/electronic-records/naming-convention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 Id="rId3" Type="http://schemas.openxmlformats.org/officeDocument/2006/relationships/image" Target="../media/image16.jpg"/></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hyperlink" Target="http://www.bing.com/images/search?q=research+data+analysis&amp;view=detailv2&amp;qft=+filterui:license-L2_L3_L4_L5_L6_L7&amp;id=15B17E1DB7F83CC67DBCB3FD8945C11A92885EDD&amp;selectedIndex=59&amp;ccid=48mhRPjT&amp;simid=608038332035236029&amp;thid=OIP.Me3c9a144f8d3d43d8f77999eaf90a9f5o0" TargetMode="External"/><Relationship Id="rId5" Type="http://schemas.openxmlformats.org/officeDocument/2006/relationships/image" Target="../media/image18.jpeg"/><Relationship Id="rId1" Type="http://schemas.openxmlformats.org/officeDocument/2006/relationships/slideLayout" Target="../slideLayouts/slideLayout16.xml"/><Relationship Id="rId2" Type="http://schemas.openxmlformats.org/officeDocument/2006/relationships/hyperlink" Target="http://www.bing.com/images/search?q=Data+Scientist&amp;view=detailv2&amp;qft=+filterui:license-L2_L3_L4_L5_L6_L7&amp;id=224623462ABA6C237DC7B50887D12FD0CD142BF9&amp;selectedIndex=10&amp;ccid=togerINk&amp;simid=607989098817521842&amp;thid=OIP.Mb6881eac8364235855c1af219382e150o0"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20.emf"/><Relationship Id="rId5" Type="http://schemas.openxmlformats.org/officeDocument/2006/relationships/image" Target="../media/image21.emf"/><Relationship Id="rId1" Type="http://schemas.openxmlformats.org/officeDocument/2006/relationships/slideLayout" Target="../slideLayouts/slideLayout16.xml"/><Relationship Id="rId2"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hyperlink" Target="https://powerofus.force.com/articles/Resource/Focus-on-Your-Data" TargetMode="External"/><Relationship Id="rId5" Type="http://schemas.openxmlformats.org/officeDocument/2006/relationships/image" Target="../media/image23.jpeg"/><Relationship Id="rId6" Type="http://schemas.openxmlformats.org/officeDocument/2006/relationships/image" Target="../media/image24.jpeg"/><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25.png"/><Relationship Id="rId3" Type="http://schemas.openxmlformats.org/officeDocument/2006/relationships/hyperlink" Target="http://proj.badc.rl.ac.uk/preparde/blog/DataJournalsList"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hyperlink" Target="http://www.dcc.ac.uk/resources/how-guides/cite-datasets" TargetMode="External"/><Relationship Id="rId4" Type="http://schemas.openxmlformats.org/officeDocument/2006/relationships/hyperlink" Target="https://www.icpsr.umich.edu/files/ICPSR/enewsletters/iassist.html" TargetMode="External"/><Relationship Id="rId5" Type="http://schemas.openxmlformats.org/officeDocument/2006/relationships/hyperlink" Target="https://guides.lib.monash.edu/citing-referencing/data-files" TargetMode="External"/><Relationship Id="rId1" Type="http://schemas.openxmlformats.org/officeDocument/2006/relationships/slideLayout" Target="../slideLayouts/slideLayout16.xml"/><Relationship Id="rId2" Type="http://schemas.openxmlformats.org/officeDocument/2006/relationships/hyperlink" Target="https://www.ands.org.au/guides/data-citation-awareness" TargetMode="Externa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16.xml"/><Relationship Id="rId2" Type="http://schemas.openxmlformats.org/officeDocument/2006/relationships/diagramData" Target="../diagrams/data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hyperlink" Target="http://tinyurl.com/RPRD-matrix" TargetMode="Externa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16.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2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8" Type="http://schemas.openxmlformats.org/officeDocument/2006/relationships/image" Target="../media/image29.png"/><Relationship Id="rId1" Type="http://schemas.openxmlformats.org/officeDocument/2006/relationships/slideLayout" Target="../slideLayouts/slideLayout32.xml"/><Relationship Id="rId2" Type="http://schemas.openxmlformats.org/officeDocument/2006/relationships/notesSlide" Target="../notesSlides/notesSlide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3" Type="http://schemas.openxmlformats.org/officeDocument/2006/relationships/hyperlink" Target="http://www.dcc.ac.uk/resources/how-guides/license-research-data" TargetMode="External"/><Relationship Id="rId4" Type="http://schemas.openxmlformats.org/officeDocument/2006/relationships/hyperlink" Target="http://www.re3data.org/" TargetMode="External"/><Relationship Id="rId5" Type="http://schemas.openxmlformats.org/officeDocument/2006/relationships/hyperlink" Target="http://up-za.beta.libguides.com/c.php?g=356288" TargetMode="External"/><Relationship Id="rId1" Type="http://schemas.openxmlformats.org/officeDocument/2006/relationships/slideLayout" Target="../slideLayouts/slideLayout16.xml"/><Relationship Id="rId2" Type="http://schemas.openxmlformats.org/officeDocument/2006/relationships/hyperlink" Target="http://www.dcc.ac.uk/resources/how-guides/cite-datasets"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apps.webofknowledge.com/" TargetMode="External"/><Relationship Id="rId4" Type="http://schemas.openxmlformats.org/officeDocument/2006/relationships/hyperlink" Target="http://datalib.edina.ac.uk/mantra/" TargetMode="External"/><Relationship Id="rId5" Type="http://schemas.openxmlformats.org/officeDocument/2006/relationships/hyperlink" Target="http://datasupport.researchdata.nl/en" TargetMode="External"/><Relationship Id="rId1" Type="http://schemas.openxmlformats.org/officeDocument/2006/relationships/slideLayout" Target="../slideLayouts/slideLayout16.xml"/><Relationship Id="rId2" Type="http://schemas.openxmlformats.org/officeDocument/2006/relationships/notesSlide" Target="../notesSlides/notesSlide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hyperlink" Target="https://oira.syr.edu/assessment/assesspp/Analyze.htm" TargetMode="External"/><Relationship Id="rId3" Type="http://schemas.openxmlformats.org/officeDocument/2006/relationships/hyperlink" Target="http://www.dcc.ac.uk/resources/how-guid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hyperlink" Target="http://www.docs.is.ed.ac.uk/docs/data-library/EUDL_RDM_Handbook.pdf"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www.dcc.ac.uk/resources/how-guides" TargetMode="External"/><Relationship Id="rId4" Type="http://schemas.openxmlformats.org/officeDocument/2006/relationships/hyperlink" Target="http://openaccess.sdum.uminho.pt/wp-content/uploads/2013/02/7_SarahCallaghan_OpenAIREworkshopUMinho.pdf" TargetMode="External"/><Relationship Id="rId5" Type="http://schemas.openxmlformats.org/officeDocument/2006/relationships/hyperlink" Target="http://searchsecurity.techtarget.com/tip/comparing-enterprise-data-anonymization-techniques" TargetMode="External"/><Relationship Id="rId1" Type="http://schemas.openxmlformats.org/officeDocument/2006/relationships/slideLayout" Target="../slideLayouts/slideLayout16.xml"/><Relationship Id="rId2" Type="http://schemas.openxmlformats.org/officeDocument/2006/relationships/notesSlide" Target="../notesSlides/notesSlide14.xml"/></Relationships>
</file>

<file path=ppt/slides/_rels/slide41.xml.rels><?xml version="1.0" encoding="UTF-8" standalone="yes"?>
<Relationships xmlns="http://schemas.openxmlformats.org/package/2006/relationships"><Relationship Id="rId3" Type="http://schemas.openxmlformats.org/officeDocument/2006/relationships/hyperlink" Target="http://dataconservancy.org/wp-content/uploads/2014/03/DC_DMASM_2014.pdf" TargetMode="External"/><Relationship Id="rId4" Type="http://schemas.openxmlformats.org/officeDocument/2006/relationships/hyperlink" Target="http://dimacs.rutgers.edu/~graham/pubs/papers/anontut.pdf" TargetMode="External"/><Relationship Id="rId5" Type="http://schemas.openxmlformats.org/officeDocument/2006/relationships/hyperlink" Target="https://www.ands.org.au/guides/data-citation-awareness" TargetMode="External"/><Relationship Id="rId1" Type="http://schemas.openxmlformats.org/officeDocument/2006/relationships/slideLayout" Target="../slideLayouts/slideLayout16.xml"/><Relationship Id="rId2" Type="http://schemas.openxmlformats.org/officeDocument/2006/relationships/notesSlide" Target="../notesSlides/notesSlide15.xml"/></Relationships>
</file>

<file path=ppt/slides/_rels/slide42.xml.rels><?xml version="1.0" encoding="UTF-8" standalone="yes"?>
<Relationships xmlns="http://schemas.openxmlformats.org/package/2006/relationships"><Relationship Id="rId3" Type="http://schemas.openxmlformats.org/officeDocument/2006/relationships/hyperlink" Target="https://dmptool.org/" TargetMode="External"/><Relationship Id="rId4" Type="http://schemas.openxmlformats.org/officeDocument/2006/relationships/hyperlink" Target="https://dmponline.dcc.ac.uk/" TargetMode="External"/><Relationship Id="rId5" Type="http://schemas.openxmlformats.org/officeDocument/2006/relationships/hyperlink" Target="http://www.docs.is.ed.ac.uk/docs/data-library/EUDL_RDM_Handbook.pdf" TargetMode="External"/><Relationship Id="rId6" Type="http://schemas.openxmlformats.org/officeDocument/2006/relationships/hyperlink" Target="http://datasupport.researchdata.nl/en" TargetMode="External"/><Relationship Id="rId7" Type="http://schemas.openxmlformats.org/officeDocument/2006/relationships/hyperlink" Target="http://math.yorku.ca/SCS/Gallery/milestone/milestone.pdf" TargetMode="External"/><Relationship Id="rId1" Type="http://schemas.openxmlformats.org/officeDocument/2006/relationships/slideLayout" Target="../slideLayouts/slideLayout16.xml"/><Relationship Id="rId2" Type="http://schemas.openxmlformats.org/officeDocument/2006/relationships/notesSlide" Target="../notesSlides/notesSlide16.xml"/></Relationships>
</file>

<file path=ppt/slides/_rels/slide43.xml.rels><?xml version="1.0" encoding="UTF-8" standalone="yes"?>
<Relationships xmlns="http://schemas.openxmlformats.org/package/2006/relationships"><Relationship Id="rId3" Type="http://schemas.openxmlformats.org/officeDocument/2006/relationships/hyperlink" Target="https://impactstory.org/" TargetMode="External"/><Relationship Id="rId4" Type="http://schemas.openxmlformats.org/officeDocument/2006/relationships/hyperlink" Target="http://datalib.edina.ac.uk/mantra/" TargetMode="External"/><Relationship Id="rId5" Type="http://schemas.openxmlformats.org/officeDocument/2006/relationships/hyperlink" Target="https://libraryconnect.elsevier.com/articles/research-data-driving-new-services" TargetMode="External"/><Relationship Id="rId6" Type="http://schemas.openxmlformats.org/officeDocument/2006/relationships/hyperlink" Target="http://www.nabci-us.org/" TargetMode="External"/><Relationship Id="rId7" Type="http://schemas.openxmlformats.org/officeDocument/2006/relationships/hyperlink" Target="https://guides.lib.monash.edu/citing-referencing/data-files" TargetMode="External"/><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44.xml.rels><?xml version="1.0" encoding="UTF-8" standalone="yes"?>
<Relationships xmlns="http://schemas.openxmlformats.org/package/2006/relationships"><Relationship Id="rId3" Type="http://schemas.openxmlformats.org/officeDocument/2006/relationships/hyperlink" Target="http://www.re3data.org/" TargetMode="External"/><Relationship Id="rId4" Type="http://schemas.openxmlformats.org/officeDocument/2006/relationships/hyperlink" Target="http://researchdata.wisc.edu/manage-your-data/data-backup-and-integrity/" TargetMode="External"/><Relationship Id="rId5" Type="http://schemas.openxmlformats.org/officeDocument/2006/relationships/hyperlink" Target="http://ori.dhhs.gov/education/products/n_illinois_u/datamanagement/dctopic.html" TargetMode="External"/><Relationship Id="rId6" Type="http://schemas.openxmlformats.org/officeDocument/2006/relationships/hyperlink" Target="https://web.archive.org/web/20150421122002/http:/www.accenture.com/SiteCollectionDocuments/PDF/Accenture-Tech-Labs-Data-Visualization-Full-Paper.pdf" TargetMode="External"/><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45.xml.rels><?xml version="1.0" encoding="UTF-8" standalone="yes"?>
<Relationships xmlns="http://schemas.openxmlformats.org/package/2006/relationships"><Relationship Id="rId3" Type="http://schemas.openxmlformats.org/officeDocument/2006/relationships/hyperlink" Target="http://www.iri.com/blog/data-protection/data-masking-and-data-encryption-are-not-the-sam-things" TargetMode="External"/><Relationship Id="rId4" Type="http://schemas.openxmlformats.org/officeDocument/2006/relationships/hyperlink" Target="https://www.icpsr.umich.edu/files/ICPSR/enewsletters/iassist.html" TargetMode="External"/><Relationship Id="rId5" Type="http://schemas.openxmlformats.org/officeDocument/2006/relationships/hyperlink" Target="http://www.recordsmanagement.ed.ac.uk/InfoStaff/RMstaff/RMprojects/PP/FileNameRules/Rules.htm" TargetMode="External"/><Relationship Id="rId6" Type="http://schemas.openxmlformats.org/officeDocument/2006/relationships/hyperlink" Target="http://www.nrf.ac.za/media-room/news/statement-open-access-research-publications-national-research-foundation-nrf-funded" TargetMode="External"/><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46.xml.rels><?xml version="1.0" encoding="UTF-8" standalone="yes"?>
<Relationships xmlns="http://schemas.openxmlformats.org/package/2006/relationships"><Relationship Id="rId3" Type="http://schemas.openxmlformats.org/officeDocument/2006/relationships/hyperlink" Target="http://www.epa.gov/QUALITY/qs-docs/g8-final.pdf" TargetMode="External"/><Relationship Id="rId4" Type="http://schemas.openxmlformats.org/officeDocument/2006/relationships/hyperlink" Target="http://www.usgs.gov/datamanagement/describe/metadata.php" TargetMode="External"/><Relationship Id="rId1" Type="http://schemas.openxmlformats.org/officeDocument/2006/relationships/slideLayout" Target="../slideLayouts/slideLayout16.xml"/><Relationship Id="rId2" Type="http://schemas.openxmlformats.org/officeDocument/2006/relationships/hyperlink" Target="https://www.ukdataservice.ac.uk/manage-data/lifecycle"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hyperlink" Target="https://www2.le.ac.uk/services/research-data/rdm/what-is-rd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hyperlink" Target="http://www2.le.ac.uk/services/research-data/rdm/what-is-rdm" TargetMode="External"/><Relationship Id="rId1" Type="http://schemas.openxmlformats.org/officeDocument/2006/relationships/slideLayout" Target="../slideLayouts/slideLayout16.xml"/><Relationship Id="rId2"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0155" y="3003803"/>
            <a:ext cx="5098941" cy="1079999"/>
          </a:xfrm>
        </p:spPr>
        <p:txBody>
          <a:bodyPr>
            <a:normAutofit/>
          </a:bodyPr>
          <a:lstStyle/>
          <a:p>
            <a:r>
              <a:rPr lang="en-ZA" sz="2800" dirty="0" smtClean="0">
                <a:ea typeface="Verdana" pitchFamily="34" charset="0"/>
                <a:cs typeface="Verdana" pitchFamily="34" charset="0"/>
              </a:rPr>
              <a:t>Research Data Management</a:t>
            </a:r>
            <a:r>
              <a:rPr lang="en-US" sz="2800" dirty="0"/>
              <a:t/>
            </a:r>
            <a:br>
              <a:rPr lang="en-US" sz="2800" dirty="0"/>
            </a:br>
            <a:endParaRPr lang="en-US" sz="2800" dirty="0"/>
          </a:p>
        </p:txBody>
      </p:sp>
      <p:sp>
        <p:nvSpPr>
          <p:cNvPr id="4" name="Text Placeholder 3"/>
          <p:cNvSpPr>
            <a:spLocks noGrp="1"/>
          </p:cNvSpPr>
          <p:nvPr>
            <p:ph type="body" sz="quarter" idx="14"/>
          </p:nvPr>
        </p:nvSpPr>
        <p:spPr>
          <a:xfrm>
            <a:off x="832730" y="4333223"/>
            <a:ext cx="5098941" cy="1512169"/>
          </a:xfrm>
        </p:spPr>
        <p:txBody>
          <a:bodyPr>
            <a:normAutofit fontScale="77500" lnSpcReduction="20000"/>
          </a:bodyPr>
          <a:lstStyle/>
          <a:p>
            <a:pPr>
              <a:lnSpc>
                <a:spcPct val="120000"/>
              </a:lnSpc>
            </a:pPr>
            <a:r>
              <a:rPr lang="en-US" dirty="0"/>
              <a:t>Presented by Johann van Wyk </a:t>
            </a:r>
          </a:p>
          <a:p>
            <a:pPr>
              <a:lnSpc>
                <a:spcPct val="120000"/>
              </a:lnSpc>
            </a:pPr>
            <a:endParaRPr lang="en-US" dirty="0"/>
          </a:p>
          <a:p>
            <a:pPr>
              <a:lnSpc>
                <a:spcPct val="120000"/>
              </a:lnSpc>
            </a:pPr>
            <a:r>
              <a:rPr lang="en-US" dirty="0"/>
              <a:t>University of Pretoria and Carnegie Corporation of New York Capstone Conference,  held 25 March 2019 at the Kievits Kroon County Estate and Conference Centre, Pretoria, South Africa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4740" y="1012608"/>
            <a:ext cx="3084513" cy="159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735092" y="1662354"/>
            <a:ext cx="1196948" cy="584775"/>
          </a:xfrm>
          <a:prstGeom prst="rect">
            <a:avLst/>
          </a:prstGeom>
          <a:noFill/>
        </p:spPr>
        <p:txBody>
          <a:bodyPr wrap="square" rtlCol="0">
            <a:spAutoFit/>
          </a:bodyPr>
          <a:lstStyle/>
          <a:p>
            <a:pPr defTabSz="457200"/>
            <a:r>
              <a:rPr lang="en-ZA" sz="3200" b="1" dirty="0" smtClean="0">
                <a:solidFill>
                  <a:srgbClr val="C00000"/>
                </a:solidFill>
                <a:latin typeface="Arial" pitchFamily="34" charset="0"/>
                <a:cs typeface="Arial" pitchFamily="34" charset="0"/>
              </a:rPr>
              <a:t>RDM</a:t>
            </a:r>
            <a:endParaRPr lang="en-ZA" sz="3200" b="1" dirty="0">
              <a:solidFill>
                <a:srgbClr val="C00000"/>
              </a:solidFill>
              <a:latin typeface="Arial" pitchFamily="34" charset="0"/>
              <a:cs typeface="Arial" pitchFamily="34" charset="0"/>
            </a:endParaRPr>
          </a:p>
        </p:txBody>
      </p:sp>
      <p:sp>
        <p:nvSpPr>
          <p:cNvPr id="6" name="Rectangle 5"/>
          <p:cNvSpPr/>
          <p:nvPr/>
        </p:nvSpPr>
        <p:spPr>
          <a:xfrm>
            <a:off x="2688760" y="725396"/>
            <a:ext cx="3036472" cy="276999"/>
          </a:xfrm>
          <a:prstGeom prst="rect">
            <a:avLst/>
          </a:prstGeom>
        </p:spPr>
        <p:txBody>
          <a:bodyPr wrap="none">
            <a:spAutoFit/>
          </a:bodyPr>
          <a:lstStyle/>
          <a:p>
            <a:pPr defTabSz="457200"/>
            <a:r>
              <a:rPr lang="en-ZA" sz="1200" dirty="0">
                <a:solidFill>
                  <a:srgbClr val="C00000"/>
                </a:solidFill>
                <a:hlinkClick r:id="rId3"/>
              </a:rPr>
              <a:t>https://www.flickr.com/photos/infocux/8450</a:t>
            </a:r>
            <a:r>
              <a:rPr lang="en-ZA" sz="1200" dirty="0">
                <a:solidFill>
                  <a:srgbClr val="C00000"/>
                </a:solidFill>
              </a:rPr>
              <a:t> </a:t>
            </a:r>
          </a:p>
        </p:txBody>
      </p:sp>
    </p:spTree>
    <p:extLst>
      <p:ext uri="{BB962C8B-B14F-4D97-AF65-F5344CB8AC3E}">
        <p14:creationId xmlns:p14="http://schemas.microsoft.com/office/powerpoint/2010/main" val="25550200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4739"/>
            <a:ext cx="8229600" cy="764049"/>
          </a:xfrm>
        </p:spPr>
        <p:txBody>
          <a:bodyPr>
            <a:normAutofit/>
          </a:bodyPr>
          <a:lstStyle/>
          <a:p>
            <a:r>
              <a:rPr lang="en-ZA" sz="3200" dirty="0"/>
              <a:t>Why manage research data?</a:t>
            </a:r>
          </a:p>
        </p:txBody>
      </p:sp>
      <p:sp>
        <p:nvSpPr>
          <p:cNvPr id="3" name="Content Placeholder 2"/>
          <p:cNvSpPr>
            <a:spLocks noGrp="1"/>
          </p:cNvSpPr>
          <p:nvPr>
            <p:ph idx="1"/>
          </p:nvPr>
        </p:nvSpPr>
        <p:spPr>
          <a:xfrm>
            <a:off x="331773" y="1224473"/>
            <a:ext cx="8634202" cy="4868830"/>
          </a:xfrm>
        </p:spPr>
        <p:txBody>
          <a:bodyPr>
            <a:normAutofit fontScale="55000" lnSpcReduction="20000"/>
          </a:bodyPr>
          <a:lstStyle/>
          <a:p>
            <a:pPr marL="342900" lvl="0" indent="-342900">
              <a:lnSpc>
                <a:spcPct val="150000"/>
              </a:lnSpc>
              <a:spcBef>
                <a:spcPts val="0"/>
              </a:spcBef>
              <a:buFont typeface="Arial" panose="020B0604020202020204" pitchFamily="34" charset="0"/>
              <a:buChar char="•"/>
              <a:tabLst>
                <a:tab pos="457200" algn="l"/>
              </a:tabLst>
            </a:pPr>
            <a:r>
              <a:rPr lang="en-US" sz="3600" dirty="0">
                <a:solidFill>
                  <a:schemeClr val="tx1"/>
                </a:solidFill>
                <a:latin typeface="Arial" panose="020B0604020202020204" pitchFamily="34" charset="0"/>
                <a:ea typeface="Times New Roman" panose="02020603050405020304" pitchFamily="18" charset="0"/>
                <a:cs typeface="Arial" panose="020B0604020202020204" pitchFamily="34" charset="0"/>
              </a:rPr>
              <a:t>RDM facilitates the sharing of research data and enable the usage of your data by others and in the process prevent others from re-inventing the wheel. This can also lead to valuable discoveries by others</a:t>
            </a:r>
          </a:p>
          <a:p>
            <a:pPr marL="342900" lvl="0" indent="-342900">
              <a:lnSpc>
                <a:spcPct val="150000"/>
              </a:lnSpc>
              <a:spcBef>
                <a:spcPts val="0"/>
              </a:spcBef>
              <a:spcAft>
                <a:spcPts val="800"/>
              </a:spcAft>
              <a:buFont typeface="Arial" panose="020B0604020202020204" pitchFamily="34" charset="0"/>
              <a:buChar char="•"/>
              <a:tabLst>
                <a:tab pos="457200" algn="l"/>
              </a:tabLst>
            </a:pPr>
            <a:r>
              <a:rPr lang="en-ZA" sz="3600" dirty="0">
                <a:solidFill>
                  <a:schemeClr val="tx1"/>
                </a:solidFill>
                <a:latin typeface="Arial" panose="020B0604020202020204" pitchFamily="34" charset="0"/>
                <a:ea typeface="Times New Roman" panose="02020603050405020304" pitchFamily="18" charset="0"/>
                <a:cs typeface="Arial" panose="020B0604020202020204" pitchFamily="34" charset="0"/>
              </a:rPr>
              <a:t>RDM enhances your reputation as researcher, and increase your citations when other researchers use your data and cite your data and other research outputs</a:t>
            </a:r>
            <a:endParaRPr lang="en-US" sz="36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50000"/>
              </a:lnSpc>
              <a:spcBef>
                <a:spcPts val="0"/>
              </a:spcBef>
              <a:spcAft>
                <a:spcPts val="800"/>
              </a:spcAft>
              <a:buFont typeface="Arial" panose="020B0604020202020204" pitchFamily="34" charset="0"/>
              <a:buChar char="•"/>
              <a:tabLst>
                <a:tab pos="457200" algn="l"/>
              </a:tabLst>
            </a:pPr>
            <a:r>
              <a:rPr lang="en-US" sz="3600" dirty="0">
                <a:solidFill>
                  <a:schemeClr val="tx1"/>
                </a:solidFill>
                <a:latin typeface="Arial" panose="020B0604020202020204" pitchFamily="34" charset="0"/>
                <a:ea typeface="Times New Roman" panose="02020603050405020304" pitchFamily="18" charset="0"/>
                <a:cs typeface="Arial" panose="020B0604020202020204" pitchFamily="34" charset="0"/>
              </a:rPr>
              <a:t>RDM provides opportunities for collaboration with other researchers within your discipline, or even with other disciplines</a:t>
            </a:r>
            <a:endParaRPr lang="en-US" sz="36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50000"/>
              </a:lnSpc>
              <a:spcBef>
                <a:spcPts val="0"/>
              </a:spcBef>
              <a:buFont typeface="Arial" panose="020B0604020202020204" pitchFamily="34" charset="0"/>
              <a:buChar char="•"/>
              <a:tabLst>
                <a:tab pos="457200" algn="l"/>
              </a:tabLst>
            </a:pPr>
            <a:r>
              <a:rPr lang="en-ZA" sz="3600" dirty="0">
                <a:solidFill>
                  <a:schemeClr val="tx1"/>
                </a:solidFill>
                <a:latin typeface="Arial" panose="020B0604020202020204" pitchFamily="34" charset="0"/>
                <a:ea typeface="Times New Roman" panose="02020603050405020304" pitchFamily="18" charset="0"/>
                <a:cs typeface="Arial" panose="020B0604020202020204" pitchFamily="34" charset="0"/>
              </a:rPr>
              <a:t>RDM enables researchers to meet funding body grant requirements, e.g. NSF, NIH, and NRF</a:t>
            </a:r>
            <a:endParaRPr lang="en-US" sz="36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nSpc>
                <a:spcPct val="150000"/>
              </a:lnSpc>
              <a:spcBef>
                <a:spcPts val="0"/>
              </a:spcBef>
              <a:buFont typeface="Arial" panose="020B0604020202020204" pitchFamily="34" charset="0"/>
              <a:buChar char="•"/>
              <a:tabLst>
                <a:tab pos="457200" algn="l"/>
              </a:tabLst>
            </a:pPr>
            <a:r>
              <a:rPr lang="en-ZA" sz="3600" dirty="0">
                <a:solidFill>
                  <a:schemeClr val="tx1"/>
                </a:solidFill>
                <a:latin typeface="Arial" panose="020B0604020202020204" pitchFamily="34" charset="0"/>
                <a:ea typeface="Times New Roman" panose="02020603050405020304" pitchFamily="18" charset="0"/>
                <a:cs typeface="Arial" panose="020B0604020202020204" pitchFamily="34" charset="0"/>
              </a:rPr>
              <a:t>RDM enables researchers to meet publisher requirements </a:t>
            </a:r>
            <a:endParaRPr lang="en-US" sz="36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lvl="0"/>
            <a:endParaRPr lang="en-ZA" sz="2000" dirty="0">
              <a:solidFill>
                <a:schemeClr val="tx1"/>
              </a:solidFill>
            </a:endParaRPr>
          </a:p>
        </p:txBody>
      </p:sp>
      <p:sp>
        <p:nvSpPr>
          <p:cNvPr id="6" name="Slide Number Placeholder 5"/>
          <p:cNvSpPr>
            <a:spLocks noGrp="1"/>
          </p:cNvSpPr>
          <p:nvPr>
            <p:ph type="sldNum" sz="quarter" idx="12"/>
          </p:nvPr>
        </p:nvSpPr>
        <p:spPr/>
        <p:txBody>
          <a:bodyPr/>
          <a:lstStyle/>
          <a:p>
            <a:fld id="{3801C495-B0FE-B941-950D-F04B47F85F84}" type="slidenum">
              <a:rPr lang="en-US" smtClean="0"/>
              <a:pPr/>
              <a:t>10</a:t>
            </a:fld>
            <a:endParaRPr lang="en-US" dirty="0"/>
          </a:p>
        </p:txBody>
      </p:sp>
    </p:spTree>
    <p:extLst>
      <p:ext uri="{BB962C8B-B14F-4D97-AF65-F5344CB8AC3E}">
        <p14:creationId xmlns:p14="http://schemas.microsoft.com/office/powerpoint/2010/main" val="1905553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397476" y="1219200"/>
          <a:ext cx="8388000" cy="540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212397" y="228601"/>
            <a:ext cx="8077200" cy="584775"/>
          </a:xfrm>
          <a:prstGeom prst="rect">
            <a:avLst/>
          </a:prstGeom>
          <a:noFill/>
        </p:spPr>
        <p:txBody>
          <a:bodyPr wrap="square" rtlCol="0">
            <a:spAutoFit/>
          </a:bodyPr>
          <a:lstStyle/>
          <a:p>
            <a:r>
              <a:rPr lang="en-ZA" sz="3200" dirty="0">
                <a:solidFill>
                  <a:srgbClr val="00007F"/>
                </a:solidFill>
                <a:latin typeface="Arial" pitchFamily="34" charset="0"/>
                <a:cs typeface="Arial" pitchFamily="34" charset="0"/>
              </a:rPr>
              <a:t>Research Data Lifecycle</a:t>
            </a:r>
          </a:p>
        </p:txBody>
      </p:sp>
      <p:cxnSp>
        <p:nvCxnSpPr>
          <p:cNvPr id="9" name="Straight Arrow Connector 8"/>
          <p:cNvCxnSpPr/>
          <p:nvPr/>
        </p:nvCxnSpPr>
        <p:spPr>
          <a:xfrm>
            <a:off x="4098597" y="2667001"/>
            <a:ext cx="304800" cy="363415"/>
          </a:xfrm>
          <a:prstGeom prst="straightConnector1">
            <a:avLst/>
          </a:prstGeom>
          <a:ln w="25400" cap="sq" cmpd="sng">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4425776" y="4170405"/>
            <a:ext cx="78258" cy="457200"/>
          </a:xfrm>
          <a:prstGeom prst="straightConnector1">
            <a:avLst/>
          </a:prstGeom>
          <a:ln w="25400" cap="sq" cmpd="sng">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3089179" y="5437860"/>
            <a:ext cx="555251" cy="213030"/>
          </a:xfrm>
          <a:prstGeom prst="straightConnector1">
            <a:avLst/>
          </a:prstGeom>
          <a:ln w="25400" cap="sq" cmpd="sng">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1450384" y="5011287"/>
            <a:ext cx="395978" cy="447919"/>
          </a:xfrm>
          <a:prstGeom prst="straightConnector1">
            <a:avLst/>
          </a:prstGeom>
          <a:ln w="25400" cap="sq" cmpd="sng">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1009900" y="3189977"/>
            <a:ext cx="230468" cy="723900"/>
          </a:xfrm>
          <a:prstGeom prst="straightConnector1">
            <a:avLst/>
          </a:prstGeom>
          <a:ln w="25400" cap="sq" cmpd="sng">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2246841" y="2280482"/>
            <a:ext cx="553912" cy="160454"/>
          </a:xfrm>
          <a:prstGeom prst="straightConnector1">
            <a:avLst/>
          </a:prstGeom>
          <a:ln w="25400" cap="sq" cmpd="sng">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876800" y="6248400"/>
            <a:ext cx="3962400" cy="400110"/>
          </a:xfrm>
          <a:prstGeom prst="rect">
            <a:avLst/>
          </a:prstGeom>
          <a:noFill/>
        </p:spPr>
        <p:txBody>
          <a:bodyPr wrap="square" rtlCol="0">
            <a:spAutoFit/>
          </a:bodyPr>
          <a:lstStyle/>
          <a:p>
            <a:r>
              <a:rPr lang="en-ZA" sz="2000" b="1" dirty="0">
                <a:solidFill>
                  <a:prstClr val="black"/>
                </a:solidFill>
              </a:rPr>
              <a:t>Based on UK Data Archive Lifecycle</a:t>
            </a:r>
          </a:p>
        </p:txBody>
      </p:sp>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07463" y="2945175"/>
            <a:ext cx="1303573" cy="1565928"/>
          </a:xfrm>
          <a:prstGeom prst="rect">
            <a:avLst/>
          </a:prstGeom>
        </p:spPr>
      </p:pic>
      <p:sp>
        <p:nvSpPr>
          <p:cNvPr id="7" name="TextBox 6"/>
          <p:cNvSpPr txBox="1"/>
          <p:nvPr/>
        </p:nvSpPr>
        <p:spPr>
          <a:xfrm>
            <a:off x="4001364" y="1380183"/>
            <a:ext cx="2352941" cy="738664"/>
          </a:xfrm>
          <a:prstGeom prst="rect">
            <a:avLst/>
          </a:prstGeom>
          <a:noFill/>
        </p:spPr>
        <p:txBody>
          <a:bodyPr wrap="square" rtlCol="0">
            <a:spAutoFit/>
          </a:bodyPr>
          <a:lstStyle/>
          <a:p>
            <a:pPr marL="171450" lvl="0" indent="-171450">
              <a:buFont typeface="Arial" pitchFamily="34" charset="0"/>
              <a:buChar char="•"/>
            </a:pPr>
            <a:r>
              <a:rPr lang="en-ZA" sz="1050" dirty="0"/>
              <a:t>Designing Data Management Plans                                                                                                                                                                                                                                                                                                                                  </a:t>
            </a:r>
          </a:p>
          <a:p>
            <a:pPr marL="171450" lvl="0" indent="-171450">
              <a:buFont typeface="Arial" pitchFamily="34" charset="0"/>
              <a:buChar char="•"/>
            </a:pPr>
            <a:r>
              <a:rPr lang="en-ZA" sz="1050" dirty="0"/>
              <a:t>Data Capture</a:t>
            </a:r>
          </a:p>
          <a:p>
            <a:pPr marL="171450" lvl="0" indent="-171450">
              <a:buFont typeface="Arial" pitchFamily="34" charset="0"/>
              <a:buChar char="•"/>
            </a:pPr>
            <a:r>
              <a:rPr lang="en-ZA" sz="1050" dirty="0"/>
              <a:t>Data Storage</a:t>
            </a:r>
          </a:p>
          <a:p>
            <a:pPr marL="171450" lvl="0" indent="-171450">
              <a:buFont typeface="Arial" pitchFamily="34" charset="0"/>
              <a:buChar char="•"/>
            </a:pPr>
            <a:r>
              <a:rPr lang="en-ZA" sz="1050" dirty="0"/>
              <a:t>Metadata creation</a:t>
            </a:r>
          </a:p>
        </p:txBody>
      </p:sp>
      <p:sp>
        <p:nvSpPr>
          <p:cNvPr id="8" name="TextBox 7"/>
          <p:cNvSpPr txBox="1"/>
          <p:nvPr/>
        </p:nvSpPr>
        <p:spPr>
          <a:xfrm>
            <a:off x="4941009" y="2578271"/>
            <a:ext cx="1779722" cy="1223412"/>
          </a:xfrm>
          <a:prstGeom prst="rect">
            <a:avLst/>
          </a:prstGeom>
          <a:noFill/>
        </p:spPr>
        <p:txBody>
          <a:bodyPr wrap="square" rtlCol="0">
            <a:spAutoFit/>
          </a:bodyPr>
          <a:lstStyle/>
          <a:p>
            <a:pPr marL="171450" lvl="0" indent="-171450">
              <a:buFont typeface="Arial" pitchFamily="34" charset="0"/>
              <a:buChar char="•"/>
            </a:pPr>
            <a:r>
              <a:rPr lang="en-ZA" sz="1050" dirty="0"/>
              <a:t>Data Storage</a:t>
            </a:r>
          </a:p>
          <a:p>
            <a:pPr marL="171450" lvl="0" indent="-171450">
              <a:buFont typeface="Arial" pitchFamily="34" charset="0"/>
              <a:buChar char="•"/>
            </a:pPr>
            <a:r>
              <a:rPr lang="en-ZA" sz="1050" dirty="0"/>
              <a:t>Metadata Creation</a:t>
            </a:r>
          </a:p>
          <a:p>
            <a:pPr marL="171450" lvl="0" indent="-171450">
              <a:buFont typeface="Arial" pitchFamily="34" charset="0"/>
              <a:buChar char="•"/>
            </a:pPr>
            <a:r>
              <a:rPr lang="en-ZA" sz="1050" dirty="0"/>
              <a:t>Data Cleansing</a:t>
            </a:r>
          </a:p>
          <a:p>
            <a:pPr marL="171450" lvl="0" indent="-171450">
              <a:buFont typeface="Arial" pitchFamily="34" charset="0"/>
              <a:buChar char="•"/>
            </a:pPr>
            <a:r>
              <a:rPr lang="en-ZA" sz="1050" dirty="0"/>
              <a:t>Data Verification</a:t>
            </a:r>
          </a:p>
          <a:p>
            <a:pPr marL="171450" lvl="0" indent="-171450">
              <a:buFont typeface="Arial" pitchFamily="34" charset="0"/>
              <a:buChar char="•"/>
            </a:pPr>
            <a:r>
              <a:rPr lang="en-ZA" sz="1050" dirty="0"/>
              <a:t>Data Validation</a:t>
            </a:r>
          </a:p>
          <a:p>
            <a:pPr marL="171450" lvl="0" indent="-171450">
              <a:buFont typeface="Arial" pitchFamily="34" charset="0"/>
              <a:buChar char="•"/>
            </a:pPr>
            <a:r>
              <a:rPr lang="en-ZA" sz="1050" dirty="0"/>
              <a:t>Data Anonymisation</a:t>
            </a:r>
          </a:p>
          <a:p>
            <a:pPr marL="171450" lvl="0" indent="-171450">
              <a:buFont typeface="Arial" pitchFamily="34" charset="0"/>
              <a:buChar char="•"/>
            </a:pPr>
            <a:endParaRPr lang="en-ZA" sz="1050" dirty="0"/>
          </a:p>
        </p:txBody>
      </p:sp>
      <p:sp>
        <p:nvSpPr>
          <p:cNvPr id="11" name="TextBox 10"/>
          <p:cNvSpPr txBox="1"/>
          <p:nvPr/>
        </p:nvSpPr>
        <p:spPr>
          <a:xfrm>
            <a:off x="4841819" y="4379173"/>
            <a:ext cx="2016181" cy="1384995"/>
          </a:xfrm>
          <a:prstGeom prst="rect">
            <a:avLst/>
          </a:prstGeom>
          <a:noFill/>
        </p:spPr>
        <p:txBody>
          <a:bodyPr wrap="square" rtlCol="0">
            <a:spAutoFit/>
          </a:bodyPr>
          <a:lstStyle/>
          <a:p>
            <a:pPr marL="171450" lvl="0" indent="-171450">
              <a:buFont typeface="Arial" pitchFamily="34" charset="0"/>
              <a:buChar char="•"/>
            </a:pPr>
            <a:r>
              <a:rPr lang="en-ZA" sz="1050" dirty="0"/>
              <a:t>Data Storage</a:t>
            </a:r>
          </a:p>
          <a:p>
            <a:pPr marL="171450" lvl="0" indent="-171450">
              <a:buFont typeface="Arial" pitchFamily="34" charset="0"/>
              <a:buChar char="•"/>
            </a:pPr>
            <a:r>
              <a:rPr lang="en-ZA" sz="1050" dirty="0"/>
              <a:t>Metadata Creation</a:t>
            </a:r>
          </a:p>
          <a:p>
            <a:pPr marL="171450" lvl="0" indent="-171450">
              <a:buFont typeface="Arial" pitchFamily="34" charset="0"/>
              <a:buChar char="•"/>
            </a:pPr>
            <a:r>
              <a:rPr lang="en-ZA" sz="1050" dirty="0"/>
              <a:t>Data Cleansing</a:t>
            </a:r>
          </a:p>
          <a:p>
            <a:pPr marL="171450" lvl="0" indent="-171450">
              <a:buFont typeface="Arial" pitchFamily="34" charset="0"/>
              <a:buChar char="•"/>
            </a:pPr>
            <a:r>
              <a:rPr lang="en-ZA" sz="1050" dirty="0"/>
              <a:t>Data Verification</a:t>
            </a:r>
          </a:p>
          <a:p>
            <a:pPr marL="171450" lvl="0" indent="-171450">
              <a:buFont typeface="Arial" pitchFamily="34" charset="0"/>
              <a:buChar char="•"/>
            </a:pPr>
            <a:r>
              <a:rPr lang="en-ZA" sz="1050" dirty="0"/>
              <a:t>Data Validation</a:t>
            </a:r>
          </a:p>
          <a:p>
            <a:pPr marL="171450" lvl="0" indent="-171450">
              <a:buFont typeface="Arial" pitchFamily="34" charset="0"/>
              <a:buChar char="•"/>
            </a:pPr>
            <a:r>
              <a:rPr lang="en-ZA" sz="1050" dirty="0"/>
              <a:t>Data Anonymisation</a:t>
            </a:r>
          </a:p>
          <a:p>
            <a:pPr marL="171450" lvl="0" indent="-171450">
              <a:buFont typeface="Arial" pitchFamily="34" charset="0"/>
              <a:buChar char="•"/>
            </a:pPr>
            <a:r>
              <a:rPr lang="en-ZA" sz="1050" dirty="0"/>
              <a:t>Data Interpretation &amp; Analyis</a:t>
            </a:r>
          </a:p>
          <a:p>
            <a:pPr marL="171450" lvl="0" indent="-171450">
              <a:buFont typeface="Arial" pitchFamily="34" charset="0"/>
              <a:buChar char="•"/>
            </a:pPr>
            <a:r>
              <a:rPr lang="en-ZA" sz="1050" dirty="0"/>
              <a:t>Data Visualisation</a:t>
            </a:r>
          </a:p>
        </p:txBody>
      </p:sp>
      <p:sp>
        <p:nvSpPr>
          <p:cNvPr id="12" name="TextBox 11"/>
          <p:cNvSpPr txBox="1"/>
          <p:nvPr/>
        </p:nvSpPr>
        <p:spPr>
          <a:xfrm>
            <a:off x="2698501" y="6068051"/>
            <a:ext cx="1819787" cy="738664"/>
          </a:xfrm>
          <a:prstGeom prst="rect">
            <a:avLst/>
          </a:prstGeom>
          <a:noFill/>
        </p:spPr>
        <p:txBody>
          <a:bodyPr wrap="square" rtlCol="0">
            <a:spAutoFit/>
          </a:bodyPr>
          <a:lstStyle/>
          <a:p>
            <a:pPr marL="171450" lvl="0" indent="-171450">
              <a:buFont typeface="Arial" pitchFamily="34" charset="0"/>
              <a:buChar char="•"/>
            </a:pPr>
            <a:r>
              <a:rPr lang="en-ZA" sz="1050" dirty="0"/>
              <a:t>Data Archiving</a:t>
            </a:r>
          </a:p>
          <a:p>
            <a:pPr marL="171450" lvl="0" indent="-171450">
              <a:buFont typeface="Arial" pitchFamily="34" charset="0"/>
              <a:buChar char="•"/>
            </a:pPr>
            <a:r>
              <a:rPr lang="en-ZA" sz="1050" dirty="0"/>
              <a:t>Data Preservation</a:t>
            </a:r>
          </a:p>
          <a:p>
            <a:pPr marL="171450" lvl="0" indent="-171450">
              <a:buFont typeface="Arial" pitchFamily="34" charset="0"/>
              <a:buChar char="•"/>
            </a:pPr>
            <a:r>
              <a:rPr lang="en-ZA" sz="1050" dirty="0"/>
              <a:t>Metadata Creation</a:t>
            </a:r>
          </a:p>
          <a:p>
            <a:pPr marL="171450" lvl="0" indent="-171450">
              <a:buFont typeface="Arial" pitchFamily="34" charset="0"/>
              <a:buChar char="•"/>
            </a:pPr>
            <a:r>
              <a:rPr lang="en-ZA" sz="1050" dirty="0"/>
              <a:t>Link data to outputs</a:t>
            </a:r>
          </a:p>
        </p:txBody>
      </p:sp>
      <p:sp>
        <p:nvSpPr>
          <p:cNvPr id="14" name="TextBox 13"/>
          <p:cNvSpPr txBox="1"/>
          <p:nvPr/>
        </p:nvSpPr>
        <p:spPr>
          <a:xfrm>
            <a:off x="103759" y="5101498"/>
            <a:ext cx="1221874" cy="738664"/>
          </a:xfrm>
          <a:prstGeom prst="rect">
            <a:avLst/>
          </a:prstGeom>
          <a:noFill/>
        </p:spPr>
        <p:txBody>
          <a:bodyPr wrap="square" rtlCol="0">
            <a:spAutoFit/>
          </a:bodyPr>
          <a:lstStyle/>
          <a:p>
            <a:pPr marL="171450" indent="-171450">
              <a:buFont typeface="Arial" pitchFamily="34" charset="0"/>
              <a:buChar char="•"/>
            </a:pPr>
            <a:r>
              <a:rPr lang="en-ZA" sz="1050" dirty="0"/>
              <a:t>Data Sharing</a:t>
            </a:r>
          </a:p>
          <a:p>
            <a:pPr marL="171450" indent="-171450">
              <a:buFont typeface="Arial" pitchFamily="34" charset="0"/>
              <a:buChar char="•"/>
            </a:pPr>
            <a:r>
              <a:rPr lang="en-ZA" sz="1050" dirty="0"/>
              <a:t>Data Publishing</a:t>
            </a:r>
          </a:p>
          <a:p>
            <a:pPr marL="171450" indent="-171450">
              <a:buFont typeface="Arial" pitchFamily="34" charset="0"/>
              <a:buChar char="•"/>
            </a:pPr>
            <a:r>
              <a:rPr lang="en-ZA" sz="1050" dirty="0"/>
              <a:t>Link Data to Outputs</a:t>
            </a:r>
          </a:p>
        </p:txBody>
      </p:sp>
      <p:sp>
        <p:nvSpPr>
          <p:cNvPr id="22" name="TextBox 21"/>
          <p:cNvSpPr txBox="1"/>
          <p:nvPr/>
        </p:nvSpPr>
        <p:spPr>
          <a:xfrm>
            <a:off x="180992" y="1603759"/>
            <a:ext cx="1888283" cy="577081"/>
          </a:xfrm>
          <a:prstGeom prst="rect">
            <a:avLst/>
          </a:prstGeom>
          <a:noFill/>
        </p:spPr>
        <p:txBody>
          <a:bodyPr wrap="square" rtlCol="0">
            <a:spAutoFit/>
          </a:bodyPr>
          <a:lstStyle/>
          <a:p>
            <a:pPr marL="171450" indent="-171450">
              <a:buFont typeface="Arial" pitchFamily="34" charset="0"/>
              <a:buChar char="•"/>
            </a:pPr>
            <a:r>
              <a:rPr lang="en-ZA" sz="1050" dirty="0"/>
              <a:t>Data Repurposing/Re-use</a:t>
            </a:r>
          </a:p>
          <a:p>
            <a:pPr marL="171450" indent="-171450">
              <a:buFont typeface="Arial" pitchFamily="34" charset="0"/>
              <a:buChar char="•"/>
            </a:pPr>
            <a:r>
              <a:rPr lang="en-ZA" sz="1050" dirty="0"/>
              <a:t>Data Citation</a:t>
            </a:r>
          </a:p>
          <a:p>
            <a:pPr marL="171450" indent="-171450">
              <a:buFont typeface="Arial" pitchFamily="34" charset="0"/>
              <a:buChar char="•"/>
            </a:pPr>
            <a:endParaRPr lang="en-ZA" sz="1050" dirty="0"/>
          </a:p>
        </p:txBody>
      </p:sp>
    </p:spTree>
    <p:extLst>
      <p:ext uri="{BB962C8B-B14F-4D97-AF65-F5344CB8AC3E}">
        <p14:creationId xmlns:p14="http://schemas.microsoft.com/office/powerpoint/2010/main" val="11433333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4">
                                            <p:graphicEl>
                                              <a:dgm id="{51F4EAD3-1682-4678-A02B-7707F22B1C85}"/>
                                            </p:graphicEl>
                                          </p:spTgt>
                                        </p:tgtEl>
                                        <p:attrNameLst>
                                          <p:attrName>style.visibility</p:attrName>
                                        </p:attrNameLst>
                                      </p:cBhvr>
                                      <p:to>
                                        <p:strVal val="visible"/>
                                      </p:to>
                                    </p:set>
                                    <p:anim calcmode="lin" valueType="num">
                                      <p:cBhvr>
                                        <p:cTn id="7" dur="1000" fill="hold"/>
                                        <p:tgtEl>
                                          <p:spTgt spid="4">
                                            <p:graphicEl>
                                              <a:dgm id="{51F4EAD3-1682-4678-A02B-7707F22B1C85}"/>
                                            </p:graphicEl>
                                          </p:spTgt>
                                        </p:tgtEl>
                                        <p:attrNameLst>
                                          <p:attrName>ppt_w</p:attrName>
                                        </p:attrNameLst>
                                      </p:cBhvr>
                                      <p:tavLst>
                                        <p:tav tm="0">
                                          <p:val>
                                            <p:fltVal val="0"/>
                                          </p:val>
                                        </p:tav>
                                        <p:tav tm="100000">
                                          <p:val>
                                            <p:strVal val="#ppt_w"/>
                                          </p:val>
                                        </p:tav>
                                      </p:tavLst>
                                    </p:anim>
                                    <p:anim calcmode="lin" valueType="num">
                                      <p:cBhvr>
                                        <p:cTn id="8" dur="1000" fill="hold"/>
                                        <p:tgtEl>
                                          <p:spTgt spid="4">
                                            <p:graphicEl>
                                              <a:dgm id="{51F4EAD3-1682-4678-A02B-7707F22B1C85}"/>
                                            </p:graphicEl>
                                          </p:spTgt>
                                        </p:tgtEl>
                                        <p:attrNameLst>
                                          <p:attrName>ppt_h</p:attrName>
                                        </p:attrNameLst>
                                      </p:cBhvr>
                                      <p:tavLst>
                                        <p:tav tm="0">
                                          <p:val>
                                            <p:fltVal val="0"/>
                                          </p:val>
                                        </p:tav>
                                        <p:tav tm="100000">
                                          <p:val>
                                            <p:strVal val="#ppt_h"/>
                                          </p:val>
                                        </p:tav>
                                      </p:tavLst>
                                    </p:anim>
                                    <p:anim calcmode="lin" valueType="num">
                                      <p:cBhvr>
                                        <p:cTn id="9" dur="1000" fill="hold"/>
                                        <p:tgtEl>
                                          <p:spTgt spid="4">
                                            <p:graphicEl>
                                              <a:dgm id="{51F4EAD3-1682-4678-A02B-7707F22B1C85}"/>
                                            </p:graphicEl>
                                          </p:spTgt>
                                        </p:tgtEl>
                                        <p:attrNameLst>
                                          <p:attrName>style.rotation</p:attrName>
                                        </p:attrNameLst>
                                      </p:cBhvr>
                                      <p:tavLst>
                                        <p:tav tm="0">
                                          <p:val>
                                            <p:fltVal val="90"/>
                                          </p:val>
                                        </p:tav>
                                        <p:tav tm="100000">
                                          <p:val>
                                            <p:fltVal val="0"/>
                                          </p:val>
                                        </p:tav>
                                      </p:tavLst>
                                    </p:anim>
                                    <p:animEffect transition="in" filter="fade">
                                      <p:cBhvr>
                                        <p:cTn id="10" dur="1000"/>
                                        <p:tgtEl>
                                          <p:spTgt spid="4">
                                            <p:graphicEl>
                                              <a:dgm id="{51F4EAD3-1682-4678-A02B-7707F22B1C85}"/>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graphicEl>
                                              <a:dgm id="{22BCEA4B-0890-4220-9556-1CDDFB0A4512}"/>
                                            </p:graphicEl>
                                          </p:spTgt>
                                        </p:tgtEl>
                                        <p:attrNameLst>
                                          <p:attrName>style.visibility</p:attrName>
                                        </p:attrNameLst>
                                      </p:cBhvr>
                                      <p:to>
                                        <p:strVal val="visible"/>
                                      </p:to>
                                    </p:set>
                                    <p:animEffect transition="in" filter="wipe(left)">
                                      <p:cBhvr>
                                        <p:cTn id="15" dur="500"/>
                                        <p:tgtEl>
                                          <p:spTgt spid="4">
                                            <p:graphicEl>
                                              <a:dgm id="{22BCEA4B-0890-4220-9556-1CDDFB0A4512}"/>
                                            </p:graphicEl>
                                          </p:spTgt>
                                        </p:tgtEl>
                                      </p:cBhvr>
                                    </p:animEffect>
                                  </p:childTnLst>
                                </p:cTn>
                              </p:par>
                              <p:par>
                                <p:cTn id="16" presetID="53" presetClass="entr" presetSubtype="0" fill="hold" grpId="0" nodeType="withEffect">
                                  <p:stCondLst>
                                    <p:cond delay="0"/>
                                  </p:stCondLst>
                                  <p:childTnLst>
                                    <p:set>
                                      <p:cBhvr>
                                        <p:cTn id="17" dur="1" fill="hold">
                                          <p:stCondLst>
                                            <p:cond delay="0"/>
                                          </p:stCondLst>
                                        </p:cTn>
                                        <p:tgtEl>
                                          <p:spTgt spid="4">
                                            <p:graphicEl>
                                              <a:dgm id="{87BA93AC-D3AD-4B28-9115-39B8C4A3C7C0}"/>
                                            </p:graphicEl>
                                          </p:spTgt>
                                        </p:tgtEl>
                                        <p:attrNameLst>
                                          <p:attrName>style.visibility</p:attrName>
                                        </p:attrNameLst>
                                      </p:cBhvr>
                                      <p:to>
                                        <p:strVal val="visible"/>
                                      </p:to>
                                    </p:set>
                                    <p:anim calcmode="lin" valueType="num">
                                      <p:cBhvr>
                                        <p:cTn id="18" dur="1000" fill="hold"/>
                                        <p:tgtEl>
                                          <p:spTgt spid="4">
                                            <p:graphicEl>
                                              <a:dgm id="{87BA93AC-D3AD-4B28-9115-39B8C4A3C7C0}"/>
                                            </p:graphicEl>
                                          </p:spTgt>
                                        </p:tgtEl>
                                        <p:attrNameLst>
                                          <p:attrName>ppt_w</p:attrName>
                                        </p:attrNameLst>
                                      </p:cBhvr>
                                      <p:tavLst>
                                        <p:tav tm="0">
                                          <p:val>
                                            <p:fltVal val="0"/>
                                          </p:val>
                                        </p:tav>
                                        <p:tav tm="100000">
                                          <p:val>
                                            <p:strVal val="#ppt_w"/>
                                          </p:val>
                                        </p:tav>
                                      </p:tavLst>
                                    </p:anim>
                                    <p:anim calcmode="lin" valueType="num">
                                      <p:cBhvr>
                                        <p:cTn id="19" dur="1000" fill="hold"/>
                                        <p:tgtEl>
                                          <p:spTgt spid="4">
                                            <p:graphicEl>
                                              <a:dgm id="{87BA93AC-D3AD-4B28-9115-39B8C4A3C7C0}"/>
                                            </p:graphicEl>
                                          </p:spTgt>
                                        </p:tgtEl>
                                        <p:attrNameLst>
                                          <p:attrName>ppt_h</p:attrName>
                                        </p:attrNameLst>
                                      </p:cBhvr>
                                      <p:tavLst>
                                        <p:tav tm="0">
                                          <p:val>
                                            <p:fltVal val="0"/>
                                          </p:val>
                                        </p:tav>
                                        <p:tav tm="100000">
                                          <p:val>
                                            <p:strVal val="#ppt_h"/>
                                          </p:val>
                                        </p:tav>
                                      </p:tavLst>
                                    </p:anim>
                                    <p:animEffect transition="in" filter="fade">
                                      <p:cBhvr>
                                        <p:cTn id="20" dur="1000"/>
                                        <p:tgtEl>
                                          <p:spTgt spid="4">
                                            <p:graphicEl>
                                              <a:dgm id="{87BA93AC-D3AD-4B28-9115-39B8C4A3C7C0}"/>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4">
                                            <p:graphicEl>
                                              <a:dgm id="{63E94016-D3A5-4FCE-8301-70944FF87E8F}"/>
                                            </p:graphicEl>
                                          </p:spTgt>
                                        </p:tgtEl>
                                        <p:attrNameLst>
                                          <p:attrName>style.visibility</p:attrName>
                                        </p:attrNameLst>
                                      </p:cBhvr>
                                      <p:to>
                                        <p:strVal val="visible"/>
                                      </p:to>
                                    </p:set>
                                    <p:animEffect transition="in" filter="wipe(left)">
                                      <p:cBhvr>
                                        <p:cTn id="25" dur="500"/>
                                        <p:tgtEl>
                                          <p:spTgt spid="4">
                                            <p:graphicEl>
                                              <a:dgm id="{63E94016-D3A5-4FCE-8301-70944FF87E8F}"/>
                                            </p:graphicEl>
                                          </p:spTgt>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4">
                                            <p:graphicEl>
                                              <a:dgm id="{2351FE39-4179-4DB3-94A8-84EFD1524303}"/>
                                            </p:graphicEl>
                                          </p:spTgt>
                                        </p:tgtEl>
                                        <p:attrNameLst>
                                          <p:attrName>style.visibility</p:attrName>
                                        </p:attrNameLst>
                                      </p:cBhvr>
                                      <p:to>
                                        <p:strVal val="visible"/>
                                      </p:to>
                                    </p:set>
                                    <p:anim calcmode="lin" valueType="num">
                                      <p:cBhvr>
                                        <p:cTn id="28" dur="1000" fill="hold"/>
                                        <p:tgtEl>
                                          <p:spTgt spid="4">
                                            <p:graphicEl>
                                              <a:dgm id="{2351FE39-4179-4DB3-94A8-84EFD1524303}"/>
                                            </p:graphicEl>
                                          </p:spTgt>
                                        </p:tgtEl>
                                        <p:attrNameLst>
                                          <p:attrName>ppt_w</p:attrName>
                                        </p:attrNameLst>
                                      </p:cBhvr>
                                      <p:tavLst>
                                        <p:tav tm="0">
                                          <p:val>
                                            <p:fltVal val="0"/>
                                          </p:val>
                                        </p:tav>
                                        <p:tav tm="100000">
                                          <p:val>
                                            <p:strVal val="#ppt_w"/>
                                          </p:val>
                                        </p:tav>
                                      </p:tavLst>
                                    </p:anim>
                                    <p:anim calcmode="lin" valueType="num">
                                      <p:cBhvr>
                                        <p:cTn id="29" dur="1000" fill="hold"/>
                                        <p:tgtEl>
                                          <p:spTgt spid="4">
                                            <p:graphicEl>
                                              <a:dgm id="{2351FE39-4179-4DB3-94A8-84EFD1524303}"/>
                                            </p:graphicEl>
                                          </p:spTgt>
                                        </p:tgtEl>
                                        <p:attrNameLst>
                                          <p:attrName>ppt_h</p:attrName>
                                        </p:attrNameLst>
                                      </p:cBhvr>
                                      <p:tavLst>
                                        <p:tav tm="0">
                                          <p:val>
                                            <p:fltVal val="0"/>
                                          </p:val>
                                        </p:tav>
                                        <p:tav tm="100000">
                                          <p:val>
                                            <p:strVal val="#ppt_h"/>
                                          </p:val>
                                        </p:tav>
                                      </p:tavLst>
                                    </p:anim>
                                    <p:animEffect transition="in" filter="fade">
                                      <p:cBhvr>
                                        <p:cTn id="30" dur="1000"/>
                                        <p:tgtEl>
                                          <p:spTgt spid="4">
                                            <p:graphicEl>
                                              <a:dgm id="{2351FE39-4179-4DB3-94A8-84EFD1524303}"/>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4">
                                            <p:graphicEl>
                                              <a:dgm id="{9D3DC158-D5CF-44D3-AC74-FD003E28D70A}"/>
                                            </p:graphicEl>
                                          </p:spTgt>
                                        </p:tgtEl>
                                        <p:attrNameLst>
                                          <p:attrName>style.visibility</p:attrName>
                                        </p:attrNameLst>
                                      </p:cBhvr>
                                      <p:to>
                                        <p:strVal val="visible"/>
                                      </p:to>
                                    </p:set>
                                    <p:animEffect transition="in" filter="wipe(left)">
                                      <p:cBhvr>
                                        <p:cTn id="35" dur="500"/>
                                        <p:tgtEl>
                                          <p:spTgt spid="4">
                                            <p:graphicEl>
                                              <a:dgm id="{9D3DC158-D5CF-44D3-AC74-FD003E28D70A}"/>
                                            </p:graphicEl>
                                          </p:spTgt>
                                        </p:tgtEl>
                                      </p:cBhvr>
                                    </p:animEffect>
                                  </p:childTnLst>
                                </p:cTn>
                              </p:par>
                              <p:par>
                                <p:cTn id="36" presetID="53" presetClass="entr" presetSubtype="0" fill="hold" grpId="0" nodeType="withEffect">
                                  <p:stCondLst>
                                    <p:cond delay="0"/>
                                  </p:stCondLst>
                                  <p:childTnLst>
                                    <p:set>
                                      <p:cBhvr>
                                        <p:cTn id="37" dur="1" fill="hold">
                                          <p:stCondLst>
                                            <p:cond delay="0"/>
                                          </p:stCondLst>
                                        </p:cTn>
                                        <p:tgtEl>
                                          <p:spTgt spid="4">
                                            <p:graphicEl>
                                              <a:dgm id="{8176EEDF-F573-4220-AC4D-C8DBE2CCB231}"/>
                                            </p:graphicEl>
                                          </p:spTgt>
                                        </p:tgtEl>
                                        <p:attrNameLst>
                                          <p:attrName>style.visibility</p:attrName>
                                        </p:attrNameLst>
                                      </p:cBhvr>
                                      <p:to>
                                        <p:strVal val="visible"/>
                                      </p:to>
                                    </p:set>
                                    <p:anim calcmode="lin" valueType="num">
                                      <p:cBhvr>
                                        <p:cTn id="38" dur="1000" fill="hold"/>
                                        <p:tgtEl>
                                          <p:spTgt spid="4">
                                            <p:graphicEl>
                                              <a:dgm id="{8176EEDF-F573-4220-AC4D-C8DBE2CCB231}"/>
                                            </p:graphicEl>
                                          </p:spTgt>
                                        </p:tgtEl>
                                        <p:attrNameLst>
                                          <p:attrName>ppt_w</p:attrName>
                                        </p:attrNameLst>
                                      </p:cBhvr>
                                      <p:tavLst>
                                        <p:tav tm="0">
                                          <p:val>
                                            <p:fltVal val="0"/>
                                          </p:val>
                                        </p:tav>
                                        <p:tav tm="100000">
                                          <p:val>
                                            <p:strVal val="#ppt_w"/>
                                          </p:val>
                                        </p:tav>
                                      </p:tavLst>
                                    </p:anim>
                                    <p:anim calcmode="lin" valueType="num">
                                      <p:cBhvr>
                                        <p:cTn id="39" dur="1000" fill="hold"/>
                                        <p:tgtEl>
                                          <p:spTgt spid="4">
                                            <p:graphicEl>
                                              <a:dgm id="{8176EEDF-F573-4220-AC4D-C8DBE2CCB231}"/>
                                            </p:graphicEl>
                                          </p:spTgt>
                                        </p:tgtEl>
                                        <p:attrNameLst>
                                          <p:attrName>ppt_h</p:attrName>
                                        </p:attrNameLst>
                                      </p:cBhvr>
                                      <p:tavLst>
                                        <p:tav tm="0">
                                          <p:val>
                                            <p:fltVal val="0"/>
                                          </p:val>
                                        </p:tav>
                                        <p:tav tm="100000">
                                          <p:val>
                                            <p:strVal val="#ppt_h"/>
                                          </p:val>
                                        </p:tav>
                                      </p:tavLst>
                                    </p:anim>
                                    <p:animEffect transition="in" filter="fade">
                                      <p:cBhvr>
                                        <p:cTn id="40" dur="1000"/>
                                        <p:tgtEl>
                                          <p:spTgt spid="4">
                                            <p:graphicEl>
                                              <a:dgm id="{8176EEDF-F573-4220-AC4D-C8DBE2CCB231}"/>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iterate type="lt">
                                    <p:tmPct val="5000"/>
                                  </p:iterate>
                                  <p:childTnLst>
                                    <p:set>
                                      <p:cBhvr>
                                        <p:cTn id="44" dur="1" fill="hold">
                                          <p:stCondLst>
                                            <p:cond delay="0"/>
                                          </p:stCondLst>
                                        </p:cTn>
                                        <p:tgtEl>
                                          <p:spTgt spid="4">
                                            <p:graphicEl>
                                              <a:dgm id="{E8376465-A74E-49E2-9E9D-B7780D57F62F}"/>
                                            </p:graphicEl>
                                          </p:spTgt>
                                        </p:tgtEl>
                                        <p:attrNameLst>
                                          <p:attrName>style.visibility</p:attrName>
                                        </p:attrNameLst>
                                      </p:cBhvr>
                                      <p:to>
                                        <p:strVal val="visible"/>
                                      </p:to>
                                    </p:set>
                                    <p:anim calcmode="lin" valueType="num">
                                      <p:cBhvr>
                                        <p:cTn id="45" dur="1000" fill="hold"/>
                                        <p:tgtEl>
                                          <p:spTgt spid="4">
                                            <p:graphicEl>
                                              <a:dgm id="{E8376465-A74E-49E2-9E9D-B7780D57F62F}"/>
                                            </p:graphicEl>
                                          </p:spTgt>
                                        </p:tgtEl>
                                        <p:attrNameLst>
                                          <p:attrName>ppt_w</p:attrName>
                                        </p:attrNameLst>
                                      </p:cBhvr>
                                      <p:tavLst>
                                        <p:tav tm="0">
                                          <p:val>
                                            <p:fltVal val="0"/>
                                          </p:val>
                                        </p:tav>
                                        <p:tav tm="100000">
                                          <p:val>
                                            <p:strVal val="#ppt_w"/>
                                          </p:val>
                                        </p:tav>
                                      </p:tavLst>
                                    </p:anim>
                                    <p:anim calcmode="lin" valueType="num">
                                      <p:cBhvr>
                                        <p:cTn id="46" dur="1000" fill="hold"/>
                                        <p:tgtEl>
                                          <p:spTgt spid="4">
                                            <p:graphicEl>
                                              <a:dgm id="{E8376465-A74E-49E2-9E9D-B7780D57F62F}"/>
                                            </p:graphicEl>
                                          </p:spTgt>
                                        </p:tgtEl>
                                        <p:attrNameLst>
                                          <p:attrName>ppt_h</p:attrName>
                                        </p:attrNameLst>
                                      </p:cBhvr>
                                      <p:tavLst>
                                        <p:tav tm="0">
                                          <p:val>
                                            <p:fltVal val="0"/>
                                          </p:val>
                                        </p:tav>
                                        <p:tav tm="100000">
                                          <p:val>
                                            <p:strVal val="#ppt_h"/>
                                          </p:val>
                                        </p:tav>
                                      </p:tavLst>
                                    </p:anim>
                                    <p:anim calcmode="lin" valueType="num">
                                      <p:cBhvr>
                                        <p:cTn id="47" dur="1000" fill="hold"/>
                                        <p:tgtEl>
                                          <p:spTgt spid="4">
                                            <p:graphicEl>
                                              <a:dgm id="{E8376465-A74E-49E2-9E9D-B7780D57F62F}"/>
                                            </p:graphicEl>
                                          </p:spTgt>
                                        </p:tgtEl>
                                        <p:attrNameLst>
                                          <p:attrName>style.rotation</p:attrName>
                                        </p:attrNameLst>
                                      </p:cBhvr>
                                      <p:tavLst>
                                        <p:tav tm="0">
                                          <p:val>
                                            <p:fltVal val="90"/>
                                          </p:val>
                                        </p:tav>
                                        <p:tav tm="100000">
                                          <p:val>
                                            <p:fltVal val="0"/>
                                          </p:val>
                                        </p:tav>
                                      </p:tavLst>
                                    </p:anim>
                                    <p:animEffect transition="in" filter="fade">
                                      <p:cBhvr>
                                        <p:cTn id="48" dur="1000"/>
                                        <p:tgtEl>
                                          <p:spTgt spid="4">
                                            <p:graphicEl>
                                              <a:dgm id="{E8376465-A74E-49E2-9E9D-B7780D57F62F}"/>
                                            </p:graphicEl>
                                          </p:spTgt>
                                        </p:tgtEl>
                                      </p:cBhvr>
                                    </p:animEffect>
                                  </p:childTnLst>
                                </p:cTn>
                              </p:par>
                              <p:par>
                                <p:cTn id="49" presetID="31" presetClass="entr" presetSubtype="0" fill="hold" grpId="0" nodeType="withEffect">
                                  <p:stCondLst>
                                    <p:cond delay="0"/>
                                  </p:stCondLst>
                                  <p:iterate type="lt">
                                    <p:tmPct val="5000"/>
                                  </p:iterate>
                                  <p:childTnLst>
                                    <p:set>
                                      <p:cBhvr>
                                        <p:cTn id="50" dur="1" fill="hold">
                                          <p:stCondLst>
                                            <p:cond delay="0"/>
                                          </p:stCondLst>
                                        </p:cTn>
                                        <p:tgtEl>
                                          <p:spTgt spid="4">
                                            <p:graphicEl>
                                              <a:dgm id="{28598AB3-DC29-4E80-9F5E-9343A9FD47C0}"/>
                                            </p:graphicEl>
                                          </p:spTgt>
                                        </p:tgtEl>
                                        <p:attrNameLst>
                                          <p:attrName>style.visibility</p:attrName>
                                        </p:attrNameLst>
                                      </p:cBhvr>
                                      <p:to>
                                        <p:strVal val="visible"/>
                                      </p:to>
                                    </p:set>
                                    <p:anim calcmode="lin" valueType="num">
                                      <p:cBhvr>
                                        <p:cTn id="51" dur="1000" fill="hold"/>
                                        <p:tgtEl>
                                          <p:spTgt spid="4">
                                            <p:graphicEl>
                                              <a:dgm id="{28598AB3-DC29-4E80-9F5E-9343A9FD47C0}"/>
                                            </p:graphicEl>
                                          </p:spTgt>
                                        </p:tgtEl>
                                        <p:attrNameLst>
                                          <p:attrName>ppt_w</p:attrName>
                                        </p:attrNameLst>
                                      </p:cBhvr>
                                      <p:tavLst>
                                        <p:tav tm="0">
                                          <p:val>
                                            <p:fltVal val="0"/>
                                          </p:val>
                                        </p:tav>
                                        <p:tav tm="100000">
                                          <p:val>
                                            <p:strVal val="#ppt_w"/>
                                          </p:val>
                                        </p:tav>
                                      </p:tavLst>
                                    </p:anim>
                                    <p:anim calcmode="lin" valueType="num">
                                      <p:cBhvr>
                                        <p:cTn id="52" dur="1000" fill="hold"/>
                                        <p:tgtEl>
                                          <p:spTgt spid="4">
                                            <p:graphicEl>
                                              <a:dgm id="{28598AB3-DC29-4E80-9F5E-9343A9FD47C0}"/>
                                            </p:graphicEl>
                                          </p:spTgt>
                                        </p:tgtEl>
                                        <p:attrNameLst>
                                          <p:attrName>ppt_h</p:attrName>
                                        </p:attrNameLst>
                                      </p:cBhvr>
                                      <p:tavLst>
                                        <p:tav tm="0">
                                          <p:val>
                                            <p:fltVal val="0"/>
                                          </p:val>
                                        </p:tav>
                                        <p:tav tm="100000">
                                          <p:val>
                                            <p:strVal val="#ppt_h"/>
                                          </p:val>
                                        </p:tav>
                                      </p:tavLst>
                                    </p:anim>
                                    <p:anim calcmode="lin" valueType="num">
                                      <p:cBhvr>
                                        <p:cTn id="53" dur="1000" fill="hold"/>
                                        <p:tgtEl>
                                          <p:spTgt spid="4">
                                            <p:graphicEl>
                                              <a:dgm id="{28598AB3-DC29-4E80-9F5E-9343A9FD47C0}"/>
                                            </p:graphicEl>
                                          </p:spTgt>
                                        </p:tgtEl>
                                        <p:attrNameLst>
                                          <p:attrName>style.rotation</p:attrName>
                                        </p:attrNameLst>
                                      </p:cBhvr>
                                      <p:tavLst>
                                        <p:tav tm="0">
                                          <p:val>
                                            <p:fltVal val="90"/>
                                          </p:val>
                                        </p:tav>
                                        <p:tav tm="100000">
                                          <p:val>
                                            <p:fltVal val="0"/>
                                          </p:val>
                                        </p:tav>
                                      </p:tavLst>
                                    </p:anim>
                                    <p:animEffect transition="in" filter="fade">
                                      <p:cBhvr>
                                        <p:cTn id="54" dur="1000"/>
                                        <p:tgtEl>
                                          <p:spTgt spid="4">
                                            <p:graphicEl>
                                              <a:dgm id="{28598AB3-DC29-4E80-9F5E-9343A9FD47C0}"/>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grpId="0" nodeType="clickEffect">
                                  <p:stCondLst>
                                    <p:cond delay="0"/>
                                  </p:stCondLst>
                                  <p:iterate type="lt">
                                    <p:tmPct val="5000"/>
                                  </p:iterate>
                                  <p:childTnLst>
                                    <p:set>
                                      <p:cBhvr>
                                        <p:cTn id="58" dur="1" fill="hold">
                                          <p:stCondLst>
                                            <p:cond delay="0"/>
                                          </p:stCondLst>
                                        </p:cTn>
                                        <p:tgtEl>
                                          <p:spTgt spid="4">
                                            <p:graphicEl>
                                              <a:dgm id="{ED405B1F-631F-4E1C-BD13-796F43818E38}"/>
                                            </p:graphicEl>
                                          </p:spTgt>
                                        </p:tgtEl>
                                        <p:attrNameLst>
                                          <p:attrName>style.visibility</p:attrName>
                                        </p:attrNameLst>
                                      </p:cBhvr>
                                      <p:to>
                                        <p:strVal val="visible"/>
                                      </p:to>
                                    </p:set>
                                    <p:anim calcmode="lin" valueType="num">
                                      <p:cBhvr>
                                        <p:cTn id="59" dur="1000" fill="hold"/>
                                        <p:tgtEl>
                                          <p:spTgt spid="4">
                                            <p:graphicEl>
                                              <a:dgm id="{ED405B1F-631F-4E1C-BD13-796F43818E38}"/>
                                            </p:graphicEl>
                                          </p:spTgt>
                                        </p:tgtEl>
                                        <p:attrNameLst>
                                          <p:attrName>ppt_w</p:attrName>
                                        </p:attrNameLst>
                                      </p:cBhvr>
                                      <p:tavLst>
                                        <p:tav tm="0">
                                          <p:val>
                                            <p:fltVal val="0"/>
                                          </p:val>
                                        </p:tav>
                                        <p:tav tm="100000">
                                          <p:val>
                                            <p:strVal val="#ppt_w"/>
                                          </p:val>
                                        </p:tav>
                                      </p:tavLst>
                                    </p:anim>
                                    <p:anim calcmode="lin" valueType="num">
                                      <p:cBhvr>
                                        <p:cTn id="60" dur="1000" fill="hold"/>
                                        <p:tgtEl>
                                          <p:spTgt spid="4">
                                            <p:graphicEl>
                                              <a:dgm id="{ED405B1F-631F-4E1C-BD13-796F43818E38}"/>
                                            </p:graphicEl>
                                          </p:spTgt>
                                        </p:tgtEl>
                                        <p:attrNameLst>
                                          <p:attrName>ppt_h</p:attrName>
                                        </p:attrNameLst>
                                      </p:cBhvr>
                                      <p:tavLst>
                                        <p:tav tm="0">
                                          <p:val>
                                            <p:fltVal val="0"/>
                                          </p:val>
                                        </p:tav>
                                        <p:tav tm="100000">
                                          <p:val>
                                            <p:strVal val="#ppt_h"/>
                                          </p:val>
                                        </p:tav>
                                      </p:tavLst>
                                    </p:anim>
                                    <p:anim calcmode="lin" valueType="num">
                                      <p:cBhvr>
                                        <p:cTn id="61" dur="1000" fill="hold"/>
                                        <p:tgtEl>
                                          <p:spTgt spid="4">
                                            <p:graphicEl>
                                              <a:dgm id="{ED405B1F-631F-4E1C-BD13-796F43818E38}"/>
                                            </p:graphicEl>
                                          </p:spTgt>
                                        </p:tgtEl>
                                        <p:attrNameLst>
                                          <p:attrName>style.rotation</p:attrName>
                                        </p:attrNameLst>
                                      </p:cBhvr>
                                      <p:tavLst>
                                        <p:tav tm="0">
                                          <p:val>
                                            <p:fltVal val="90"/>
                                          </p:val>
                                        </p:tav>
                                        <p:tav tm="100000">
                                          <p:val>
                                            <p:fltVal val="0"/>
                                          </p:val>
                                        </p:tav>
                                      </p:tavLst>
                                    </p:anim>
                                    <p:animEffect transition="in" filter="fade">
                                      <p:cBhvr>
                                        <p:cTn id="62" dur="1000"/>
                                        <p:tgtEl>
                                          <p:spTgt spid="4">
                                            <p:graphicEl>
                                              <a:dgm id="{ED405B1F-631F-4E1C-BD13-796F43818E38}"/>
                                            </p:graphicEl>
                                          </p:spTgt>
                                        </p:tgtEl>
                                      </p:cBhvr>
                                    </p:animEffect>
                                  </p:childTnLst>
                                </p:cTn>
                              </p:par>
                              <p:par>
                                <p:cTn id="63" presetID="31" presetClass="entr" presetSubtype="0" fill="hold" grpId="0" nodeType="withEffect">
                                  <p:stCondLst>
                                    <p:cond delay="0"/>
                                  </p:stCondLst>
                                  <p:iterate type="lt">
                                    <p:tmPct val="5000"/>
                                  </p:iterate>
                                  <p:childTnLst>
                                    <p:set>
                                      <p:cBhvr>
                                        <p:cTn id="64" dur="1" fill="hold">
                                          <p:stCondLst>
                                            <p:cond delay="0"/>
                                          </p:stCondLst>
                                        </p:cTn>
                                        <p:tgtEl>
                                          <p:spTgt spid="4">
                                            <p:graphicEl>
                                              <a:dgm id="{53CDCE7E-59FB-47F8-8D5B-590F0AEAEB87}"/>
                                            </p:graphicEl>
                                          </p:spTgt>
                                        </p:tgtEl>
                                        <p:attrNameLst>
                                          <p:attrName>style.visibility</p:attrName>
                                        </p:attrNameLst>
                                      </p:cBhvr>
                                      <p:to>
                                        <p:strVal val="visible"/>
                                      </p:to>
                                    </p:set>
                                    <p:anim calcmode="lin" valueType="num">
                                      <p:cBhvr>
                                        <p:cTn id="65" dur="1000" fill="hold"/>
                                        <p:tgtEl>
                                          <p:spTgt spid="4">
                                            <p:graphicEl>
                                              <a:dgm id="{53CDCE7E-59FB-47F8-8D5B-590F0AEAEB87}"/>
                                            </p:graphicEl>
                                          </p:spTgt>
                                        </p:tgtEl>
                                        <p:attrNameLst>
                                          <p:attrName>ppt_w</p:attrName>
                                        </p:attrNameLst>
                                      </p:cBhvr>
                                      <p:tavLst>
                                        <p:tav tm="0">
                                          <p:val>
                                            <p:fltVal val="0"/>
                                          </p:val>
                                        </p:tav>
                                        <p:tav tm="100000">
                                          <p:val>
                                            <p:strVal val="#ppt_w"/>
                                          </p:val>
                                        </p:tav>
                                      </p:tavLst>
                                    </p:anim>
                                    <p:anim calcmode="lin" valueType="num">
                                      <p:cBhvr>
                                        <p:cTn id="66" dur="1000" fill="hold"/>
                                        <p:tgtEl>
                                          <p:spTgt spid="4">
                                            <p:graphicEl>
                                              <a:dgm id="{53CDCE7E-59FB-47F8-8D5B-590F0AEAEB87}"/>
                                            </p:graphicEl>
                                          </p:spTgt>
                                        </p:tgtEl>
                                        <p:attrNameLst>
                                          <p:attrName>ppt_h</p:attrName>
                                        </p:attrNameLst>
                                      </p:cBhvr>
                                      <p:tavLst>
                                        <p:tav tm="0">
                                          <p:val>
                                            <p:fltVal val="0"/>
                                          </p:val>
                                        </p:tav>
                                        <p:tav tm="100000">
                                          <p:val>
                                            <p:strVal val="#ppt_h"/>
                                          </p:val>
                                        </p:tav>
                                      </p:tavLst>
                                    </p:anim>
                                    <p:anim calcmode="lin" valueType="num">
                                      <p:cBhvr>
                                        <p:cTn id="67" dur="1000" fill="hold"/>
                                        <p:tgtEl>
                                          <p:spTgt spid="4">
                                            <p:graphicEl>
                                              <a:dgm id="{53CDCE7E-59FB-47F8-8D5B-590F0AEAEB87}"/>
                                            </p:graphicEl>
                                          </p:spTgt>
                                        </p:tgtEl>
                                        <p:attrNameLst>
                                          <p:attrName>style.rotation</p:attrName>
                                        </p:attrNameLst>
                                      </p:cBhvr>
                                      <p:tavLst>
                                        <p:tav tm="0">
                                          <p:val>
                                            <p:fltVal val="90"/>
                                          </p:val>
                                        </p:tav>
                                        <p:tav tm="100000">
                                          <p:val>
                                            <p:fltVal val="0"/>
                                          </p:val>
                                        </p:tav>
                                      </p:tavLst>
                                    </p:anim>
                                    <p:animEffect transition="in" filter="fade">
                                      <p:cBhvr>
                                        <p:cTn id="68" dur="1000"/>
                                        <p:tgtEl>
                                          <p:spTgt spid="4">
                                            <p:graphicEl>
                                              <a:dgm id="{53CDCE7E-59FB-47F8-8D5B-590F0AEAEB87}"/>
                                            </p:graphicEl>
                                          </p:spTgt>
                                        </p:tgtEl>
                                      </p:cBhvr>
                                    </p:animEffect>
                                  </p:childTnLst>
                                </p:cTn>
                              </p:par>
                            </p:childTnLst>
                          </p:cTn>
                        </p:par>
                      </p:childTnLst>
                    </p:cTn>
                  </p:par>
                  <p:par>
                    <p:cTn id="69" fill="hold">
                      <p:stCondLst>
                        <p:cond delay="indefinite"/>
                      </p:stCondLst>
                      <p:childTnLst>
                        <p:par>
                          <p:cTn id="70" fill="hold">
                            <p:stCondLst>
                              <p:cond delay="0"/>
                            </p:stCondLst>
                            <p:childTnLst>
                              <p:par>
                                <p:cTn id="71" presetID="31" presetClass="entr" presetSubtype="0" fill="hold" grpId="0" nodeType="clickEffect">
                                  <p:stCondLst>
                                    <p:cond delay="0"/>
                                  </p:stCondLst>
                                  <p:iterate type="lt">
                                    <p:tmPct val="5000"/>
                                  </p:iterate>
                                  <p:childTnLst>
                                    <p:set>
                                      <p:cBhvr>
                                        <p:cTn id="72" dur="1" fill="hold">
                                          <p:stCondLst>
                                            <p:cond delay="0"/>
                                          </p:stCondLst>
                                        </p:cTn>
                                        <p:tgtEl>
                                          <p:spTgt spid="4">
                                            <p:graphicEl>
                                              <a:dgm id="{C6980A83-556E-4CA7-BFE6-62E3F1FA6BEB}"/>
                                            </p:graphicEl>
                                          </p:spTgt>
                                        </p:tgtEl>
                                        <p:attrNameLst>
                                          <p:attrName>style.visibility</p:attrName>
                                        </p:attrNameLst>
                                      </p:cBhvr>
                                      <p:to>
                                        <p:strVal val="visible"/>
                                      </p:to>
                                    </p:set>
                                    <p:anim calcmode="lin" valueType="num">
                                      <p:cBhvr>
                                        <p:cTn id="73" dur="1000" fill="hold"/>
                                        <p:tgtEl>
                                          <p:spTgt spid="4">
                                            <p:graphicEl>
                                              <a:dgm id="{C6980A83-556E-4CA7-BFE6-62E3F1FA6BEB}"/>
                                            </p:graphicEl>
                                          </p:spTgt>
                                        </p:tgtEl>
                                        <p:attrNameLst>
                                          <p:attrName>ppt_w</p:attrName>
                                        </p:attrNameLst>
                                      </p:cBhvr>
                                      <p:tavLst>
                                        <p:tav tm="0">
                                          <p:val>
                                            <p:fltVal val="0"/>
                                          </p:val>
                                        </p:tav>
                                        <p:tav tm="100000">
                                          <p:val>
                                            <p:strVal val="#ppt_w"/>
                                          </p:val>
                                        </p:tav>
                                      </p:tavLst>
                                    </p:anim>
                                    <p:anim calcmode="lin" valueType="num">
                                      <p:cBhvr>
                                        <p:cTn id="74" dur="1000" fill="hold"/>
                                        <p:tgtEl>
                                          <p:spTgt spid="4">
                                            <p:graphicEl>
                                              <a:dgm id="{C6980A83-556E-4CA7-BFE6-62E3F1FA6BEB}"/>
                                            </p:graphicEl>
                                          </p:spTgt>
                                        </p:tgtEl>
                                        <p:attrNameLst>
                                          <p:attrName>ppt_h</p:attrName>
                                        </p:attrNameLst>
                                      </p:cBhvr>
                                      <p:tavLst>
                                        <p:tav tm="0">
                                          <p:val>
                                            <p:fltVal val="0"/>
                                          </p:val>
                                        </p:tav>
                                        <p:tav tm="100000">
                                          <p:val>
                                            <p:strVal val="#ppt_h"/>
                                          </p:val>
                                        </p:tav>
                                      </p:tavLst>
                                    </p:anim>
                                    <p:anim calcmode="lin" valueType="num">
                                      <p:cBhvr>
                                        <p:cTn id="75" dur="1000" fill="hold"/>
                                        <p:tgtEl>
                                          <p:spTgt spid="4">
                                            <p:graphicEl>
                                              <a:dgm id="{C6980A83-556E-4CA7-BFE6-62E3F1FA6BEB}"/>
                                            </p:graphicEl>
                                          </p:spTgt>
                                        </p:tgtEl>
                                        <p:attrNameLst>
                                          <p:attrName>style.rotation</p:attrName>
                                        </p:attrNameLst>
                                      </p:cBhvr>
                                      <p:tavLst>
                                        <p:tav tm="0">
                                          <p:val>
                                            <p:fltVal val="90"/>
                                          </p:val>
                                        </p:tav>
                                        <p:tav tm="100000">
                                          <p:val>
                                            <p:fltVal val="0"/>
                                          </p:val>
                                        </p:tav>
                                      </p:tavLst>
                                    </p:anim>
                                    <p:animEffect transition="in" filter="fade">
                                      <p:cBhvr>
                                        <p:cTn id="76" dur="1000"/>
                                        <p:tgtEl>
                                          <p:spTgt spid="4">
                                            <p:graphicEl>
                                              <a:dgm id="{C6980A83-556E-4CA7-BFE6-62E3F1FA6BEB}"/>
                                            </p:graphicEl>
                                          </p:spTgt>
                                        </p:tgtEl>
                                      </p:cBhvr>
                                    </p:animEffect>
                                  </p:childTnLst>
                                </p:cTn>
                              </p:par>
                              <p:par>
                                <p:cTn id="77" presetID="31" presetClass="entr" presetSubtype="0" fill="hold" grpId="0" nodeType="withEffect">
                                  <p:stCondLst>
                                    <p:cond delay="0"/>
                                  </p:stCondLst>
                                  <p:iterate type="lt">
                                    <p:tmPct val="5000"/>
                                  </p:iterate>
                                  <p:childTnLst>
                                    <p:set>
                                      <p:cBhvr>
                                        <p:cTn id="78" dur="1" fill="hold">
                                          <p:stCondLst>
                                            <p:cond delay="0"/>
                                          </p:stCondLst>
                                        </p:cTn>
                                        <p:tgtEl>
                                          <p:spTgt spid="4">
                                            <p:graphicEl>
                                              <a:dgm id="{D42C8485-6CE5-4F94-8BCA-7D64A77AC608}"/>
                                            </p:graphicEl>
                                          </p:spTgt>
                                        </p:tgtEl>
                                        <p:attrNameLst>
                                          <p:attrName>style.visibility</p:attrName>
                                        </p:attrNameLst>
                                      </p:cBhvr>
                                      <p:to>
                                        <p:strVal val="visible"/>
                                      </p:to>
                                    </p:set>
                                    <p:anim calcmode="lin" valueType="num">
                                      <p:cBhvr>
                                        <p:cTn id="79" dur="1000" fill="hold"/>
                                        <p:tgtEl>
                                          <p:spTgt spid="4">
                                            <p:graphicEl>
                                              <a:dgm id="{D42C8485-6CE5-4F94-8BCA-7D64A77AC608}"/>
                                            </p:graphicEl>
                                          </p:spTgt>
                                        </p:tgtEl>
                                        <p:attrNameLst>
                                          <p:attrName>ppt_w</p:attrName>
                                        </p:attrNameLst>
                                      </p:cBhvr>
                                      <p:tavLst>
                                        <p:tav tm="0">
                                          <p:val>
                                            <p:fltVal val="0"/>
                                          </p:val>
                                        </p:tav>
                                        <p:tav tm="100000">
                                          <p:val>
                                            <p:strVal val="#ppt_w"/>
                                          </p:val>
                                        </p:tav>
                                      </p:tavLst>
                                    </p:anim>
                                    <p:anim calcmode="lin" valueType="num">
                                      <p:cBhvr>
                                        <p:cTn id="80" dur="1000" fill="hold"/>
                                        <p:tgtEl>
                                          <p:spTgt spid="4">
                                            <p:graphicEl>
                                              <a:dgm id="{D42C8485-6CE5-4F94-8BCA-7D64A77AC608}"/>
                                            </p:graphicEl>
                                          </p:spTgt>
                                        </p:tgtEl>
                                        <p:attrNameLst>
                                          <p:attrName>ppt_h</p:attrName>
                                        </p:attrNameLst>
                                      </p:cBhvr>
                                      <p:tavLst>
                                        <p:tav tm="0">
                                          <p:val>
                                            <p:fltVal val="0"/>
                                          </p:val>
                                        </p:tav>
                                        <p:tav tm="100000">
                                          <p:val>
                                            <p:strVal val="#ppt_h"/>
                                          </p:val>
                                        </p:tav>
                                      </p:tavLst>
                                    </p:anim>
                                    <p:anim calcmode="lin" valueType="num">
                                      <p:cBhvr>
                                        <p:cTn id="81" dur="1000" fill="hold"/>
                                        <p:tgtEl>
                                          <p:spTgt spid="4">
                                            <p:graphicEl>
                                              <a:dgm id="{D42C8485-6CE5-4F94-8BCA-7D64A77AC608}"/>
                                            </p:graphicEl>
                                          </p:spTgt>
                                        </p:tgtEl>
                                        <p:attrNameLst>
                                          <p:attrName>style.rotation</p:attrName>
                                        </p:attrNameLst>
                                      </p:cBhvr>
                                      <p:tavLst>
                                        <p:tav tm="0">
                                          <p:val>
                                            <p:fltVal val="90"/>
                                          </p:val>
                                        </p:tav>
                                        <p:tav tm="100000">
                                          <p:val>
                                            <p:fltVal val="0"/>
                                          </p:val>
                                        </p:tav>
                                      </p:tavLst>
                                    </p:anim>
                                    <p:animEffect transition="in" filter="fade">
                                      <p:cBhvr>
                                        <p:cTn id="82" dur="1000"/>
                                        <p:tgtEl>
                                          <p:spTgt spid="4">
                                            <p:graphicEl>
                                              <a:dgm id="{D42C8485-6CE5-4F94-8BCA-7D64A77AC608}"/>
                                            </p:graphicEl>
                                          </p:spTgt>
                                        </p:tgtEl>
                                      </p:cBhvr>
                                    </p:animEffect>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grpId="0" nodeType="clickEffect">
                                  <p:stCondLst>
                                    <p:cond delay="0"/>
                                  </p:stCondLst>
                                  <p:childTnLst>
                                    <p:set>
                                      <p:cBhvr>
                                        <p:cTn id="86" dur="1" fill="hold">
                                          <p:stCondLst>
                                            <p:cond delay="0"/>
                                          </p:stCondLst>
                                        </p:cTn>
                                        <p:tgtEl>
                                          <p:spTgt spid="7"/>
                                        </p:tgtEl>
                                        <p:attrNameLst>
                                          <p:attrName>style.visibility</p:attrName>
                                        </p:attrNameLst>
                                      </p:cBhvr>
                                      <p:to>
                                        <p:strVal val="visible"/>
                                      </p:to>
                                    </p:set>
                                    <p:anim calcmode="lin" valueType="num">
                                      <p:cBhvr>
                                        <p:cTn id="87" dur="500" fill="hold"/>
                                        <p:tgtEl>
                                          <p:spTgt spid="7"/>
                                        </p:tgtEl>
                                        <p:attrNameLst>
                                          <p:attrName>ppt_w</p:attrName>
                                        </p:attrNameLst>
                                      </p:cBhvr>
                                      <p:tavLst>
                                        <p:tav tm="0">
                                          <p:val>
                                            <p:fltVal val="0"/>
                                          </p:val>
                                        </p:tav>
                                        <p:tav tm="100000">
                                          <p:val>
                                            <p:strVal val="#ppt_w"/>
                                          </p:val>
                                        </p:tav>
                                      </p:tavLst>
                                    </p:anim>
                                    <p:anim calcmode="lin" valueType="num">
                                      <p:cBhvr>
                                        <p:cTn id="88" dur="500" fill="hold"/>
                                        <p:tgtEl>
                                          <p:spTgt spid="7"/>
                                        </p:tgtEl>
                                        <p:attrNameLst>
                                          <p:attrName>ppt_h</p:attrName>
                                        </p:attrNameLst>
                                      </p:cBhvr>
                                      <p:tavLst>
                                        <p:tav tm="0">
                                          <p:val>
                                            <p:fltVal val="0"/>
                                          </p:val>
                                        </p:tav>
                                        <p:tav tm="100000">
                                          <p:val>
                                            <p:strVal val="#ppt_h"/>
                                          </p:val>
                                        </p:tav>
                                      </p:tavLst>
                                    </p:anim>
                                    <p:animEffect transition="in" filter="fade">
                                      <p:cBhvr>
                                        <p:cTn id="89" dur="500"/>
                                        <p:tgtEl>
                                          <p:spTgt spid="7"/>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16" fill="hold" grpId="0" nodeType="clickEffect">
                                  <p:stCondLst>
                                    <p:cond delay="0"/>
                                  </p:stCondLst>
                                  <p:childTnLst>
                                    <p:set>
                                      <p:cBhvr>
                                        <p:cTn id="93" dur="1" fill="hold">
                                          <p:stCondLst>
                                            <p:cond delay="0"/>
                                          </p:stCondLst>
                                        </p:cTn>
                                        <p:tgtEl>
                                          <p:spTgt spid="8"/>
                                        </p:tgtEl>
                                        <p:attrNameLst>
                                          <p:attrName>style.visibility</p:attrName>
                                        </p:attrNameLst>
                                      </p:cBhvr>
                                      <p:to>
                                        <p:strVal val="visible"/>
                                      </p:to>
                                    </p:set>
                                    <p:anim calcmode="lin" valueType="num">
                                      <p:cBhvr>
                                        <p:cTn id="94" dur="500" fill="hold"/>
                                        <p:tgtEl>
                                          <p:spTgt spid="8"/>
                                        </p:tgtEl>
                                        <p:attrNameLst>
                                          <p:attrName>ppt_w</p:attrName>
                                        </p:attrNameLst>
                                      </p:cBhvr>
                                      <p:tavLst>
                                        <p:tav tm="0">
                                          <p:val>
                                            <p:fltVal val="0"/>
                                          </p:val>
                                        </p:tav>
                                        <p:tav tm="100000">
                                          <p:val>
                                            <p:strVal val="#ppt_w"/>
                                          </p:val>
                                        </p:tav>
                                      </p:tavLst>
                                    </p:anim>
                                    <p:anim calcmode="lin" valueType="num">
                                      <p:cBhvr>
                                        <p:cTn id="95" dur="500" fill="hold"/>
                                        <p:tgtEl>
                                          <p:spTgt spid="8"/>
                                        </p:tgtEl>
                                        <p:attrNameLst>
                                          <p:attrName>ppt_h</p:attrName>
                                        </p:attrNameLst>
                                      </p:cBhvr>
                                      <p:tavLst>
                                        <p:tav tm="0">
                                          <p:val>
                                            <p:fltVal val="0"/>
                                          </p:val>
                                        </p:tav>
                                        <p:tav tm="100000">
                                          <p:val>
                                            <p:strVal val="#ppt_h"/>
                                          </p:val>
                                        </p:tav>
                                      </p:tavLst>
                                    </p:anim>
                                    <p:animEffect transition="in" filter="fade">
                                      <p:cBhvr>
                                        <p:cTn id="96" dur="500"/>
                                        <p:tgtEl>
                                          <p:spTgt spid="8"/>
                                        </p:tgtEl>
                                      </p:cBhvr>
                                    </p:animEffect>
                                  </p:childTnLst>
                                </p:cTn>
                              </p:par>
                            </p:childTnLst>
                          </p:cTn>
                        </p:par>
                      </p:childTnLst>
                    </p:cTn>
                  </p:par>
                  <p:par>
                    <p:cTn id="97" fill="hold">
                      <p:stCondLst>
                        <p:cond delay="indefinite"/>
                      </p:stCondLst>
                      <p:childTnLst>
                        <p:par>
                          <p:cTn id="98" fill="hold">
                            <p:stCondLst>
                              <p:cond delay="0"/>
                            </p:stCondLst>
                            <p:childTnLst>
                              <p:par>
                                <p:cTn id="99" presetID="53" presetClass="entr" presetSubtype="16" fill="hold" grpId="0" nodeType="clickEffect">
                                  <p:stCondLst>
                                    <p:cond delay="0"/>
                                  </p:stCondLst>
                                  <p:childTnLst>
                                    <p:set>
                                      <p:cBhvr>
                                        <p:cTn id="100" dur="1" fill="hold">
                                          <p:stCondLst>
                                            <p:cond delay="0"/>
                                          </p:stCondLst>
                                        </p:cTn>
                                        <p:tgtEl>
                                          <p:spTgt spid="11"/>
                                        </p:tgtEl>
                                        <p:attrNameLst>
                                          <p:attrName>style.visibility</p:attrName>
                                        </p:attrNameLst>
                                      </p:cBhvr>
                                      <p:to>
                                        <p:strVal val="visible"/>
                                      </p:to>
                                    </p:set>
                                    <p:anim calcmode="lin" valueType="num">
                                      <p:cBhvr>
                                        <p:cTn id="101" dur="500" fill="hold"/>
                                        <p:tgtEl>
                                          <p:spTgt spid="11"/>
                                        </p:tgtEl>
                                        <p:attrNameLst>
                                          <p:attrName>ppt_w</p:attrName>
                                        </p:attrNameLst>
                                      </p:cBhvr>
                                      <p:tavLst>
                                        <p:tav tm="0">
                                          <p:val>
                                            <p:fltVal val="0"/>
                                          </p:val>
                                        </p:tav>
                                        <p:tav tm="100000">
                                          <p:val>
                                            <p:strVal val="#ppt_w"/>
                                          </p:val>
                                        </p:tav>
                                      </p:tavLst>
                                    </p:anim>
                                    <p:anim calcmode="lin" valueType="num">
                                      <p:cBhvr>
                                        <p:cTn id="102" dur="500" fill="hold"/>
                                        <p:tgtEl>
                                          <p:spTgt spid="11"/>
                                        </p:tgtEl>
                                        <p:attrNameLst>
                                          <p:attrName>ppt_h</p:attrName>
                                        </p:attrNameLst>
                                      </p:cBhvr>
                                      <p:tavLst>
                                        <p:tav tm="0">
                                          <p:val>
                                            <p:fltVal val="0"/>
                                          </p:val>
                                        </p:tav>
                                        <p:tav tm="100000">
                                          <p:val>
                                            <p:strVal val="#ppt_h"/>
                                          </p:val>
                                        </p:tav>
                                      </p:tavLst>
                                    </p:anim>
                                    <p:animEffect transition="in" filter="fade">
                                      <p:cBhvr>
                                        <p:cTn id="103" dur="500"/>
                                        <p:tgtEl>
                                          <p:spTgt spid="11"/>
                                        </p:tgtEl>
                                      </p:cBhvr>
                                    </p:animEffect>
                                  </p:childTnLst>
                                </p:cTn>
                              </p:par>
                            </p:childTnLst>
                          </p:cTn>
                        </p:par>
                      </p:childTnLst>
                    </p:cTn>
                  </p:par>
                  <p:par>
                    <p:cTn id="104" fill="hold">
                      <p:stCondLst>
                        <p:cond delay="indefinite"/>
                      </p:stCondLst>
                      <p:childTnLst>
                        <p:par>
                          <p:cTn id="105" fill="hold">
                            <p:stCondLst>
                              <p:cond delay="0"/>
                            </p:stCondLst>
                            <p:childTnLst>
                              <p:par>
                                <p:cTn id="106" presetID="53" presetClass="entr" presetSubtype="16" fill="hold" grpId="0" nodeType="clickEffect">
                                  <p:stCondLst>
                                    <p:cond delay="0"/>
                                  </p:stCondLst>
                                  <p:childTnLst>
                                    <p:set>
                                      <p:cBhvr>
                                        <p:cTn id="107" dur="1" fill="hold">
                                          <p:stCondLst>
                                            <p:cond delay="0"/>
                                          </p:stCondLst>
                                        </p:cTn>
                                        <p:tgtEl>
                                          <p:spTgt spid="12"/>
                                        </p:tgtEl>
                                        <p:attrNameLst>
                                          <p:attrName>style.visibility</p:attrName>
                                        </p:attrNameLst>
                                      </p:cBhvr>
                                      <p:to>
                                        <p:strVal val="visible"/>
                                      </p:to>
                                    </p:set>
                                    <p:anim calcmode="lin" valueType="num">
                                      <p:cBhvr>
                                        <p:cTn id="108" dur="500" fill="hold"/>
                                        <p:tgtEl>
                                          <p:spTgt spid="12"/>
                                        </p:tgtEl>
                                        <p:attrNameLst>
                                          <p:attrName>ppt_w</p:attrName>
                                        </p:attrNameLst>
                                      </p:cBhvr>
                                      <p:tavLst>
                                        <p:tav tm="0">
                                          <p:val>
                                            <p:fltVal val="0"/>
                                          </p:val>
                                        </p:tav>
                                        <p:tav tm="100000">
                                          <p:val>
                                            <p:strVal val="#ppt_w"/>
                                          </p:val>
                                        </p:tav>
                                      </p:tavLst>
                                    </p:anim>
                                    <p:anim calcmode="lin" valueType="num">
                                      <p:cBhvr>
                                        <p:cTn id="109" dur="500" fill="hold"/>
                                        <p:tgtEl>
                                          <p:spTgt spid="12"/>
                                        </p:tgtEl>
                                        <p:attrNameLst>
                                          <p:attrName>ppt_h</p:attrName>
                                        </p:attrNameLst>
                                      </p:cBhvr>
                                      <p:tavLst>
                                        <p:tav tm="0">
                                          <p:val>
                                            <p:fltVal val="0"/>
                                          </p:val>
                                        </p:tav>
                                        <p:tav tm="100000">
                                          <p:val>
                                            <p:strVal val="#ppt_h"/>
                                          </p:val>
                                        </p:tav>
                                      </p:tavLst>
                                    </p:anim>
                                    <p:animEffect transition="in" filter="fade">
                                      <p:cBhvr>
                                        <p:cTn id="110" dur="500"/>
                                        <p:tgtEl>
                                          <p:spTgt spid="12"/>
                                        </p:tgtEl>
                                      </p:cBhvr>
                                    </p:animEffect>
                                  </p:childTnLst>
                                </p:cTn>
                              </p:par>
                            </p:childTnLst>
                          </p:cTn>
                        </p:par>
                      </p:childTnLst>
                    </p:cTn>
                  </p:par>
                  <p:par>
                    <p:cTn id="111" fill="hold">
                      <p:stCondLst>
                        <p:cond delay="indefinite"/>
                      </p:stCondLst>
                      <p:childTnLst>
                        <p:par>
                          <p:cTn id="112" fill="hold">
                            <p:stCondLst>
                              <p:cond delay="0"/>
                            </p:stCondLst>
                            <p:childTnLst>
                              <p:par>
                                <p:cTn id="113" presetID="53" presetClass="entr" presetSubtype="16" fill="hold" grpId="0" nodeType="clickEffect">
                                  <p:stCondLst>
                                    <p:cond delay="0"/>
                                  </p:stCondLst>
                                  <p:childTnLst>
                                    <p:set>
                                      <p:cBhvr>
                                        <p:cTn id="114" dur="1" fill="hold">
                                          <p:stCondLst>
                                            <p:cond delay="0"/>
                                          </p:stCondLst>
                                        </p:cTn>
                                        <p:tgtEl>
                                          <p:spTgt spid="14"/>
                                        </p:tgtEl>
                                        <p:attrNameLst>
                                          <p:attrName>style.visibility</p:attrName>
                                        </p:attrNameLst>
                                      </p:cBhvr>
                                      <p:to>
                                        <p:strVal val="visible"/>
                                      </p:to>
                                    </p:set>
                                    <p:anim calcmode="lin" valueType="num">
                                      <p:cBhvr>
                                        <p:cTn id="115" dur="500" fill="hold"/>
                                        <p:tgtEl>
                                          <p:spTgt spid="14"/>
                                        </p:tgtEl>
                                        <p:attrNameLst>
                                          <p:attrName>ppt_w</p:attrName>
                                        </p:attrNameLst>
                                      </p:cBhvr>
                                      <p:tavLst>
                                        <p:tav tm="0">
                                          <p:val>
                                            <p:fltVal val="0"/>
                                          </p:val>
                                        </p:tav>
                                        <p:tav tm="100000">
                                          <p:val>
                                            <p:strVal val="#ppt_w"/>
                                          </p:val>
                                        </p:tav>
                                      </p:tavLst>
                                    </p:anim>
                                    <p:anim calcmode="lin" valueType="num">
                                      <p:cBhvr>
                                        <p:cTn id="116" dur="500" fill="hold"/>
                                        <p:tgtEl>
                                          <p:spTgt spid="14"/>
                                        </p:tgtEl>
                                        <p:attrNameLst>
                                          <p:attrName>ppt_h</p:attrName>
                                        </p:attrNameLst>
                                      </p:cBhvr>
                                      <p:tavLst>
                                        <p:tav tm="0">
                                          <p:val>
                                            <p:fltVal val="0"/>
                                          </p:val>
                                        </p:tav>
                                        <p:tav tm="100000">
                                          <p:val>
                                            <p:strVal val="#ppt_h"/>
                                          </p:val>
                                        </p:tav>
                                      </p:tavLst>
                                    </p:anim>
                                    <p:animEffect transition="in" filter="fade">
                                      <p:cBhvr>
                                        <p:cTn id="117" dur="500"/>
                                        <p:tgtEl>
                                          <p:spTgt spid="14"/>
                                        </p:tgtEl>
                                      </p:cBhvr>
                                    </p:animEffect>
                                  </p:childTnLst>
                                </p:cTn>
                              </p:par>
                            </p:childTnLst>
                          </p:cTn>
                        </p:par>
                      </p:childTnLst>
                    </p:cTn>
                  </p:par>
                  <p:par>
                    <p:cTn id="118" fill="hold">
                      <p:stCondLst>
                        <p:cond delay="indefinite"/>
                      </p:stCondLst>
                      <p:childTnLst>
                        <p:par>
                          <p:cTn id="119" fill="hold">
                            <p:stCondLst>
                              <p:cond delay="0"/>
                            </p:stCondLst>
                            <p:childTnLst>
                              <p:par>
                                <p:cTn id="120" presetID="53" presetClass="entr" presetSubtype="16" fill="hold" grpId="0" nodeType="clickEffect">
                                  <p:stCondLst>
                                    <p:cond delay="0"/>
                                  </p:stCondLst>
                                  <p:childTnLst>
                                    <p:set>
                                      <p:cBhvr>
                                        <p:cTn id="121" dur="1" fill="hold">
                                          <p:stCondLst>
                                            <p:cond delay="0"/>
                                          </p:stCondLst>
                                        </p:cTn>
                                        <p:tgtEl>
                                          <p:spTgt spid="22"/>
                                        </p:tgtEl>
                                        <p:attrNameLst>
                                          <p:attrName>style.visibility</p:attrName>
                                        </p:attrNameLst>
                                      </p:cBhvr>
                                      <p:to>
                                        <p:strVal val="visible"/>
                                      </p:to>
                                    </p:set>
                                    <p:anim calcmode="lin" valueType="num">
                                      <p:cBhvr>
                                        <p:cTn id="122" dur="500" fill="hold"/>
                                        <p:tgtEl>
                                          <p:spTgt spid="22"/>
                                        </p:tgtEl>
                                        <p:attrNameLst>
                                          <p:attrName>ppt_w</p:attrName>
                                        </p:attrNameLst>
                                      </p:cBhvr>
                                      <p:tavLst>
                                        <p:tav tm="0">
                                          <p:val>
                                            <p:fltVal val="0"/>
                                          </p:val>
                                        </p:tav>
                                        <p:tav tm="100000">
                                          <p:val>
                                            <p:strVal val="#ppt_w"/>
                                          </p:val>
                                        </p:tav>
                                      </p:tavLst>
                                    </p:anim>
                                    <p:anim calcmode="lin" valueType="num">
                                      <p:cBhvr>
                                        <p:cTn id="123" dur="500" fill="hold"/>
                                        <p:tgtEl>
                                          <p:spTgt spid="22"/>
                                        </p:tgtEl>
                                        <p:attrNameLst>
                                          <p:attrName>ppt_h</p:attrName>
                                        </p:attrNameLst>
                                      </p:cBhvr>
                                      <p:tavLst>
                                        <p:tav tm="0">
                                          <p:val>
                                            <p:fltVal val="0"/>
                                          </p:val>
                                        </p:tav>
                                        <p:tav tm="100000">
                                          <p:val>
                                            <p:strVal val="#ppt_h"/>
                                          </p:val>
                                        </p:tav>
                                      </p:tavLst>
                                    </p:anim>
                                    <p:animEffect transition="in" filter="fade">
                                      <p:cBhvr>
                                        <p:cTn id="1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7" grpId="0"/>
      <p:bldP spid="8" grpId="0"/>
      <p:bldP spid="11" grpId="0"/>
      <p:bldP spid="12" grpId="0"/>
      <p:bldP spid="14"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E833352-A890-4D6A-BB81-66AB8EF69164}"/>
              </a:ext>
            </a:extLst>
          </p:cNvPr>
          <p:cNvSpPr>
            <a:spLocks noGrp="1"/>
          </p:cNvSpPr>
          <p:nvPr>
            <p:ph idx="1"/>
          </p:nvPr>
        </p:nvSpPr>
        <p:spPr>
          <a:xfrm>
            <a:off x="457200" y="2276872"/>
            <a:ext cx="8435280" cy="1622619"/>
          </a:xfrm>
        </p:spPr>
        <p:txBody>
          <a:bodyPr>
            <a:normAutofit/>
          </a:bodyPr>
          <a:lstStyle/>
          <a:p>
            <a:pPr marL="0" indent="0">
              <a:buNone/>
            </a:pPr>
            <a:r>
              <a:rPr lang="en-US" sz="4800" dirty="0">
                <a:solidFill>
                  <a:srgbClr val="002060"/>
                </a:solidFill>
              </a:rPr>
              <a:t>An overview of Various Activities in the RDM Lifecycle</a:t>
            </a:r>
          </a:p>
        </p:txBody>
      </p:sp>
      <p:sp>
        <p:nvSpPr>
          <p:cNvPr id="4" name="Slide Number Placeholder 3">
            <a:extLst>
              <a:ext uri="{FF2B5EF4-FFF2-40B4-BE49-F238E27FC236}">
                <a16:creationId xmlns:a16="http://schemas.microsoft.com/office/drawing/2014/main" xmlns="" id="{4BD8E801-A0EF-44EC-9E68-D4828841D6EC}"/>
              </a:ext>
            </a:extLst>
          </p:cNvPr>
          <p:cNvSpPr>
            <a:spLocks noGrp="1"/>
          </p:cNvSpPr>
          <p:nvPr>
            <p:ph type="sldNum" sz="quarter" idx="12"/>
          </p:nvPr>
        </p:nvSpPr>
        <p:spPr/>
        <p:txBody>
          <a:bodyPr/>
          <a:lstStyle/>
          <a:p>
            <a:fld id="{3801C495-B0FE-B941-950D-F04B47F85F84}" type="slidenum">
              <a:rPr lang="en-US" smtClean="0"/>
              <a:pPr/>
              <a:t>12</a:t>
            </a:fld>
            <a:endParaRPr lang="en-US" dirty="0"/>
          </a:p>
        </p:txBody>
      </p:sp>
    </p:spTree>
    <p:extLst>
      <p:ext uri="{BB962C8B-B14F-4D97-AF65-F5344CB8AC3E}">
        <p14:creationId xmlns:p14="http://schemas.microsoft.com/office/powerpoint/2010/main" val="931126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38214"/>
            <a:ext cx="8280920" cy="720080"/>
          </a:xfrm>
        </p:spPr>
        <p:txBody>
          <a:bodyPr>
            <a:normAutofit/>
          </a:bodyPr>
          <a:lstStyle/>
          <a:p>
            <a:r>
              <a:rPr lang="en-ZA" sz="3200" dirty="0" smtClean="0"/>
              <a:t>Designing Data </a:t>
            </a:r>
            <a:r>
              <a:rPr lang="en-ZA" sz="3200" dirty="0"/>
              <a:t>Management Plans</a:t>
            </a:r>
          </a:p>
        </p:txBody>
      </p:sp>
      <p:sp>
        <p:nvSpPr>
          <p:cNvPr id="3" name="Content Placeholder 2"/>
          <p:cNvSpPr>
            <a:spLocks noGrp="1"/>
          </p:cNvSpPr>
          <p:nvPr>
            <p:ph idx="1"/>
          </p:nvPr>
        </p:nvSpPr>
        <p:spPr>
          <a:xfrm>
            <a:off x="251520" y="1184645"/>
            <a:ext cx="8640960" cy="1728620"/>
          </a:xfrm>
        </p:spPr>
        <p:txBody>
          <a:bodyPr>
            <a:normAutofit/>
          </a:bodyPr>
          <a:lstStyle/>
          <a:p>
            <a:pPr marL="0" indent="0">
              <a:buNone/>
            </a:pPr>
            <a:r>
              <a:rPr lang="en-US" sz="2600" dirty="0"/>
              <a:t>A Data Management Plan is “a formal document that </a:t>
            </a:r>
            <a:r>
              <a:rPr lang="en-US" sz="2600" dirty="0">
                <a:solidFill>
                  <a:srgbClr val="000000"/>
                </a:solidFill>
              </a:rPr>
              <a:t>outlines what you will do with your data</a:t>
            </a:r>
            <a:r>
              <a:rPr lang="en-US" sz="2600" dirty="0"/>
              <a:t> during and after you complete your research” </a:t>
            </a:r>
            <a:r>
              <a:rPr lang="en-US" sz="1800" dirty="0"/>
              <a:t>(The University of Virginia Library, 2014</a:t>
            </a:r>
            <a:r>
              <a:rPr lang="en-US" sz="1800" dirty="0" smtClean="0"/>
              <a:t>).</a:t>
            </a:r>
          </a:p>
          <a:p>
            <a:pPr marL="0" indent="0">
              <a:buNone/>
            </a:pPr>
            <a:endParaRPr lang="en-US" sz="1800" dirty="0"/>
          </a:p>
          <a:p>
            <a:pPr marL="0" indent="0">
              <a:spcBef>
                <a:spcPts val="600"/>
              </a:spcBef>
              <a:buNone/>
            </a:pPr>
            <a:endParaRPr lang="en-ZA" dirty="0"/>
          </a:p>
        </p:txBody>
      </p:sp>
      <p:sp>
        <p:nvSpPr>
          <p:cNvPr id="4" name="Slide Number Placeholder 3"/>
          <p:cNvSpPr>
            <a:spLocks noGrp="1"/>
          </p:cNvSpPr>
          <p:nvPr>
            <p:ph type="sldNum" sz="quarter" idx="10"/>
          </p:nvPr>
        </p:nvSpPr>
        <p:spPr/>
        <p:txBody>
          <a:bodyPr/>
          <a:lstStyle/>
          <a:p>
            <a:pPr>
              <a:defRPr/>
            </a:pPr>
            <a:fld id="{1AB8E815-40FC-4E80-877A-F8E4B4FEB333}" type="slidenum">
              <a:rPr lang="en-GB" smtClean="0"/>
              <a:pPr>
                <a:defRPr/>
              </a:pPr>
              <a:t>13</a:t>
            </a:fld>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4520891"/>
            <a:ext cx="694690" cy="69469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4494264"/>
            <a:ext cx="1279092" cy="373972"/>
          </a:xfrm>
          <a:prstGeom prst="rect">
            <a:avLst/>
          </a:prstGeom>
        </p:spPr>
      </p:pic>
      <p:pic>
        <p:nvPicPr>
          <p:cNvPr id="5" name="Picture 4"/>
          <p:cNvPicPr>
            <a:picLocks noChangeAspect="1"/>
          </p:cNvPicPr>
          <p:nvPr/>
        </p:nvPicPr>
        <p:blipFill>
          <a:blip r:embed="rId4"/>
          <a:stretch>
            <a:fillRect/>
          </a:stretch>
        </p:blipFill>
        <p:spPr>
          <a:xfrm>
            <a:off x="4920148" y="3494951"/>
            <a:ext cx="1494650" cy="398573"/>
          </a:xfrm>
          <a:prstGeom prst="rect">
            <a:avLst/>
          </a:prstGeom>
        </p:spPr>
      </p:pic>
      <p:sp>
        <p:nvSpPr>
          <p:cNvPr id="9" name="TextBox 8"/>
          <p:cNvSpPr txBox="1"/>
          <p:nvPr/>
        </p:nvSpPr>
        <p:spPr>
          <a:xfrm>
            <a:off x="0" y="2955739"/>
            <a:ext cx="6560454" cy="3939540"/>
          </a:xfrm>
          <a:prstGeom prst="rect">
            <a:avLst/>
          </a:prstGeom>
          <a:noFill/>
        </p:spPr>
        <p:txBody>
          <a:bodyPr wrap="square" rtlCol="0">
            <a:spAutoFit/>
          </a:bodyPr>
          <a:lstStyle/>
          <a:p>
            <a:pPr marL="388620"/>
            <a:r>
              <a:rPr lang="en-ZA" sz="2400" dirty="0">
                <a:latin typeface="Arial" charset="0"/>
                <a:ea typeface="Arial" charset="0"/>
                <a:cs typeface="Arial" charset="0"/>
              </a:rPr>
              <a:t>Data Management Planning </a:t>
            </a:r>
            <a:r>
              <a:rPr lang="en-ZA" sz="2400" dirty="0" smtClean="0">
                <a:latin typeface="Arial" charset="0"/>
                <a:ea typeface="Arial" charset="0"/>
                <a:cs typeface="Arial" charset="0"/>
              </a:rPr>
              <a:t>Tools:</a:t>
            </a:r>
          </a:p>
          <a:p>
            <a:pPr marL="388620"/>
            <a:endParaRPr lang="en-ZA" sz="800" dirty="0" smtClean="0">
              <a:latin typeface="Arial" charset="0"/>
              <a:ea typeface="Arial" charset="0"/>
              <a:cs typeface="Arial" charset="0"/>
            </a:endParaRPr>
          </a:p>
          <a:p>
            <a:pPr marL="731520" indent="-342900">
              <a:buFont typeface="Wingdings" charset="2"/>
              <a:buChar char="§"/>
            </a:pPr>
            <a:r>
              <a:rPr lang="en-ZA" sz="2400" dirty="0" smtClean="0">
                <a:latin typeface="Arial" charset="0"/>
                <a:ea typeface="Arial" charset="0"/>
                <a:cs typeface="Arial" charset="0"/>
              </a:rPr>
              <a:t>DMPTool </a:t>
            </a:r>
            <a:r>
              <a:rPr lang="en-ZA" sz="2400" dirty="0" smtClean="0">
                <a:latin typeface="Arial" charset="0"/>
                <a:ea typeface="Arial" charset="0"/>
                <a:cs typeface="Arial" charset="0"/>
                <a:hlinkClick r:id="rId5"/>
              </a:rPr>
              <a:t>https</a:t>
            </a:r>
            <a:r>
              <a:rPr lang="en-ZA" sz="2400" dirty="0">
                <a:latin typeface="Arial" charset="0"/>
                <a:ea typeface="Arial" charset="0"/>
                <a:cs typeface="Arial" charset="0"/>
                <a:hlinkClick r:id="rId5"/>
              </a:rPr>
              <a:t>://dmptool.org/</a:t>
            </a:r>
            <a:r>
              <a:rPr lang="en-ZA" sz="2400" dirty="0">
                <a:latin typeface="Arial" charset="0"/>
                <a:ea typeface="Arial" charset="0"/>
                <a:cs typeface="Arial" charset="0"/>
              </a:rPr>
              <a:t> </a:t>
            </a:r>
            <a:endParaRPr lang="en-ZA" sz="2400" dirty="0" smtClean="0">
              <a:latin typeface="Arial" charset="0"/>
              <a:ea typeface="Arial" charset="0"/>
              <a:cs typeface="Arial" charset="0"/>
            </a:endParaRPr>
          </a:p>
          <a:p>
            <a:pPr marL="388620"/>
            <a:r>
              <a:rPr lang="en-ZA" sz="2400" dirty="0">
                <a:latin typeface="Arial" charset="0"/>
                <a:ea typeface="Arial" charset="0"/>
                <a:cs typeface="Arial" charset="0"/>
              </a:rPr>
              <a:t> </a:t>
            </a:r>
            <a:r>
              <a:rPr lang="en-ZA" sz="2400" dirty="0" smtClean="0">
                <a:latin typeface="Arial" charset="0"/>
                <a:ea typeface="Arial" charset="0"/>
                <a:cs typeface="Arial" charset="0"/>
              </a:rPr>
              <a:t>   </a:t>
            </a:r>
            <a:r>
              <a:rPr lang="en-ZA" dirty="0" smtClean="0">
                <a:latin typeface="Arial" charset="0"/>
                <a:ea typeface="Arial" charset="0"/>
                <a:cs typeface="Arial" charset="0"/>
              </a:rPr>
              <a:t>(</a:t>
            </a:r>
            <a:r>
              <a:rPr lang="en-ZA" dirty="0">
                <a:latin typeface="Arial" charset="0"/>
                <a:ea typeface="Arial" charset="0"/>
                <a:cs typeface="Arial" charset="0"/>
              </a:rPr>
              <a:t>University of California Curation </a:t>
            </a:r>
            <a:r>
              <a:rPr lang="en-ZA" dirty="0" smtClean="0">
                <a:latin typeface="Arial" charset="0"/>
                <a:ea typeface="Arial" charset="0"/>
                <a:cs typeface="Arial" charset="0"/>
              </a:rPr>
              <a:t>Center</a:t>
            </a:r>
          </a:p>
          <a:p>
            <a:pPr marL="388620"/>
            <a:r>
              <a:rPr lang="en-ZA" dirty="0">
                <a:latin typeface="Arial" charset="0"/>
                <a:ea typeface="Arial" charset="0"/>
                <a:cs typeface="Arial" charset="0"/>
              </a:rPr>
              <a:t> </a:t>
            </a:r>
            <a:r>
              <a:rPr lang="en-ZA" dirty="0" smtClean="0">
                <a:latin typeface="Arial" charset="0"/>
                <a:ea typeface="Arial" charset="0"/>
                <a:cs typeface="Arial" charset="0"/>
              </a:rPr>
              <a:t>     of </a:t>
            </a:r>
            <a:r>
              <a:rPr lang="en-ZA" dirty="0">
                <a:latin typeface="Arial" charset="0"/>
                <a:ea typeface="Arial" charset="0"/>
                <a:cs typeface="Arial" charset="0"/>
              </a:rPr>
              <a:t>the </a:t>
            </a:r>
            <a:r>
              <a:rPr lang="en-ZA" dirty="0" smtClean="0">
                <a:latin typeface="Arial" charset="0"/>
                <a:ea typeface="Arial" charset="0"/>
                <a:cs typeface="Arial" charset="0"/>
              </a:rPr>
              <a:t>California </a:t>
            </a:r>
            <a:r>
              <a:rPr lang="en-ZA" dirty="0">
                <a:latin typeface="Arial" charset="0"/>
                <a:ea typeface="Arial" charset="0"/>
                <a:cs typeface="Arial" charset="0"/>
              </a:rPr>
              <a:t>Digital </a:t>
            </a:r>
            <a:r>
              <a:rPr lang="en-ZA" dirty="0" smtClean="0">
                <a:latin typeface="Arial" charset="0"/>
                <a:ea typeface="Arial" charset="0"/>
                <a:cs typeface="Arial" charset="0"/>
              </a:rPr>
              <a:t>Library)</a:t>
            </a:r>
          </a:p>
          <a:p>
            <a:pPr marL="731520" indent="-342900">
              <a:buFont typeface="Wingdings" charset="2"/>
              <a:buChar char="§"/>
            </a:pPr>
            <a:r>
              <a:rPr lang="en-ZA" sz="2400" dirty="0" smtClean="0">
                <a:latin typeface="Arial" charset="0"/>
                <a:ea typeface="Arial" charset="0"/>
                <a:cs typeface="Arial" charset="0"/>
              </a:rPr>
              <a:t>DMPonline tool </a:t>
            </a:r>
            <a:r>
              <a:rPr lang="en-ZA" sz="2400" dirty="0" smtClean="0">
                <a:latin typeface="Arial" charset="0"/>
                <a:ea typeface="Arial" charset="0"/>
                <a:cs typeface="Arial" charset="0"/>
                <a:hlinkClick r:id="rId6"/>
              </a:rPr>
              <a:t>https://dmponline.dcc.ac.uk</a:t>
            </a:r>
            <a:endParaRPr lang="en-ZA" sz="2400" dirty="0" smtClean="0">
              <a:latin typeface="Arial" charset="0"/>
              <a:ea typeface="Arial" charset="0"/>
              <a:cs typeface="Arial" charset="0"/>
            </a:endParaRPr>
          </a:p>
          <a:p>
            <a:pPr marL="731520" indent="-342900">
              <a:buFont typeface="Wingdings" charset="2"/>
              <a:buChar char="§"/>
            </a:pPr>
            <a:r>
              <a:rPr lang="en-ZA" sz="2400" dirty="0" smtClean="0">
                <a:latin typeface="Arial" charset="0"/>
                <a:ea typeface="Arial" charset="0"/>
                <a:cs typeface="Arial" charset="0"/>
              </a:rPr>
              <a:t>SA DMP Tool </a:t>
            </a:r>
          </a:p>
          <a:p>
            <a:pPr marL="388620"/>
            <a:r>
              <a:rPr lang="en-ZA" sz="2400" dirty="0" smtClean="0">
                <a:latin typeface="Arial" charset="0"/>
                <a:ea typeface="Arial" charset="0"/>
                <a:cs typeface="Arial" charset="0"/>
              </a:rPr>
              <a:t>     </a:t>
            </a:r>
            <a:r>
              <a:rPr lang="en-ZA" sz="2400" dirty="0" smtClean="0">
                <a:latin typeface="Arial" charset="0"/>
                <a:ea typeface="Arial" charset="0"/>
                <a:cs typeface="Arial" charset="0"/>
                <a:hlinkClick r:id="rId7"/>
              </a:rPr>
              <a:t>https://secure.dirisa.ac.za/SADMPTool/</a:t>
            </a:r>
            <a:r>
              <a:rPr lang="en-ZA" sz="2400" dirty="0" smtClean="0">
                <a:latin typeface="Arial" charset="0"/>
                <a:ea typeface="Arial" charset="0"/>
                <a:cs typeface="Arial" charset="0"/>
              </a:rPr>
              <a:t> </a:t>
            </a:r>
          </a:p>
          <a:p>
            <a:pPr lvl="1">
              <a:spcBef>
                <a:spcPts val="1200"/>
              </a:spcBef>
              <a:buFont typeface="Arial" pitchFamily="34" charset="0"/>
              <a:buChar char="−"/>
            </a:pPr>
            <a:endParaRPr lang="en-ZA" dirty="0"/>
          </a:p>
          <a:p>
            <a:pPr lvl="1">
              <a:spcBef>
                <a:spcPts val="1200"/>
              </a:spcBef>
              <a:buFont typeface="Arial" pitchFamily="34" charset="0"/>
              <a:buChar char="−"/>
            </a:pPr>
            <a:endParaRPr lang="en-ZA" dirty="0"/>
          </a:p>
        </p:txBody>
      </p:sp>
      <p:pic>
        <p:nvPicPr>
          <p:cNvPr id="10" name="Picture 9"/>
          <p:cNvPicPr>
            <a:picLocks noChangeAspect="1"/>
          </p:cNvPicPr>
          <p:nvPr/>
        </p:nvPicPr>
        <p:blipFill>
          <a:blip r:embed="rId8"/>
          <a:stretch>
            <a:fillRect/>
          </a:stretch>
        </p:blipFill>
        <p:spPr>
          <a:xfrm>
            <a:off x="2627784" y="5235216"/>
            <a:ext cx="1094668" cy="385161"/>
          </a:xfrm>
          <a:prstGeom prst="rect">
            <a:avLst/>
          </a:prstGeom>
        </p:spPr>
      </p:pic>
    </p:spTree>
    <p:extLst>
      <p:ext uri="{BB962C8B-B14F-4D97-AF65-F5344CB8AC3E}">
        <p14:creationId xmlns:p14="http://schemas.microsoft.com/office/powerpoint/2010/main" val="5253108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6012"/>
            <a:ext cx="5616625" cy="893900"/>
          </a:xfrm>
        </p:spPr>
        <p:txBody>
          <a:bodyPr>
            <a:normAutofit/>
          </a:bodyPr>
          <a:lstStyle/>
          <a:p>
            <a:r>
              <a:rPr lang="en-ZA" sz="3200" dirty="0"/>
              <a:t>Data Capture/Collection</a:t>
            </a:r>
          </a:p>
        </p:txBody>
      </p:sp>
      <p:sp>
        <p:nvSpPr>
          <p:cNvPr id="3" name="Content Placeholder 2"/>
          <p:cNvSpPr>
            <a:spLocks noGrp="1"/>
          </p:cNvSpPr>
          <p:nvPr>
            <p:ph idx="1"/>
          </p:nvPr>
        </p:nvSpPr>
        <p:spPr>
          <a:xfrm>
            <a:off x="336266" y="1030669"/>
            <a:ext cx="8568952" cy="3384376"/>
          </a:xfrm>
        </p:spPr>
        <p:txBody>
          <a:bodyPr>
            <a:normAutofit/>
          </a:bodyPr>
          <a:lstStyle/>
          <a:p>
            <a:pPr marL="45720" indent="0">
              <a:lnSpc>
                <a:spcPct val="100000"/>
              </a:lnSpc>
              <a:buNone/>
            </a:pPr>
            <a:r>
              <a:rPr lang="en-US" sz="2200" dirty="0"/>
              <a:t>The action or process of “</a:t>
            </a:r>
            <a:r>
              <a:rPr lang="en-US" sz="2200" u="sng" dirty="0">
                <a:solidFill>
                  <a:srgbClr val="000000"/>
                </a:solidFill>
              </a:rPr>
              <a:t>gathering </a:t>
            </a:r>
            <a:r>
              <a:rPr lang="en-US" sz="2200" dirty="0"/>
              <a:t>and </a:t>
            </a:r>
            <a:r>
              <a:rPr lang="en-US" sz="2200" u="sng" dirty="0">
                <a:solidFill>
                  <a:srgbClr val="000000"/>
                </a:solidFill>
              </a:rPr>
              <a:t>measuring</a:t>
            </a:r>
            <a:r>
              <a:rPr lang="en-US" sz="2200" dirty="0"/>
              <a:t> information on variables of interest, in an established systematic fashion that enables one </a:t>
            </a:r>
            <a:r>
              <a:rPr lang="en-US" sz="2200" u="sng" dirty="0">
                <a:solidFill>
                  <a:srgbClr val="000000"/>
                </a:solidFill>
              </a:rPr>
              <a:t>to answer</a:t>
            </a:r>
            <a:r>
              <a:rPr lang="en-US" sz="2200" dirty="0">
                <a:solidFill>
                  <a:srgbClr val="000000"/>
                </a:solidFill>
              </a:rPr>
              <a:t> </a:t>
            </a:r>
            <a:r>
              <a:rPr lang="en-US" sz="2200" dirty="0"/>
              <a:t>stated research questions, test hypotheses, and evaluate outcomes</a:t>
            </a:r>
            <a:r>
              <a:rPr lang="en-US" sz="2200" dirty="0" smtClean="0"/>
              <a:t>” </a:t>
            </a:r>
            <a:r>
              <a:rPr lang="en-US" sz="1800" dirty="0" smtClean="0"/>
              <a:t>(</a:t>
            </a:r>
            <a:r>
              <a:rPr lang="en-US" sz="1800" dirty="0"/>
              <a:t>Responsible conduct of research, n.d.; The Oxford Dictionary, 2014).</a:t>
            </a:r>
          </a:p>
          <a:p>
            <a:pPr marL="45720" indent="0">
              <a:lnSpc>
                <a:spcPct val="100000"/>
              </a:lnSpc>
              <a:spcBef>
                <a:spcPts val="1200"/>
              </a:spcBef>
              <a:buNone/>
            </a:pPr>
            <a:r>
              <a:rPr lang="en-US" sz="2200" dirty="0">
                <a:solidFill>
                  <a:schemeClr val="tx1"/>
                </a:solidFill>
              </a:rPr>
              <a:t>Examples of data collection methods:</a:t>
            </a:r>
          </a:p>
          <a:p>
            <a:pPr marL="45720" indent="0">
              <a:lnSpc>
                <a:spcPct val="100000"/>
              </a:lnSpc>
              <a:spcBef>
                <a:spcPts val="600"/>
              </a:spcBef>
              <a:buNone/>
            </a:pPr>
            <a:r>
              <a:rPr lang="en-US" sz="2200" dirty="0"/>
              <a:t>Observations, textual or visual analysis,  interviews, focus group interviews,  surveys, tracking, experiments, case studies, literature reviews, questionnaires, </a:t>
            </a:r>
            <a:r>
              <a:rPr lang="en-GB" sz="2200" dirty="0"/>
              <a:t>data from sensors, model </a:t>
            </a:r>
            <a:r>
              <a:rPr lang="en-GB" sz="2200" dirty="0" smtClean="0"/>
              <a:t>outputs, </a:t>
            </a:r>
            <a:r>
              <a:rPr lang="en-US" sz="2200" dirty="0"/>
              <a:t>etc. </a:t>
            </a:r>
          </a:p>
          <a:p>
            <a:endParaRPr lang="en-ZA" dirty="0"/>
          </a:p>
        </p:txBody>
      </p:sp>
      <p:sp>
        <p:nvSpPr>
          <p:cNvPr id="4" name="Slide Number Placeholder 3"/>
          <p:cNvSpPr>
            <a:spLocks noGrp="1"/>
          </p:cNvSpPr>
          <p:nvPr>
            <p:ph type="sldNum" sz="quarter" idx="10"/>
          </p:nvPr>
        </p:nvSpPr>
        <p:spPr/>
        <p:txBody>
          <a:bodyPr/>
          <a:lstStyle/>
          <a:p>
            <a:pPr>
              <a:defRPr/>
            </a:pPr>
            <a:fld id="{1AB8E815-40FC-4E80-877A-F8E4B4FEB333}" type="slidenum">
              <a:rPr lang="en-GB" smtClean="0"/>
              <a:pPr>
                <a:defRPr/>
              </a:pPr>
              <a:t>14</a:t>
            </a:fld>
            <a:endParaRPr lang="en-GB" dirty="0"/>
          </a:p>
        </p:txBody>
      </p:sp>
      <p:sp>
        <p:nvSpPr>
          <p:cNvPr id="6" name="TextBox 5"/>
          <p:cNvSpPr txBox="1">
            <a:spLocks/>
          </p:cNvSpPr>
          <p:nvPr/>
        </p:nvSpPr>
        <p:spPr>
          <a:xfrm>
            <a:off x="382808" y="4415045"/>
            <a:ext cx="8522410" cy="1631216"/>
          </a:xfrm>
          <a:prstGeom prst="rect">
            <a:avLst/>
          </a:prstGeom>
          <a:solidFill>
            <a:schemeClr val="bg1"/>
          </a:solidFill>
          <a:ln>
            <a:solidFill>
              <a:schemeClr val="tx1"/>
            </a:solidFill>
          </a:ln>
        </p:spPr>
        <p:txBody>
          <a:bodyPr wrap="square" rtlCol="0">
            <a:spAutoFit/>
          </a:bodyPr>
          <a:lstStyle/>
          <a:p>
            <a:r>
              <a:rPr lang="en-US" sz="2000" dirty="0">
                <a:solidFill>
                  <a:srgbClr val="AA0608"/>
                </a:solidFill>
                <a:latin typeface="Arial" charset="0"/>
                <a:ea typeface="Arial" charset="0"/>
                <a:cs typeface="Arial" charset="0"/>
              </a:rPr>
              <a:t>If you want to use data sets that other researchers have published (secondary data), you can find it at:</a:t>
            </a:r>
          </a:p>
          <a:p>
            <a:endParaRPr lang="en-ZA" sz="2000" dirty="0">
              <a:latin typeface="Arial" charset="0"/>
              <a:ea typeface="Arial" charset="0"/>
              <a:cs typeface="Arial" charset="0"/>
            </a:endParaRPr>
          </a:p>
          <a:p>
            <a:endParaRPr lang="en-ZA" sz="2000" dirty="0">
              <a:latin typeface="Arial" charset="0"/>
              <a:ea typeface="Arial" charset="0"/>
              <a:cs typeface="Arial" charset="0"/>
            </a:endParaRPr>
          </a:p>
          <a:p>
            <a:r>
              <a:rPr lang="en-ZA" sz="2000" dirty="0">
                <a:latin typeface="Arial" charset="0"/>
                <a:ea typeface="Arial" charset="0"/>
                <a:cs typeface="Arial" charset="0"/>
              </a:rPr>
              <a:t>Or </a:t>
            </a:r>
            <a:r>
              <a:rPr lang="en-ZA" sz="2000" dirty="0">
                <a:latin typeface="Arial" charset="0"/>
                <a:ea typeface="Arial" charset="0"/>
                <a:cs typeface="Arial" charset="0"/>
                <a:hlinkClick r:id="rId2"/>
              </a:rPr>
              <a:t>Data Citation Index(Web of Science)</a:t>
            </a:r>
            <a:endParaRPr lang="en-ZA" sz="2000" dirty="0">
              <a:latin typeface="Arial" charset="0"/>
              <a:ea typeface="Arial" charset="0"/>
              <a:cs typeface="Arial" charset="0"/>
            </a:endParaRPr>
          </a:p>
        </p:txBody>
      </p:sp>
      <p:pic>
        <p:nvPicPr>
          <p:cNvPr id="7" name="Picture 6">
            <a:hlinkClick r:id="rId3" tooltip="http://www.re3data.org/ "/>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5085184"/>
            <a:ext cx="1532232" cy="604398"/>
          </a:xfrm>
          <a:prstGeom prst="rect">
            <a:avLst/>
          </a:prstGeom>
        </p:spPr>
      </p:pic>
    </p:spTree>
    <p:extLst>
      <p:ext uri="{BB962C8B-B14F-4D97-AF65-F5344CB8AC3E}">
        <p14:creationId xmlns:p14="http://schemas.microsoft.com/office/powerpoint/2010/main" val="593594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93558"/>
            <a:ext cx="8763879" cy="759178"/>
          </a:xfrm>
        </p:spPr>
        <p:txBody>
          <a:bodyPr>
            <a:normAutofit/>
          </a:bodyPr>
          <a:lstStyle/>
          <a:p>
            <a:r>
              <a:rPr lang="en-ZA" sz="3200" dirty="0" smtClean="0"/>
              <a:t>Data Storage &amp; Backup</a:t>
            </a:r>
            <a:endParaRPr lang="en-ZA" sz="3200" dirty="0"/>
          </a:p>
        </p:txBody>
      </p:sp>
      <p:sp>
        <p:nvSpPr>
          <p:cNvPr id="3" name="Content Placeholder 2"/>
          <p:cNvSpPr>
            <a:spLocks noGrp="1"/>
          </p:cNvSpPr>
          <p:nvPr>
            <p:ph idx="1"/>
          </p:nvPr>
        </p:nvSpPr>
        <p:spPr>
          <a:xfrm>
            <a:off x="251520" y="1196752"/>
            <a:ext cx="8680594" cy="2108404"/>
          </a:xfrm>
        </p:spPr>
        <p:txBody>
          <a:bodyPr>
            <a:normAutofit/>
          </a:bodyPr>
          <a:lstStyle/>
          <a:p>
            <a:pPr marL="45720" indent="0">
              <a:buNone/>
            </a:pPr>
            <a:r>
              <a:rPr lang="en-US" sz="2400" b="1" dirty="0">
                <a:solidFill>
                  <a:schemeClr val="tx1"/>
                </a:solidFill>
              </a:rPr>
              <a:t>Data storage </a:t>
            </a:r>
            <a:r>
              <a:rPr lang="en-US" sz="2400" dirty="0"/>
              <a:t>is the process of “</a:t>
            </a:r>
            <a:r>
              <a:rPr lang="en-US" sz="2400" u="sng" dirty="0">
                <a:solidFill>
                  <a:srgbClr val="000000"/>
                </a:solidFill>
              </a:rPr>
              <a:t>preservation</a:t>
            </a:r>
            <a:r>
              <a:rPr lang="en-US" sz="2400" dirty="0"/>
              <a:t> of</a:t>
            </a:r>
            <a:r>
              <a:rPr lang="en-US" sz="2400" b="1" dirty="0"/>
              <a:t> </a:t>
            </a:r>
            <a:r>
              <a:rPr lang="en-US" sz="2400" dirty="0"/>
              <a:t>data files in a secure location which can be </a:t>
            </a:r>
            <a:r>
              <a:rPr lang="en-US" sz="2400" u="sng" dirty="0">
                <a:solidFill>
                  <a:srgbClr val="000000"/>
                </a:solidFill>
              </a:rPr>
              <a:t>accessed readily</a:t>
            </a:r>
            <a:r>
              <a:rPr lang="en-US" sz="2400" dirty="0" smtClean="0"/>
              <a:t>”.</a:t>
            </a:r>
            <a:endParaRPr lang="en-US" sz="2400" dirty="0"/>
          </a:p>
          <a:p>
            <a:pPr marL="45720" indent="0">
              <a:buNone/>
            </a:pPr>
            <a:r>
              <a:rPr lang="en-US" sz="2400" b="1" dirty="0">
                <a:solidFill>
                  <a:schemeClr val="tx1"/>
                </a:solidFill>
              </a:rPr>
              <a:t>Data Backup </a:t>
            </a:r>
            <a:r>
              <a:rPr lang="en-US" sz="2400" dirty="0"/>
              <a:t>is the process of “preserving </a:t>
            </a:r>
            <a:r>
              <a:rPr lang="en-US" sz="2400" u="sng" dirty="0">
                <a:solidFill>
                  <a:srgbClr val="000000"/>
                </a:solidFill>
              </a:rPr>
              <a:t>additional copies</a:t>
            </a:r>
            <a:r>
              <a:rPr lang="en-US" sz="2400" dirty="0">
                <a:solidFill>
                  <a:srgbClr val="000000"/>
                </a:solidFill>
              </a:rPr>
              <a:t> </a:t>
            </a:r>
            <a:r>
              <a:rPr lang="en-US" sz="2400" dirty="0"/>
              <a:t>of your data in a separate physical location from data files in storage</a:t>
            </a:r>
            <a:r>
              <a:rPr lang="en-US" sz="2400" dirty="0" smtClean="0"/>
              <a:t>”. </a:t>
            </a:r>
            <a:r>
              <a:rPr lang="en-US" sz="1800" dirty="0" smtClean="0"/>
              <a:t>(</a:t>
            </a:r>
            <a:r>
              <a:rPr lang="en-US" sz="1800" dirty="0"/>
              <a:t>Research Data Services, University of Wisconsin-Madison, </a:t>
            </a:r>
            <a:r>
              <a:rPr lang="en-US" sz="1800" dirty="0" smtClean="0"/>
              <a:t>2014)</a:t>
            </a:r>
            <a:endParaRPr lang="en-ZA" sz="1800" dirty="0"/>
          </a:p>
        </p:txBody>
      </p:sp>
      <p:sp>
        <p:nvSpPr>
          <p:cNvPr id="4" name="Slide Number Placeholder 3"/>
          <p:cNvSpPr>
            <a:spLocks noGrp="1"/>
          </p:cNvSpPr>
          <p:nvPr>
            <p:ph type="sldNum" sz="quarter" idx="10"/>
          </p:nvPr>
        </p:nvSpPr>
        <p:spPr/>
        <p:txBody>
          <a:bodyPr/>
          <a:lstStyle/>
          <a:p>
            <a:pPr>
              <a:defRPr/>
            </a:pPr>
            <a:fld id="{1AB8E815-40FC-4E80-877A-F8E4B4FEB333}" type="slidenum">
              <a:rPr lang="en-GB" smtClean="0"/>
              <a:pPr>
                <a:defRPr/>
              </a:pPr>
              <a:t>15</a:t>
            </a:fld>
            <a:endParaRPr lang="en-GB" dirty="0"/>
          </a:p>
        </p:txBody>
      </p:sp>
      <p:sp>
        <p:nvSpPr>
          <p:cNvPr id="8" name="TextBox 7"/>
          <p:cNvSpPr txBox="1"/>
          <p:nvPr/>
        </p:nvSpPr>
        <p:spPr>
          <a:xfrm>
            <a:off x="249614" y="3300279"/>
            <a:ext cx="8682500" cy="3416320"/>
          </a:xfrm>
          <a:prstGeom prst="rect">
            <a:avLst/>
          </a:prstGeom>
          <a:solidFill>
            <a:schemeClr val="bg1"/>
          </a:solidFill>
          <a:ln>
            <a:solidFill>
              <a:schemeClr val="tx1"/>
            </a:solidFill>
          </a:ln>
        </p:spPr>
        <p:txBody>
          <a:bodyPr wrap="square" rtlCol="0">
            <a:spAutoFit/>
          </a:bodyPr>
          <a:lstStyle/>
          <a:p>
            <a:r>
              <a:rPr lang="en-US" sz="2200" dirty="0">
                <a:solidFill>
                  <a:srgbClr val="AA0608"/>
                </a:solidFill>
                <a:latin typeface="+mj-lt"/>
              </a:rPr>
              <a:t>It is important to save and organize your files and the folders correctly, so that you can find and identify the file easily. (For example do not name your file just Test1 or Test 2)</a:t>
            </a:r>
          </a:p>
          <a:p>
            <a:endParaRPr lang="en-US" sz="2200" dirty="0">
              <a:solidFill>
                <a:srgbClr val="AA0608"/>
              </a:solidFill>
              <a:latin typeface="+mj-lt"/>
            </a:endParaRPr>
          </a:p>
          <a:p>
            <a:r>
              <a:rPr lang="en-US" sz="2200" dirty="0">
                <a:solidFill>
                  <a:srgbClr val="AA0608"/>
                </a:solidFill>
                <a:latin typeface="+mj-lt"/>
              </a:rPr>
              <a:t>Specific file naming conventions exist to help your in naming a file correctly for future reference:</a:t>
            </a:r>
          </a:p>
          <a:p>
            <a:pPr marL="342900" indent="-342900">
              <a:buFont typeface="Arial" pitchFamily="34" charset="0"/>
              <a:buChar char="•"/>
            </a:pPr>
            <a:r>
              <a:rPr lang="en-US" sz="2200" dirty="0">
                <a:solidFill>
                  <a:srgbClr val="AA0608"/>
                </a:solidFill>
                <a:latin typeface="+mj-lt"/>
              </a:rPr>
              <a:t>  See File Naming Rules, University of Edinburgh</a:t>
            </a:r>
          </a:p>
          <a:p>
            <a:pPr lvl="1"/>
            <a:r>
              <a:rPr lang="en-US" sz="2000" dirty="0">
                <a:solidFill>
                  <a:srgbClr val="AA0608"/>
                </a:solidFill>
                <a:latin typeface="+mj-lt"/>
                <a:hlinkClick r:id="rId3"/>
              </a:rPr>
              <a:t>http://www.ed.ac.uk/records-management/records-management/staff-guidance/electronic-records/naming-conventions</a:t>
            </a:r>
            <a:r>
              <a:rPr lang="en-US" sz="2000" dirty="0">
                <a:solidFill>
                  <a:srgbClr val="AA0608"/>
                </a:solidFill>
                <a:latin typeface="+mj-lt"/>
              </a:rPr>
              <a:t> </a:t>
            </a:r>
          </a:p>
          <a:p>
            <a:endParaRPr lang="en-US" sz="2200" dirty="0">
              <a:solidFill>
                <a:srgbClr val="AA0608"/>
              </a:solidFill>
              <a:latin typeface="+mj-lt"/>
            </a:endParaRPr>
          </a:p>
        </p:txBody>
      </p:sp>
    </p:spTree>
    <p:extLst>
      <p:ext uri="{BB962C8B-B14F-4D97-AF65-F5344CB8AC3E}">
        <p14:creationId xmlns:p14="http://schemas.microsoft.com/office/powerpoint/2010/main" val="1487742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249" y="151530"/>
            <a:ext cx="3789335" cy="1143000"/>
          </a:xfrm>
        </p:spPr>
        <p:txBody>
          <a:bodyPr>
            <a:normAutofit/>
          </a:bodyPr>
          <a:lstStyle/>
          <a:p>
            <a:r>
              <a:rPr lang="en-US" sz="3200" dirty="0">
                <a:solidFill>
                  <a:srgbClr val="002F87"/>
                </a:solidFill>
              </a:rPr>
              <a:t>Metadata Creation</a:t>
            </a:r>
          </a:p>
        </p:txBody>
      </p:sp>
      <p:sp>
        <p:nvSpPr>
          <p:cNvPr id="20" name="Content Placeholder 2"/>
          <p:cNvSpPr>
            <a:spLocks noGrp="1"/>
          </p:cNvSpPr>
          <p:nvPr>
            <p:ph idx="1"/>
          </p:nvPr>
        </p:nvSpPr>
        <p:spPr>
          <a:xfrm>
            <a:off x="212890" y="1650054"/>
            <a:ext cx="8718219" cy="2006824"/>
          </a:xfrm>
        </p:spPr>
        <p:txBody>
          <a:bodyPr>
            <a:noAutofit/>
          </a:bodyPr>
          <a:lstStyle/>
          <a:p>
            <a:pPr marL="0" indent="0" algn="just">
              <a:lnSpc>
                <a:spcPct val="120000"/>
              </a:lnSpc>
              <a:buNone/>
            </a:pPr>
            <a:r>
              <a:rPr lang="en-US" sz="2400" dirty="0">
                <a:solidFill>
                  <a:schemeClr val="tx1"/>
                </a:solidFill>
              </a:rPr>
              <a:t>Each dataset has to be accompanied by Metadata.</a:t>
            </a:r>
          </a:p>
          <a:p>
            <a:pPr marL="0" indent="0" algn="just">
              <a:lnSpc>
                <a:spcPct val="120000"/>
              </a:lnSpc>
              <a:buNone/>
            </a:pPr>
            <a:r>
              <a:rPr lang="en-US" sz="2400" b="1" dirty="0">
                <a:solidFill>
                  <a:schemeClr val="tx1"/>
                </a:solidFill>
              </a:rPr>
              <a:t>Metadata</a:t>
            </a:r>
            <a:r>
              <a:rPr lang="en-US" sz="2400" dirty="0">
                <a:solidFill>
                  <a:schemeClr val="tx1"/>
                </a:solidFill>
              </a:rPr>
              <a:t> is searchable, standardised and structured “</a:t>
            </a:r>
            <a:r>
              <a:rPr lang="en-US" sz="2400" u="sng" dirty="0">
                <a:solidFill>
                  <a:schemeClr val="tx1"/>
                </a:solidFill>
              </a:rPr>
              <a:t>information that describes a dataset</a:t>
            </a:r>
            <a:r>
              <a:rPr lang="en-US" sz="2400" dirty="0">
                <a:solidFill>
                  <a:schemeClr val="tx1"/>
                </a:solidFill>
              </a:rPr>
              <a:t>” and explains “the aim, origin, time references, geographic location, creating author, access conditions and terms of use of a data set”</a:t>
            </a:r>
          </a:p>
          <a:p>
            <a:pPr marL="0" indent="0">
              <a:lnSpc>
                <a:spcPct val="120000"/>
              </a:lnSpc>
              <a:buNone/>
            </a:pPr>
            <a:endParaRPr lang="en-US" sz="2400" dirty="0">
              <a:solidFill>
                <a:schemeClr val="tx1"/>
              </a:solidFill>
            </a:endParaRPr>
          </a:p>
        </p:txBody>
      </p:sp>
      <p:sp>
        <p:nvSpPr>
          <p:cNvPr id="3" name="Slide Number Placeholder 2"/>
          <p:cNvSpPr>
            <a:spLocks noGrp="1"/>
          </p:cNvSpPr>
          <p:nvPr>
            <p:ph type="sldNum" sz="quarter" idx="12"/>
          </p:nvPr>
        </p:nvSpPr>
        <p:spPr/>
        <p:txBody>
          <a:bodyPr/>
          <a:lstStyle/>
          <a:p>
            <a:fld id="{3801C495-B0FE-B941-950D-F04B47F85F84}" type="slidenum">
              <a:rPr lang="en-US" smtClean="0"/>
              <a:pPr/>
              <a:t>16</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5732" y="103958"/>
            <a:ext cx="2394654" cy="1436792"/>
          </a:xfrm>
          <a:prstGeom prst="rect">
            <a:avLst/>
          </a:prstGeom>
        </p:spPr>
      </p:pic>
      <p:sp>
        <p:nvSpPr>
          <p:cNvPr id="9" name="TextBox 8"/>
          <p:cNvSpPr txBox="1"/>
          <p:nvPr/>
        </p:nvSpPr>
        <p:spPr>
          <a:xfrm>
            <a:off x="212890" y="3875487"/>
            <a:ext cx="8718219" cy="2271391"/>
          </a:xfrm>
          <a:prstGeom prst="rect">
            <a:avLst/>
          </a:prstGeom>
          <a:noFill/>
        </p:spPr>
        <p:txBody>
          <a:bodyPr wrap="square" rtlCol="0">
            <a:spAutoFit/>
          </a:bodyPr>
          <a:lstStyle/>
          <a:p>
            <a:pPr>
              <a:lnSpc>
                <a:spcPct val="120000"/>
              </a:lnSpc>
            </a:pPr>
            <a:r>
              <a:rPr lang="en-US" dirty="0"/>
              <a:t>(Corti et al., 2014: 38; USGS Data Management Website, 2014)</a:t>
            </a:r>
          </a:p>
          <a:p>
            <a:pPr>
              <a:lnSpc>
                <a:spcPct val="120000"/>
              </a:lnSpc>
            </a:pPr>
            <a:endParaRPr lang="en-US" sz="1000" dirty="0" smtClean="0"/>
          </a:p>
          <a:p>
            <a:pPr>
              <a:lnSpc>
                <a:spcPct val="120000"/>
              </a:lnSpc>
            </a:pPr>
            <a:r>
              <a:rPr lang="en-US" sz="2400" dirty="0" smtClean="0"/>
              <a:t>There </a:t>
            </a:r>
            <a:r>
              <a:rPr lang="en-US" sz="2400" dirty="0"/>
              <a:t>are various types of metadata schemas, </a:t>
            </a:r>
            <a:r>
              <a:rPr lang="en-US" sz="2400" dirty="0" smtClean="0"/>
              <a:t>e.g. Dublin Core, MODS, PREMIS</a:t>
            </a:r>
            <a:r>
              <a:rPr lang="en-US" sz="2400" dirty="0"/>
              <a:t>, ISO 19115: </a:t>
            </a:r>
            <a:r>
              <a:rPr lang="en-US" sz="2400" dirty="0" smtClean="0"/>
              <a:t>2003(E), but </a:t>
            </a:r>
            <a:r>
              <a:rPr lang="en-US" sz="2400" dirty="0"/>
              <a:t>most data systems use Dublin Core. Some disciplines have their own metadata </a:t>
            </a:r>
            <a:r>
              <a:rPr lang="en-US" sz="2400" dirty="0" smtClean="0"/>
              <a:t>schemas</a:t>
            </a:r>
          </a:p>
          <a:p>
            <a:pPr>
              <a:lnSpc>
                <a:spcPct val="120000"/>
              </a:lnSpc>
            </a:pPr>
            <a:endParaRPr lang="en-ZA" dirty="0"/>
          </a:p>
        </p:txBody>
      </p:sp>
    </p:spTree>
    <p:extLst>
      <p:ext uri="{BB962C8B-B14F-4D97-AF65-F5344CB8AC3E}">
        <p14:creationId xmlns:p14="http://schemas.microsoft.com/office/powerpoint/2010/main" val="758764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358"/>
            <a:ext cx="6695268" cy="1143000"/>
          </a:xfrm>
        </p:spPr>
        <p:txBody>
          <a:bodyPr>
            <a:noAutofit/>
          </a:bodyPr>
          <a:lstStyle/>
          <a:p>
            <a:r>
              <a:rPr lang="en-ZA" sz="3200" dirty="0"/>
              <a:t>Data Interpretation and Analysis</a:t>
            </a:r>
          </a:p>
        </p:txBody>
      </p:sp>
      <p:sp>
        <p:nvSpPr>
          <p:cNvPr id="3" name="Content Placeholder 2"/>
          <p:cNvSpPr>
            <a:spLocks noGrp="1"/>
          </p:cNvSpPr>
          <p:nvPr>
            <p:ph idx="1"/>
          </p:nvPr>
        </p:nvSpPr>
        <p:spPr>
          <a:xfrm>
            <a:off x="457200" y="1430114"/>
            <a:ext cx="8435280" cy="2328415"/>
          </a:xfrm>
        </p:spPr>
        <p:txBody>
          <a:bodyPr>
            <a:normAutofit lnSpcReduction="10000"/>
          </a:bodyPr>
          <a:lstStyle/>
          <a:p>
            <a:pPr marL="0" indent="0">
              <a:lnSpc>
                <a:spcPct val="150000"/>
              </a:lnSpc>
              <a:buNone/>
            </a:pPr>
            <a:r>
              <a:rPr lang="en-ZA" sz="2400" dirty="0">
                <a:solidFill>
                  <a:schemeClr val="tx1"/>
                </a:solidFill>
              </a:rPr>
              <a:t>Data interpretation and analysis “is the process of assigning meaning” to the gathered information and ascertaining “the conclusions, significance, and implications of the findings”</a:t>
            </a:r>
          </a:p>
          <a:p>
            <a:pPr marL="0" indent="0">
              <a:lnSpc>
                <a:spcPct val="150000"/>
              </a:lnSpc>
              <a:buNone/>
            </a:pPr>
            <a:r>
              <a:rPr lang="en-ZA" sz="2400" dirty="0">
                <a:solidFill>
                  <a:schemeClr val="tx1"/>
                </a:solidFill>
              </a:rPr>
              <a:t>(Analyzing and Interpreting Data, n.d.). </a:t>
            </a:r>
          </a:p>
          <a:p>
            <a:endParaRPr lang="en-ZA" dirty="0"/>
          </a:p>
        </p:txBody>
      </p:sp>
      <p:sp>
        <p:nvSpPr>
          <p:cNvPr id="4" name="Slide Number Placeholder 3"/>
          <p:cNvSpPr>
            <a:spLocks noGrp="1"/>
          </p:cNvSpPr>
          <p:nvPr>
            <p:ph type="sldNum" sz="quarter" idx="12"/>
          </p:nvPr>
        </p:nvSpPr>
        <p:spPr/>
        <p:txBody>
          <a:bodyPr/>
          <a:lstStyle/>
          <a:p>
            <a:fld id="{3801C495-B0FE-B941-950D-F04B47F85F84}" type="slidenum">
              <a:rPr lang="en-US" smtClean="0"/>
              <a:pPr/>
              <a:t>17</a:t>
            </a:fld>
            <a:endParaRPr lang="en-US" dirty="0"/>
          </a:p>
        </p:txBody>
      </p:sp>
      <p:pic>
        <p:nvPicPr>
          <p:cNvPr id="2050" name="Picture 2" descr="http://tse1.mm.bing.net/th?&amp;id=OIP.Mb6881eac8364235855c1af219382e150o0&amp;w=299&amp;h=216&amp;c=0&amp;pid=1.9&amp;rs=0&amp;p=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858" y="4117903"/>
            <a:ext cx="2847975" cy="20574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tse1.mm.bing.net/th?&amp;id=OIP.Me3c9a144f8d3d43d8f77999eaf90a9f5o0&amp;w=300&amp;h=133&amp;c=0&amp;pid=1.9&amp;rs=0&amp;p=0">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9185" y="4513190"/>
            <a:ext cx="2857500" cy="1266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7868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1761"/>
            <a:ext cx="6757261" cy="866001"/>
          </a:xfrm>
        </p:spPr>
        <p:txBody>
          <a:bodyPr>
            <a:normAutofit/>
          </a:bodyPr>
          <a:lstStyle/>
          <a:p>
            <a:r>
              <a:rPr lang="en-ZA" sz="3200" dirty="0"/>
              <a:t>Data Visualisation</a:t>
            </a:r>
          </a:p>
        </p:txBody>
      </p:sp>
      <p:sp>
        <p:nvSpPr>
          <p:cNvPr id="3" name="Content Placeholder 2"/>
          <p:cNvSpPr>
            <a:spLocks noGrp="1"/>
          </p:cNvSpPr>
          <p:nvPr>
            <p:ph idx="1"/>
          </p:nvPr>
        </p:nvSpPr>
        <p:spPr>
          <a:xfrm>
            <a:off x="491320" y="1167762"/>
            <a:ext cx="8229600" cy="4525963"/>
          </a:xfrm>
        </p:spPr>
        <p:txBody>
          <a:bodyPr/>
          <a:lstStyle/>
          <a:p>
            <a:pPr marL="0" indent="0">
              <a:lnSpc>
                <a:spcPct val="150000"/>
              </a:lnSpc>
              <a:buNone/>
            </a:pPr>
            <a:r>
              <a:rPr lang="en-US" sz="2200" dirty="0">
                <a:solidFill>
                  <a:schemeClr val="tx1"/>
                </a:solidFill>
                <a:latin typeface="Arial" pitchFamily="34" charset="0"/>
                <a:cs typeface="Arial" pitchFamily="34" charset="0"/>
              </a:rPr>
              <a:t>Data Visualisation is the </a:t>
            </a:r>
            <a:r>
              <a:rPr lang="en-US" sz="2200" u="sng" dirty="0">
                <a:solidFill>
                  <a:schemeClr val="tx1"/>
                </a:solidFill>
                <a:latin typeface="Arial" pitchFamily="34" charset="0"/>
                <a:cs typeface="Arial" pitchFamily="34" charset="0"/>
              </a:rPr>
              <a:t>visual representation</a:t>
            </a:r>
            <a:r>
              <a:rPr lang="en-US" sz="2200" dirty="0">
                <a:solidFill>
                  <a:schemeClr val="tx1"/>
                </a:solidFill>
                <a:latin typeface="Arial" pitchFamily="34" charset="0"/>
                <a:cs typeface="Arial" pitchFamily="34" charset="0"/>
              </a:rPr>
              <a:t> of data, and is used to enable people to both understand and communicate information through </a:t>
            </a:r>
            <a:r>
              <a:rPr lang="en-US" sz="2200" u="sng" dirty="0">
                <a:solidFill>
                  <a:schemeClr val="tx1"/>
                </a:solidFill>
                <a:latin typeface="Arial" pitchFamily="34" charset="0"/>
                <a:cs typeface="Arial" pitchFamily="34" charset="0"/>
              </a:rPr>
              <a:t>graphical</a:t>
            </a:r>
            <a:r>
              <a:rPr lang="en-US" sz="2200" dirty="0">
                <a:solidFill>
                  <a:schemeClr val="tx1"/>
                </a:solidFill>
                <a:latin typeface="Arial" pitchFamily="34" charset="0"/>
                <a:cs typeface="Arial" pitchFamily="34" charset="0"/>
              </a:rPr>
              <a:t> and </a:t>
            </a:r>
            <a:r>
              <a:rPr lang="en-US" sz="2200" u="sng" dirty="0">
                <a:solidFill>
                  <a:schemeClr val="tx1"/>
                </a:solidFill>
                <a:latin typeface="Arial" pitchFamily="34" charset="0"/>
                <a:cs typeface="Arial" pitchFamily="34" charset="0"/>
              </a:rPr>
              <a:t>schematic</a:t>
            </a:r>
            <a:r>
              <a:rPr lang="en-US" sz="2200" dirty="0">
                <a:solidFill>
                  <a:schemeClr val="tx1"/>
                </a:solidFill>
                <a:latin typeface="Arial" pitchFamily="34" charset="0"/>
                <a:cs typeface="Arial" pitchFamily="34" charset="0"/>
              </a:rPr>
              <a:t> avenues (Friendly, 2009: 2; Schnell and Shetterley, 2013: 3) </a:t>
            </a:r>
          </a:p>
          <a:p>
            <a:endParaRPr lang="en-ZA" dirty="0"/>
          </a:p>
        </p:txBody>
      </p:sp>
      <p:sp>
        <p:nvSpPr>
          <p:cNvPr id="4" name="Slide Number Placeholder 3"/>
          <p:cNvSpPr>
            <a:spLocks noGrp="1"/>
          </p:cNvSpPr>
          <p:nvPr>
            <p:ph type="sldNum" sz="quarter" idx="12"/>
          </p:nvPr>
        </p:nvSpPr>
        <p:spPr/>
        <p:txBody>
          <a:bodyPr/>
          <a:lstStyle/>
          <a:p>
            <a:fld id="{3801C495-B0FE-B941-950D-F04B47F85F84}" type="slidenum">
              <a:rPr lang="en-US" smtClean="0"/>
              <a:pPr/>
              <a:t>18</a:t>
            </a:fld>
            <a:endParaRPr lang="en-US" dirty="0"/>
          </a:p>
        </p:txBody>
      </p:sp>
      <p:pic>
        <p:nvPicPr>
          <p:cNvPr id="5" name="Picture 4"/>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9571" t="28973" r="11871" b="11048"/>
          <a:stretch/>
        </p:blipFill>
        <p:spPr bwMode="auto">
          <a:xfrm>
            <a:off x="532368" y="3611214"/>
            <a:ext cx="2519636" cy="2002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198365" y="3611213"/>
            <a:ext cx="2679863" cy="2002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rotWithShape="1">
          <a:blip r:embed="rId5" cstate="email">
            <a:lum bright="16000" contrast="24000"/>
            <a:extLst>
              <a:ext uri="{28A0092B-C50C-407E-A947-70E740481C1C}">
                <a14:useLocalDpi xmlns:a14="http://schemas.microsoft.com/office/drawing/2010/main" val="0"/>
              </a:ext>
            </a:extLst>
          </a:blip>
          <a:srcRect r="6549"/>
          <a:stretch/>
        </p:blipFill>
        <p:spPr bwMode="auto">
          <a:xfrm>
            <a:off x="6035762" y="3611212"/>
            <a:ext cx="2685158" cy="2002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457199" y="5613345"/>
            <a:ext cx="8423329" cy="276999"/>
          </a:xfrm>
          <a:prstGeom prst="rect">
            <a:avLst/>
          </a:prstGeom>
        </p:spPr>
        <p:txBody>
          <a:bodyPr wrap="square">
            <a:spAutoFit/>
          </a:bodyPr>
          <a:lstStyle/>
          <a:p>
            <a:r>
              <a:rPr lang="en-ZA" sz="1200" dirty="0">
                <a:latin typeface="Arial" pitchFamily="34" charset="0"/>
                <a:cs typeface="Arial" pitchFamily="34" charset="0"/>
              </a:rPr>
              <a:t>From Xiaoru Yuan’s presentation, CODATA Workshop on 12 June 2014 </a:t>
            </a:r>
          </a:p>
        </p:txBody>
      </p:sp>
    </p:spTree>
    <p:extLst>
      <p:ext uri="{BB962C8B-B14F-4D97-AF65-F5344CB8AC3E}">
        <p14:creationId xmlns:p14="http://schemas.microsoft.com/office/powerpoint/2010/main" val="1708156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0963" y="1243522"/>
            <a:ext cx="6648773" cy="4817413"/>
          </a:xfrm>
        </p:spPr>
        <p:txBody>
          <a:bodyPr>
            <a:noAutofit/>
          </a:bodyPr>
          <a:lstStyle/>
          <a:p>
            <a:r>
              <a:rPr lang="en-ZA" sz="2000" b="1" dirty="0">
                <a:solidFill>
                  <a:schemeClr val="tx1"/>
                </a:solidFill>
              </a:rPr>
              <a:t>Data Cleansing</a:t>
            </a:r>
          </a:p>
          <a:p>
            <a:pPr marL="0" indent="0">
              <a:buNone/>
            </a:pPr>
            <a:r>
              <a:rPr lang="en-ZA" sz="1800" dirty="0">
                <a:solidFill>
                  <a:schemeClr val="tx1"/>
                </a:solidFill>
              </a:rPr>
              <a:t>“refers to identifying incomplete, incorrect, inaccurate, irrelevant, etc. parts of the data and then replacing, modifying, or deleting this dirty data’ (Wikipedia) </a:t>
            </a:r>
          </a:p>
          <a:p>
            <a:r>
              <a:rPr lang="en-ZA" sz="2000" b="1" dirty="0">
                <a:solidFill>
                  <a:schemeClr val="tx1"/>
                </a:solidFill>
              </a:rPr>
              <a:t>Data Verification</a:t>
            </a:r>
          </a:p>
          <a:p>
            <a:pPr marL="0" indent="0">
              <a:buNone/>
            </a:pPr>
            <a:r>
              <a:rPr lang="en-ZA" sz="1800" dirty="0">
                <a:solidFill>
                  <a:schemeClr val="tx1"/>
                </a:solidFill>
              </a:rPr>
              <a:t>“the process of evaluating the completeness, correctness, and compliance of a dataset with required procedures to ensure that the data is what it purports to be. (Martin and Ballard, 2010: 8-9; US EPA, 2002:7)</a:t>
            </a:r>
          </a:p>
          <a:p>
            <a:r>
              <a:rPr lang="en-ZA" sz="2000" b="1" dirty="0">
                <a:solidFill>
                  <a:schemeClr val="tx1"/>
                </a:solidFill>
              </a:rPr>
              <a:t>Data validation</a:t>
            </a:r>
          </a:p>
          <a:p>
            <a:pPr marL="0" indent="0">
              <a:buNone/>
            </a:pPr>
            <a:r>
              <a:rPr lang="en-ZA" sz="1800" dirty="0">
                <a:solidFill>
                  <a:schemeClr val="tx1"/>
                </a:solidFill>
              </a:rPr>
              <a:t>process “to determine if data quality goals have been achieved and the reasons for any deviations. Validation checks that the data makes sense”. (Martin and Ballard, 2010: 8; US EPA 2002:15).</a:t>
            </a:r>
          </a:p>
          <a:p>
            <a:endParaRPr lang="en-ZA" sz="2100" dirty="0">
              <a:solidFill>
                <a:schemeClr val="tx1"/>
              </a:solidFill>
            </a:endParaRPr>
          </a:p>
          <a:p>
            <a:endParaRPr lang="en-ZA" sz="2200" dirty="0"/>
          </a:p>
        </p:txBody>
      </p:sp>
      <p:sp>
        <p:nvSpPr>
          <p:cNvPr id="4" name="Slide Number Placeholder 3"/>
          <p:cNvSpPr>
            <a:spLocks noGrp="1"/>
          </p:cNvSpPr>
          <p:nvPr>
            <p:ph type="sldNum" sz="quarter" idx="12"/>
          </p:nvPr>
        </p:nvSpPr>
        <p:spPr/>
        <p:txBody>
          <a:bodyPr/>
          <a:lstStyle/>
          <a:p>
            <a:fld id="{3801C495-B0FE-B941-950D-F04B47F85F84}" type="slidenum">
              <a:rPr lang="en-US" smtClean="0"/>
              <a:pPr/>
              <a:t>19</a:t>
            </a:fld>
            <a:endParaRPr lang="en-US" dirty="0"/>
          </a:p>
        </p:txBody>
      </p:sp>
      <p:sp>
        <p:nvSpPr>
          <p:cNvPr id="5" name="Title 1"/>
          <p:cNvSpPr>
            <a:spLocks noGrp="1"/>
          </p:cNvSpPr>
          <p:nvPr>
            <p:ph type="title"/>
          </p:nvPr>
        </p:nvSpPr>
        <p:spPr>
          <a:xfrm>
            <a:off x="421348" y="94245"/>
            <a:ext cx="8255107" cy="1045238"/>
          </a:xfrm>
        </p:spPr>
        <p:txBody>
          <a:bodyPr>
            <a:noAutofit/>
          </a:bodyPr>
          <a:lstStyle/>
          <a:p>
            <a:r>
              <a:rPr lang="en-ZA" sz="3200" dirty="0"/>
              <a:t>Data Cleansing, Verification &amp; Validation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9736" y="1490635"/>
            <a:ext cx="1252780" cy="939585"/>
          </a:xfrm>
          <a:prstGeom prst="rect">
            <a:avLst/>
          </a:prstGeom>
        </p:spPr>
      </p:pic>
      <p:sp>
        <p:nvSpPr>
          <p:cNvPr id="8" name="TextBox 7"/>
          <p:cNvSpPr txBox="1"/>
          <p:nvPr/>
        </p:nvSpPr>
        <p:spPr>
          <a:xfrm>
            <a:off x="6825850" y="2508056"/>
            <a:ext cx="2218842" cy="338554"/>
          </a:xfrm>
          <a:prstGeom prst="rect">
            <a:avLst/>
          </a:prstGeom>
          <a:noFill/>
        </p:spPr>
        <p:txBody>
          <a:bodyPr wrap="square" rtlCol="0">
            <a:spAutoFit/>
          </a:bodyPr>
          <a:lstStyle/>
          <a:p>
            <a:r>
              <a:rPr lang="en-ZA" sz="800" dirty="0">
                <a:hlinkClick r:id="rId4"/>
              </a:rPr>
              <a:t>https://powerofus.force.com/articles/Resource/Focus-on-Your-Data</a:t>
            </a:r>
            <a:r>
              <a:rPr lang="en-ZA" sz="800" dirty="0"/>
              <a:t> </a:t>
            </a:r>
          </a:p>
        </p:txBody>
      </p:sp>
      <p:pic>
        <p:nvPicPr>
          <p:cNvPr id="3074" name="Picture 2" descr="C:\Users\User\AppData\Local\Microsoft\Windows\Temporary Internet Files\Content.IE5\TB1ICYHC\Checklist-01[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6747" y="2998200"/>
            <a:ext cx="1355475" cy="101660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User\AppData\Local\Microsoft\Windows\Temporary Internet Files\Content.IE5\UQUWMVMR\Achieve%20Your%20Website%20Goals[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89736" y="4364629"/>
            <a:ext cx="1341718" cy="1007389"/>
          </a:xfrm>
          <a:prstGeom prst="rect">
            <a:avLst/>
          </a:prstGeom>
          <a:noFill/>
          <a:ln>
            <a:gradFill>
              <a:gsLst>
                <a:gs pos="0">
                  <a:schemeClr val="bg1">
                    <a:lumMod val="85000"/>
                  </a:schemeClr>
                </a:gs>
                <a:gs pos="50000">
                  <a:schemeClr val="accent1">
                    <a:tint val="44500"/>
                    <a:satMod val="160000"/>
                  </a:schemeClr>
                </a:gs>
                <a:gs pos="100000">
                  <a:schemeClr val="accent1">
                    <a:tint val="23500"/>
                    <a:satMod val="160000"/>
                  </a:schemeClr>
                </a:gs>
              </a:gsLst>
              <a:lin ang="5400000" scaled="0"/>
            </a:gra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21593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795" y="137816"/>
            <a:ext cx="8229600" cy="562074"/>
          </a:xfrm>
        </p:spPr>
        <p:txBody>
          <a:bodyPr>
            <a:noAutofit/>
          </a:bodyPr>
          <a:lstStyle/>
          <a:p>
            <a:r>
              <a:rPr lang="en-ZA" sz="3600" dirty="0">
                <a:latin typeface="Arial" charset="0"/>
                <a:ea typeface="Arial" charset="0"/>
                <a:cs typeface="Arial" charset="0"/>
              </a:rPr>
              <a:t>Overview</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71442788"/>
              </p:ext>
            </p:extLst>
          </p:nvPr>
        </p:nvGraphicFramePr>
        <p:xfrm>
          <a:off x="473604" y="895085"/>
          <a:ext cx="8346867" cy="57022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953075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5701969" cy="893670"/>
          </a:xfrm>
        </p:spPr>
        <p:txBody>
          <a:bodyPr>
            <a:normAutofit/>
          </a:bodyPr>
          <a:lstStyle/>
          <a:p>
            <a:r>
              <a:rPr lang="en-ZA" sz="3200" dirty="0"/>
              <a:t>Data anonymisation</a:t>
            </a:r>
          </a:p>
        </p:txBody>
      </p:sp>
      <p:sp>
        <p:nvSpPr>
          <p:cNvPr id="3" name="Content Placeholder 2"/>
          <p:cNvSpPr>
            <a:spLocks noGrp="1"/>
          </p:cNvSpPr>
          <p:nvPr>
            <p:ph idx="1"/>
          </p:nvPr>
        </p:nvSpPr>
        <p:spPr>
          <a:xfrm>
            <a:off x="323528" y="1196752"/>
            <a:ext cx="8640960" cy="4648200"/>
          </a:xfrm>
        </p:spPr>
        <p:txBody>
          <a:bodyPr>
            <a:normAutofit fontScale="92500"/>
          </a:bodyPr>
          <a:lstStyle/>
          <a:p>
            <a:pPr>
              <a:lnSpc>
                <a:spcPct val="150000"/>
              </a:lnSpc>
            </a:pPr>
            <a:r>
              <a:rPr lang="en-ZA" sz="2800" b="1" dirty="0"/>
              <a:t>Data anonymisation </a:t>
            </a:r>
            <a:r>
              <a:rPr lang="en-ZA" sz="2800" dirty="0"/>
              <a:t>is “the process of de-identifying sensitive data, while preserving its format and data type”</a:t>
            </a:r>
            <a:r>
              <a:rPr lang="en-ZA" dirty="0"/>
              <a:t> </a:t>
            </a:r>
            <a:r>
              <a:rPr lang="en-ZA" sz="1800" dirty="0"/>
              <a:t>(Raghunathan, 2013: 4).</a:t>
            </a:r>
          </a:p>
          <a:p>
            <a:pPr>
              <a:lnSpc>
                <a:spcPct val="150000"/>
              </a:lnSpc>
            </a:pPr>
            <a:r>
              <a:rPr lang="en-ZA" sz="2600" b="1" dirty="0"/>
              <a:t>Anonymisation Techniques </a:t>
            </a:r>
            <a:r>
              <a:rPr lang="en-ZA" sz="2600" dirty="0"/>
              <a:t>- Examples: Generalisation, Suppression, Permutation, Pertubation, Substitution, Shuffling, Number and Date Variance, </a:t>
            </a:r>
            <a:r>
              <a:rPr lang="en-ZA" sz="2600" dirty="0" smtClean="0"/>
              <a:t>Nulling-out    </a:t>
            </a:r>
            <a:r>
              <a:rPr lang="en-ZA" sz="1800" dirty="0"/>
              <a:t>(Charles, 2012; Cormode and Srivastava, 2009; Raghunathan ,2013: 172-182; Simpson, n.d.; Vinogradov and Pastsyak,2012: 163). </a:t>
            </a:r>
          </a:p>
          <a:p>
            <a:endParaRPr lang="en-ZA" dirty="0"/>
          </a:p>
        </p:txBody>
      </p:sp>
      <p:sp>
        <p:nvSpPr>
          <p:cNvPr id="4" name="Slide Number Placeholder 3"/>
          <p:cNvSpPr>
            <a:spLocks noGrp="1"/>
          </p:cNvSpPr>
          <p:nvPr>
            <p:ph type="sldNum" sz="quarter" idx="10"/>
          </p:nvPr>
        </p:nvSpPr>
        <p:spPr/>
        <p:txBody>
          <a:bodyPr/>
          <a:lstStyle/>
          <a:p>
            <a:pPr>
              <a:defRPr/>
            </a:pPr>
            <a:fld id="{1AB8E815-40FC-4E80-877A-F8E4B4FEB333}" type="slidenum">
              <a:rPr lang="en-GB" smtClean="0"/>
              <a:pPr>
                <a:defRPr/>
              </a:pPr>
              <a:t>20</a:t>
            </a:fld>
            <a:endParaRPr lang="en-GB" dirty="0"/>
          </a:p>
        </p:txBody>
      </p:sp>
    </p:spTree>
    <p:extLst>
      <p:ext uri="{BB962C8B-B14F-4D97-AF65-F5344CB8AC3E}">
        <p14:creationId xmlns:p14="http://schemas.microsoft.com/office/powerpoint/2010/main" val="14823759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6553200" cy="936104"/>
          </a:xfrm>
        </p:spPr>
        <p:txBody>
          <a:bodyPr>
            <a:normAutofit/>
          </a:bodyPr>
          <a:lstStyle/>
          <a:p>
            <a:r>
              <a:rPr lang="en-ZA" sz="3200" dirty="0" smtClean="0"/>
              <a:t>Data Sharing</a:t>
            </a:r>
            <a:endParaRPr lang="en-ZA" sz="3200" dirty="0"/>
          </a:p>
        </p:txBody>
      </p:sp>
      <p:sp>
        <p:nvSpPr>
          <p:cNvPr id="3" name="Content Placeholder 2"/>
          <p:cNvSpPr>
            <a:spLocks noGrp="1"/>
          </p:cNvSpPr>
          <p:nvPr>
            <p:ph idx="1"/>
          </p:nvPr>
        </p:nvSpPr>
        <p:spPr>
          <a:xfrm>
            <a:off x="539552" y="1268760"/>
            <a:ext cx="7908015" cy="4648200"/>
          </a:xfrm>
        </p:spPr>
        <p:txBody>
          <a:bodyPr>
            <a:normAutofit/>
          </a:bodyPr>
          <a:lstStyle/>
          <a:p>
            <a:pPr>
              <a:lnSpc>
                <a:spcPct val="150000"/>
              </a:lnSpc>
              <a:buFont typeface="Arial"/>
              <a:buChar char="•"/>
            </a:pPr>
            <a:r>
              <a:rPr lang="en-US" sz="2400" dirty="0"/>
              <a:t>Sharing data is the process of </a:t>
            </a:r>
            <a:r>
              <a:rPr lang="en-US" sz="2400" u="sng" dirty="0">
                <a:solidFill>
                  <a:srgbClr val="000000"/>
                </a:solidFill>
              </a:rPr>
              <a:t>opening up access</a:t>
            </a:r>
            <a:r>
              <a:rPr lang="en-US" sz="2400" dirty="0">
                <a:solidFill>
                  <a:srgbClr val="000000"/>
                </a:solidFill>
              </a:rPr>
              <a:t> </a:t>
            </a:r>
            <a:r>
              <a:rPr lang="en-US" sz="2400" dirty="0"/>
              <a:t>to research data and </a:t>
            </a:r>
            <a:r>
              <a:rPr lang="en-US" sz="2400" u="sng" dirty="0">
                <a:solidFill>
                  <a:srgbClr val="000000"/>
                </a:solidFill>
              </a:rPr>
              <a:t>making it available</a:t>
            </a:r>
            <a:r>
              <a:rPr lang="en-US" sz="2400" dirty="0"/>
              <a:t> to other researchers </a:t>
            </a:r>
            <a:r>
              <a:rPr lang="en-US" sz="1800" dirty="0"/>
              <a:t>(Corti et al., 2014: 2).</a:t>
            </a:r>
          </a:p>
          <a:p>
            <a:pPr>
              <a:lnSpc>
                <a:spcPct val="150000"/>
              </a:lnSpc>
              <a:buFont typeface="Arial"/>
              <a:buChar char="•"/>
            </a:pPr>
            <a:r>
              <a:rPr lang="en-US" sz="2400" dirty="0"/>
              <a:t>Data sharing provides “opportunities for other researchers to review, confirm or challenge research findings” </a:t>
            </a:r>
            <a:r>
              <a:rPr lang="en-US" sz="1800" dirty="0"/>
              <a:t>(Data sharing and implementation guide, n.d.). </a:t>
            </a:r>
          </a:p>
          <a:p>
            <a:endParaRPr lang="en-ZA" dirty="0"/>
          </a:p>
        </p:txBody>
      </p:sp>
      <p:sp>
        <p:nvSpPr>
          <p:cNvPr id="4" name="Slide Number Placeholder 3"/>
          <p:cNvSpPr>
            <a:spLocks noGrp="1"/>
          </p:cNvSpPr>
          <p:nvPr>
            <p:ph type="sldNum" sz="quarter" idx="10"/>
          </p:nvPr>
        </p:nvSpPr>
        <p:spPr/>
        <p:txBody>
          <a:bodyPr/>
          <a:lstStyle/>
          <a:p>
            <a:pPr>
              <a:defRPr/>
            </a:pPr>
            <a:fld id="{1AB8E815-40FC-4E80-877A-F8E4B4FEB333}" type="slidenum">
              <a:rPr lang="en-GB" smtClean="0"/>
              <a:pPr>
                <a:defRPr/>
              </a:pPr>
              <a:t>21</a:t>
            </a:fld>
            <a:endParaRPr lang="en-GB" dirty="0"/>
          </a:p>
        </p:txBody>
      </p:sp>
    </p:spTree>
    <p:extLst>
      <p:ext uri="{BB962C8B-B14F-4D97-AF65-F5344CB8AC3E}">
        <p14:creationId xmlns:p14="http://schemas.microsoft.com/office/powerpoint/2010/main" val="4666069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547" y="129822"/>
            <a:ext cx="6617777" cy="1143000"/>
          </a:xfrm>
        </p:spPr>
        <p:txBody>
          <a:bodyPr>
            <a:normAutofit/>
          </a:bodyPr>
          <a:lstStyle/>
          <a:p>
            <a:r>
              <a:rPr lang="en-US" sz="3200" dirty="0">
                <a:solidFill>
                  <a:srgbClr val="002F87"/>
                </a:solidFill>
              </a:rPr>
              <a:t>Data Publishing (Sharing)</a:t>
            </a:r>
          </a:p>
        </p:txBody>
      </p:sp>
      <p:sp>
        <p:nvSpPr>
          <p:cNvPr id="20" name="Content Placeholder 2"/>
          <p:cNvSpPr>
            <a:spLocks noGrp="1"/>
          </p:cNvSpPr>
          <p:nvPr>
            <p:ph idx="1"/>
          </p:nvPr>
        </p:nvSpPr>
        <p:spPr>
          <a:xfrm>
            <a:off x="179513" y="1399431"/>
            <a:ext cx="8784976" cy="1525513"/>
          </a:xfrm>
        </p:spPr>
        <p:txBody>
          <a:bodyPr>
            <a:noAutofit/>
          </a:bodyPr>
          <a:lstStyle/>
          <a:p>
            <a:pPr marL="0" indent="0">
              <a:buNone/>
            </a:pPr>
            <a:r>
              <a:rPr lang="en-ZA" sz="2200" dirty="0" smtClean="0">
                <a:solidFill>
                  <a:schemeClr val="tx1"/>
                </a:solidFill>
              </a:rPr>
              <a:t>This is the process of making research data underpinning the findings published in peer-reviewed articles, available for readers and reviewers in an appropriate repository, or “as supplementary materials to a journal publication</a:t>
            </a:r>
            <a:r>
              <a:rPr lang="en-ZA" sz="2400" dirty="0" smtClean="0">
                <a:solidFill>
                  <a:schemeClr val="tx1"/>
                </a:solidFill>
              </a:rPr>
              <a:t>” </a:t>
            </a:r>
            <a:r>
              <a:rPr lang="en-ZA" sz="1800" dirty="0" smtClean="0">
                <a:solidFill>
                  <a:schemeClr val="tx1"/>
                </a:solidFill>
              </a:rPr>
              <a:t>(Corti et al 2014: 197; Marques, 2013).</a:t>
            </a:r>
          </a:p>
        </p:txBody>
      </p:sp>
      <p:sp>
        <p:nvSpPr>
          <p:cNvPr id="3" name="Slide Number Placeholder 2"/>
          <p:cNvSpPr>
            <a:spLocks noGrp="1"/>
          </p:cNvSpPr>
          <p:nvPr>
            <p:ph type="sldNum" sz="quarter" idx="12"/>
          </p:nvPr>
        </p:nvSpPr>
        <p:spPr/>
        <p:txBody>
          <a:bodyPr/>
          <a:lstStyle/>
          <a:p>
            <a:fld id="{3801C495-B0FE-B941-950D-F04B47F85F84}" type="slidenum">
              <a:rPr lang="en-US" smtClean="0"/>
              <a:pPr/>
              <a:t>22</a:t>
            </a:fld>
            <a:endParaRPr lang="en-US" dirty="0"/>
          </a:p>
        </p:txBody>
      </p:sp>
      <p:pic>
        <p:nvPicPr>
          <p:cNvPr id="4098" name="Picture 2" descr="C:\Users\User\AppData\Local\Microsoft\Windows\Temporary Internet Files\Content.IE5\TB1ICYHC\open-book-nae-02[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0742" y="422328"/>
            <a:ext cx="1852329" cy="97710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xmlns="" id="{001FA4DD-C354-4892-ABBF-82AD5C8CC7D9}"/>
              </a:ext>
            </a:extLst>
          </p:cNvPr>
          <p:cNvSpPr txBox="1"/>
          <p:nvPr/>
        </p:nvSpPr>
        <p:spPr>
          <a:xfrm>
            <a:off x="179513" y="5274926"/>
            <a:ext cx="8784975" cy="1446550"/>
          </a:xfrm>
          <a:prstGeom prst="rect">
            <a:avLst/>
          </a:prstGeom>
          <a:solidFill>
            <a:schemeClr val="bg1"/>
          </a:solidFill>
          <a:ln>
            <a:solidFill>
              <a:schemeClr val="tx1"/>
            </a:solidFill>
          </a:ln>
        </p:spPr>
        <p:txBody>
          <a:bodyPr wrap="square" rtlCol="0">
            <a:spAutoFit/>
          </a:bodyPr>
          <a:lstStyle/>
          <a:p>
            <a:pPr lvl="0"/>
            <a:r>
              <a:rPr lang="en-ZA" sz="2200" dirty="0" smtClean="0">
                <a:solidFill>
                  <a:srgbClr val="C00000"/>
                </a:solidFill>
              </a:rPr>
              <a:t>Issues that needs to be addressed in data publishing are: IP </a:t>
            </a:r>
            <a:r>
              <a:rPr lang="en-ZA" sz="2200" dirty="0">
                <a:solidFill>
                  <a:srgbClr val="C00000"/>
                </a:solidFill>
              </a:rPr>
              <a:t>rights, copyright, </a:t>
            </a:r>
            <a:r>
              <a:rPr lang="en-ZA" sz="2200" dirty="0" smtClean="0">
                <a:solidFill>
                  <a:srgbClr val="C00000"/>
                </a:solidFill>
              </a:rPr>
              <a:t>plagiarism, ethical </a:t>
            </a:r>
            <a:r>
              <a:rPr lang="en-ZA" sz="2200" dirty="0">
                <a:solidFill>
                  <a:srgbClr val="C00000"/>
                </a:solidFill>
              </a:rPr>
              <a:t>issues </a:t>
            </a:r>
            <a:r>
              <a:rPr lang="en-ZA" sz="2200" dirty="0" smtClean="0">
                <a:solidFill>
                  <a:srgbClr val="C00000"/>
                </a:solidFill>
              </a:rPr>
              <a:t>around the data, the appropriate repository to publish in, data citation/referencing, licensing of the data and embargoing of data</a:t>
            </a:r>
            <a:endParaRPr lang="en-ZA" sz="2200" dirty="0">
              <a:solidFill>
                <a:srgbClr val="C00000"/>
              </a:solidFill>
            </a:endParaRPr>
          </a:p>
        </p:txBody>
      </p:sp>
      <p:sp>
        <p:nvSpPr>
          <p:cNvPr id="5" name="Rectangle 4"/>
          <p:cNvSpPr/>
          <p:nvPr/>
        </p:nvSpPr>
        <p:spPr>
          <a:xfrm>
            <a:off x="179513" y="2870726"/>
            <a:ext cx="8784975" cy="2123658"/>
          </a:xfrm>
          <a:prstGeom prst="rect">
            <a:avLst/>
          </a:prstGeom>
        </p:spPr>
        <p:txBody>
          <a:bodyPr wrap="square">
            <a:spAutoFit/>
          </a:bodyPr>
          <a:lstStyle/>
          <a:p>
            <a:r>
              <a:rPr lang="en-ZA" sz="2200" b="1" dirty="0"/>
              <a:t>Data Journals</a:t>
            </a:r>
          </a:p>
          <a:p>
            <a:r>
              <a:rPr lang="en-ZA" sz="2200" dirty="0"/>
              <a:t>A more recent development has been the appearance of data journals. These journals publish data papers that describe a dataset, and also give an indication in which repository the dataset is available </a:t>
            </a:r>
            <a:r>
              <a:rPr lang="en-ZA" dirty="0"/>
              <a:t>(Corti et al. 2014: 7-8</a:t>
            </a:r>
            <a:r>
              <a:rPr lang="en-ZA" dirty="0" smtClean="0"/>
              <a:t>).</a:t>
            </a:r>
          </a:p>
          <a:p>
            <a:r>
              <a:rPr lang="en-ZA" sz="2200" dirty="0" smtClean="0"/>
              <a:t>A List of Data Journals can be found at </a:t>
            </a:r>
            <a:r>
              <a:rPr lang="en-US" sz="2200" dirty="0">
                <a:hlinkClick r:id="rId3"/>
              </a:rPr>
              <a:t>http://proj.badc.rl.ac.uk/preparde/blog/DataJournalsList</a:t>
            </a:r>
            <a:r>
              <a:rPr lang="en-US" sz="2200" dirty="0"/>
              <a:t> </a:t>
            </a:r>
            <a:endParaRPr lang="en-ZA" sz="2200" dirty="0"/>
          </a:p>
        </p:txBody>
      </p:sp>
    </p:spTree>
    <p:extLst>
      <p:ext uri="{BB962C8B-B14F-4D97-AF65-F5344CB8AC3E}">
        <p14:creationId xmlns:p14="http://schemas.microsoft.com/office/powerpoint/2010/main" val="724959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28600"/>
            <a:ext cx="5832648" cy="1143000"/>
          </a:xfrm>
        </p:spPr>
        <p:txBody>
          <a:bodyPr>
            <a:normAutofit/>
          </a:bodyPr>
          <a:lstStyle/>
          <a:p>
            <a:r>
              <a:rPr lang="en-ZA" sz="3200" dirty="0"/>
              <a:t>Registry of Research Data Repositories</a:t>
            </a:r>
          </a:p>
        </p:txBody>
      </p:sp>
      <p:sp>
        <p:nvSpPr>
          <p:cNvPr id="3" name="Content Placeholder 2"/>
          <p:cNvSpPr>
            <a:spLocks noGrp="1"/>
          </p:cNvSpPr>
          <p:nvPr>
            <p:ph idx="1"/>
          </p:nvPr>
        </p:nvSpPr>
        <p:spPr/>
        <p:txBody>
          <a:bodyPr>
            <a:noAutofit/>
          </a:bodyPr>
          <a:lstStyle/>
          <a:p>
            <a:pPr>
              <a:lnSpc>
                <a:spcPct val="150000"/>
              </a:lnSpc>
            </a:pPr>
            <a:r>
              <a:rPr lang="en-US" sz="2200" dirty="0">
                <a:solidFill>
                  <a:srgbClr val="000000"/>
                </a:solidFill>
              </a:rPr>
              <a:t>re3data.org</a:t>
            </a:r>
            <a:r>
              <a:rPr lang="en-US" sz="2200" dirty="0"/>
              <a:t> is a global </a:t>
            </a:r>
            <a:r>
              <a:rPr lang="en-US" sz="2200" u="sng" dirty="0">
                <a:solidFill>
                  <a:srgbClr val="000000"/>
                </a:solidFill>
              </a:rPr>
              <a:t>registry of research data repositories</a:t>
            </a:r>
            <a:r>
              <a:rPr lang="en-US" sz="2200" dirty="0"/>
              <a:t> that covers research data repositories from different academic disciplines.</a:t>
            </a:r>
          </a:p>
          <a:p>
            <a:pPr>
              <a:lnSpc>
                <a:spcPct val="150000"/>
              </a:lnSpc>
            </a:pPr>
            <a:r>
              <a:rPr lang="en-US" sz="2200" dirty="0"/>
              <a:t>It presents repositories for the permanent storage and access of data sets to researchers, funding bodies, publishers and scholarly institutions.</a:t>
            </a:r>
          </a:p>
          <a:p>
            <a:pPr>
              <a:lnSpc>
                <a:spcPct val="150000"/>
              </a:lnSpc>
            </a:pPr>
            <a:r>
              <a:rPr lang="en-US" sz="2200" dirty="0"/>
              <a:t>It can be used a tool for the easy identification of appropriate data repositories to store research data</a:t>
            </a:r>
            <a:endParaRPr lang="en-ZA" sz="2200" dirty="0"/>
          </a:p>
        </p:txBody>
      </p:sp>
      <p:sp>
        <p:nvSpPr>
          <p:cNvPr id="4" name="Slide Number Placeholder 3"/>
          <p:cNvSpPr>
            <a:spLocks noGrp="1"/>
          </p:cNvSpPr>
          <p:nvPr>
            <p:ph type="sldNum" sz="quarter" idx="10"/>
          </p:nvPr>
        </p:nvSpPr>
        <p:spPr/>
        <p:txBody>
          <a:bodyPr/>
          <a:lstStyle/>
          <a:p>
            <a:pPr>
              <a:defRPr/>
            </a:pPr>
            <a:fld id="{1AB8E815-40FC-4E80-877A-F8E4B4FEB333}" type="slidenum">
              <a:rPr lang="en-GB" smtClean="0"/>
              <a:pPr>
                <a:defRPr/>
              </a:pPr>
              <a:t>23</a:t>
            </a:fld>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0688" y="404664"/>
            <a:ext cx="2348064" cy="921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78644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6553200" cy="1008112"/>
          </a:xfrm>
        </p:spPr>
        <p:txBody>
          <a:bodyPr>
            <a:normAutofit/>
          </a:bodyPr>
          <a:lstStyle/>
          <a:p>
            <a:r>
              <a:rPr lang="en-ZA" sz="3200" dirty="0"/>
              <a:t>Data </a:t>
            </a:r>
            <a:r>
              <a:rPr lang="en-ZA" sz="3200" dirty="0" smtClean="0"/>
              <a:t>repurposing/re-use</a:t>
            </a:r>
            <a:endParaRPr lang="en-ZA" sz="3200" dirty="0"/>
          </a:p>
        </p:txBody>
      </p:sp>
      <p:sp>
        <p:nvSpPr>
          <p:cNvPr id="3" name="Content Placeholder 2"/>
          <p:cNvSpPr>
            <a:spLocks noGrp="1"/>
          </p:cNvSpPr>
          <p:nvPr>
            <p:ph idx="1"/>
          </p:nvPr>
        </p:nvSpPr>
        <p:spPr>
          <a:xfrm>
            <a:off x="179512" y="1196752"/>
            <a:ext cx="8712967" cy="4752528"/>
          </a:xfrm>
        </p:spPr>
        <p:txBody>
          <a:bodyPr>
            <a:noAutofit/>
          </a:bodyPr>
          <a:lstStyle/>
          <a:p>
            <a:pPr>
              <a:lnSpc>
                <a:spcPct val="160000"/>
              </a:lnSpc>
            </a:pPr>
            <a:r>
              <a:rPr lang="en-ZA" sz="2400" dirty="0">
                <a:solidFill>
                  <a:schemeClr val="tx1"/>
                </a:solidFill>
              </a:rPr>
              <a:t>This is the process where </a:t>
            </a:r>
            <a:r>
              <a:rPr lang="en-ZA" sz="2400" b="1" dirty="0">
                <a:solidFill>
                  <a:schemeClr val="tx1"/>
                </a:solidFill>
              </a:rPr>
              <a:t>secondary data</a:t>
            </a:r>
            <a:r>
              <a:rPr lang="en-ZA" sz="2400" dirty="0">
                <a:solidFill>
                  <a:schemeClr val="tx1"/>
                </a:solidFill>
              </a:rPr>
              <a:t> (data that have been captured and analysed by other researchers) can be re-analysed, reworked or -used for new analyses, and compared with contemporary data </a:t>
            </a:r>
            <a:r>
              <a:rPr lang="en-ZA" sz="1800" dirty="0">
                <a:solidFill>
                  <a:schemeClr val="tx1"/>
                </a:solidFill>
              </a:rPr>
              <a:t>(Corti et al., 2014: 169</a:t>
            </a:r>
            <a:r>
              <a:rPr lang="en-ZA" sz="1800" dirty="0" smtClean="0">
                <a:solidFill>
                  <a:schemeClr val="tx1"/>
                </a:solidFill>
              </a:rPr>
              <a:t>)</a:t>
            </a:r>
          </a:p>
          <a:p>
            <a:pPr>
              <a:lnSpc>
                <a:spcPct val="160000"/>
              </a:lnSpc>
            </a:pPr>
            <a:endParaRPr lang="en-ZA" sz="800" dirty="0">
              <a:solidFill>
                <a:schemeClr val="tx1"/>
              </a:solidFill>
            </a:endParaRPr>
          </a:p>
          <a:p>
            <a:pPr>
              <a:lnSpc>
                <a:spcPct val="160000"/>
              </a:lnSpc>
            </a:pPr>
            <a:r>
              <a:rPr lang="en-ZA" sz="2400" dirty="0" smtClean="0">
                <a:solidFill>
                  <a:schemeClr val="tx1"/>
                </a:solidFill>
              </a:rPr>
              <a:t>This </a:t>
            </a:r>
            <a:r>
              <a:rPr lang="en-ZA" sz="2400" dirty="0">
                <a:solidFill>
                  <a:schemeClr val="tx1"/>
                </a:solidFill>
              </a:rPr>
              <a:t>process “also enables research where the required data may be expensive, difficult or impossible to collect”, e.g. large scale surveys, or historic data </a:t>
            </a:r>
            <a:r>
              <a:rPr lang="en-ZA" sz="1800" dirty="0">
                <a:solidFill>
                  <a:schemeClr val="tx1"/>
                </a:solidFill>
              </a:rPr>
              <a:t>(Corti et al., 2014: 169</a:t>
            </a:r>
            <a:r>
              <a:rPr lang="en-ZA" sz="1800" dirty="0" smtClean="0">
                <a:solidFill>
                  <a:schemeClr val="tx1"/>
                </a:solidFill>
              </a:rPr>
              <a:t>).</a:t>
            </a:r>
            <a:endParaRPr lang="en-ZA" sz="1800" dirty="0">
              <a:solidFill>
                <a:schemeClr val="tx1"/>
              </a:solidFill>
            </a:endParaRPr>
          </a:p>
        </p:txBody>
      </p:sp>
      <p:sp>
        <p:nvSpPr>
          <p:cNvPr id="4" name="Slide Number Placeholder 3"/>
          <p:cNvSpPr>
            <a:spLocks noGrp="1"/>
          </p:cNvSpPr>
          <p:nvPr>
            <p:ph type="sldNum" sz="quarter" idx="10"/>
          </p:nvPr>
        </p:nvSpPr>
        <p:spPr/>
        <p:txBody>
          <a:bodyPr/>
          <a:lstStyle/>
          <a:p>
            <a:pPr>
              <a:defRPr/>
            </a:pPr>
            <a:fld id="{1AB8E815-40FC-4E80-877A-F8E4B4FEB333}" type="slidenum">
              <a:rPr lang="en-GB" smtClean="0"/>
              <a:pPr>
                <a:defRPr/>
              </a:pPr>
              <a:t>24</a:t>
            </a:fld>
            <a:endParaRPr lang="en-GB" dirty="0"/>
          </a:p>
        </p:txBody>
      </p:sp>
    </p:spTree>
    <p:extLst>
      <p:ext uri="{BB962C8B-B14F-4D97-AF65-F5344CB8AC3E}">
        <p14:creationId xmlns:p14="http://schemas.microsoft.com/office/powerpoint/2010/main" val="15829803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902"/>
            <a:ext cx="7820952" cy="780581"/>
          </a:xfrm>
        </p:spPr>
        <p:txBody>
          <a:bodyPr>
            <a:normAutofit/>
          </a:bodyPr>
          <a:lstStyle/>
          <a:p>
            <a:r>
              <a:rPr lang="en-ZA" sz="3200" dirty="0"/>
              <a:t>Data Citation (referencing)</a:t>
            </a:r>
          </a:p>
        </p:txBody>
      </p:sp>
      <p:sp>
        <p:nvSpPr>
          <p:cNvPr id="3" name="Content Placeholder 2"/>
          <p:cNvSpPr>
            <a:spLocks noGrp="1"/>
          </p:cNvSpPr>
          <p:nvPr>
            <p:ph idx="1"/>
          </p:nvPr>
        </p:nvSpPr>
        <p:spPr>
          <a:xfrm>
            <a:off x="443119" y="1340768"/>
            <a:ext cx="8574124" cy="4525963"/>
          </a:xfrm>
        </p:spPr>
        <p:txBody>
          <a:bodyPr>
            <a:normAutofit/>
          </a:bodyPr>
          <a:lstStyle/>
          <a:p>
            <a:pPr marL="45720" indent="0">
              <a:lnSpc>
                <a:spcPct val="120000"/>
              </a:lnSpc>
              <a:buNone/>
            </a:pPr>
            <a:r>
              <a:rPr lang="en-US" sz="2400" dirty="0"/>
              <a:t>Data citation is the process of </a:t>
            </a:r>
            <a:r>
              <a:rPr lang="en-US" sz="2400" u="sng" dirty="0">
                <a:solidFill>
                  <a:srgbClr val="000000"/>
                </a:solidFill>
              </a:rPr>
              <a:t>referencing</a:t>
            </a:r>
            <a:r>
              <a:rPr lang="en-US" sz="2400" dirty="0"/>
              <a:t> (attributing and acknowledging) reused data in a similar fashion as traditional sources of information </a:t>
            </a:r>
            <a:r>
              <a:rPr lang="en-US" sz="1800" dirty="0"/>
              <a:t>(Corti et al. 2014: 197).</a:t>
            </a:r>
            <a:endParaRPr lang="en-US" sz="1800" dirty="0">
              <a:solidFill>
                <a:schemeClr val="tx1"/>
              </a:solidFill>
            </a:endParaRPr>
          </a:p>
          <a:p>
            <a:pPr marL="45720" indent="0">
              <a:buNone/>
            </a:pPr>
            <a:endParaRPr lang="en-US" sz="1800" b="1" dirty="0">
              <a:solidFill>
                <a:schemeClr val="tx1"/>
              </a:solidFill>
            </a:endParaRPr>
          </a:p>
          <a:p>
            <a:pPr marL="45720" indent="0">
              <a:buNone/>
            </a:pPr>
            <a:r>
              <a:rPr lang="en-US" sz="2400" b="1" dirty="0">
                <a:solidFill>
                  <a:schemeClr val="tx1"/>
                </a:solidFill>
              </a:rPr>
              <a:t>Helpful Sources :</a:t>
            </a:r>
          </a:p>
          <a:p>
            <a:pPr>
              <a:lnSpc>
                <a:spcPct val="120000"/>
              </a:lnSpc>
              <a:spcBef>
                <a:spcPts val="600"/>
              </a:spcBef>
            </a:pPr>
            <a:r>
              <a:rPr lang="en-US" sz="2200" dirty="0">
                <a:solidFill>
                  <a:srgbClr val="000000"/>
                </a:solidFill>
                <a:hlinkClick r:id="rId2"/>
              </a:rPr>
              <a:t>Data Citation Awareness Guide</a:t>
            </a:r>
            <a:r>
              <a:rPr lang="en-US" sz="2200" dirty="0">
                <a:solidFill>
                  <a:srgbClr val="000000"/>
                </a:solidFill>
              </a:rPr>
              <a:t> </a:t>
            </a:r>
            <a:r>
              <a:rPr lang="en-US" sz="1800" dirty="0">
                <a:solidFill>
                  <a:srgbClr val="000000"/>
                </a:solidFill>
              </a:rPr>
              <a:t>(ANDS, 2017)</a:t>
            </a:r>
          </a:p>
          <a:p>
            <a:r>
              <a:rPr lang="en-ZA" sz="2200" dirty="0">
                <a:hlinkClick r:id="rId3"/>
              </a:rPr>
              <a:t>How to Cite Data Sets and Link to Publications </a:t>
            </a:r>
            <a:r>
              <a:rPr lang="en-ZA" sz="1800" dirty="0"/>
              <a:t>(DCC, 2015)</a:t>
            </a:r>
          </a:p>
          <a:p>
            <a:r>
              <a:rPr lang="en-ZA" sz="2200" dirty="0">
                <a:hlinkClick r:id="rId4"/>
              </a:rPr>
              <a:t>Quick Guide to Data Citation</a:t>
            </a:r>
            <a:r>
              <a:rPr lang="en-ZA" sz="2400" dirty="0"/>
              <a:t> </a:t>
            </a:r>
            <a:r>
              <a:rPr lang="en-ZA" sz="1800" dirty="0"/>
              <a:t>(IASSIST, 2012)</a:t>
            </a:r>
          </a:p>
          <a:p>
            <a:r>
              <a:rPr lang="en-ZA" sz="2200" dirty="0">
                <a:hlinkClick r:id="rId5"/>
              </a:rPr>
              <a:t>Citing and referencing Data Files </a:t>
            </a:r>
            <a:r>
              <a:rPr lang="en-ZA" sz="1800" dirty="0"/>
              <a:t>(Monash University, 2019)</a:t>
            </a:r>
          </a:p>
        </p:txBody>
      </p:sp>
      <p:sp>
        <p:nvSpPr>
          <p:cNvPr id="6" name="Slide Number Placeholder 5"/>
          <p:cNvSpPr>
            <a:spLocks noGrp="1"/>
          </p:cNvSpPr>
          <p:nvPr>
            <p:ph type="sldNum" sz="quarter" idx="12"/>
          </p:nvPr>
        </p:nvSpPr>
        <p:spPr/>
        <p:txBody>
          <a:bodyPr/>
          <a:lstStyle/>
          <a:p>
            <a:fld id="{3801C495-B0FE-B941-950D-F04B47F85F84}" type="slidenum">
              <a:rPr lang="en-US" smtClean="0"/>
              <a:pPr/>
              <a:t>25</a:t>
            </a:fld>
            <a:endParaRPr lang="en-US" dirty="0"/>
          </a:p>
        </p:txBody>
      </p:sp>
    </p:spTree>
    <p:extLst>
      <p:ext uri="{BB962C8B-B14F-4D97-AF65-F5344CB8AC3E}">
        <p14:creationId xmlns:p14="http://schemas.microsoft.com/office/powerpoint/2010/main" val="209228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847466" y="908720"/>
          <a:ext cx="8060249" cy="5136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7812359" y="1916832"/>
            <a:ext cx="1028968" cy="609600"/>
          </a:xfrm>
          <a:prstGeom prst="roundRect">
            <a:avLst/>
          </a:prstGeom>
          <a:solidFill>
            <a:schemeClr val="accent5">
              <a:lumMod val="50000"/>
              <a:alpha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t>Funders</a:t>
            </a:r>
            <a:endParaRPr lang="en-US" sz="1100" dirty="0"/>
          </a:p>
        </p:txBody>
      </p:sp>
      <p:sp>
        <p:nvSpPr>
          <p:cNvPr id="6" name="Rounded Rectangle 5"/>
          <p:cNvSpPr/>
          <p:nvPr/>
        </p:nvSpPr>
        <p:spPr>
          <a:xfrm>
            <a:off x="7956376" y="3579497"/>
            <a:ext cx="1028968" cy="685800"/>
          </a:xfrm>
          <a:prstGeom prst="roundRect">
            <a:avLst/>
          </a:prstGeom>
          <a:solidFill>
            <a:schemeClr val="accent2">
              <a:lumMod val="75000"/>
              <a:alpha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t>Publishers</a:t>
            </a:r>
            <a:endParaRPr lang="en-US" sz="1100" dirty="0"/>
          </a:p>
        </p:txBody>
      </p:sp>
      <p:sp>
        <p:nvSpPr>
          <p:cNvPr id="7" name="Rounded Rectangle 6"/>
          <p:cNvSpPr/>
          <p:nvPr/>
        </p:nvSpPr>
        <p:spPr>
          <a:xfrm>
            <a:off x="683568" y="2810301"/>
            <a:ext cx="1429122" cy="1143000"/>
          </a:xfrm>
          <a:prstGeom prst="roundRect">
            <a:avLst/>
          </a:prstGeom>
          <a:solidFill>
            <a:srgbClr val="1EEC0B">
              <a:alpha val="9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chemeClr val="tx1"/>
                </a:solidFill>
              </a:rPr>
              <a:t>External (disciplinary) data repositories</a:t>
            </a:r>
            <a:endParaRPr lang="en-US" sz="1100" dirty="0">
              <a:solidFill>
                <a:schemeClr val="tx1"/>
              </a:solidFill>
            </a:endParaRPr>
          </a:p>
        </p:txBody>
      </p:sp>
      <p:sp>
        <p:nvSpPr>
          <p:cNvPr id="8" name="TextBox 7"/>
          <p:cNvSpPr txBox="1"/>
          <p:nvPr/>
        </p:nvSpPr>
        <p:spPr>
          <a:xfrm>
            <a:off x="6240325" y="5673021"/>
            <a:ext cx="3144069" cy="276999"/>
          </a:xfrm>
          <a:prstGeom prst="rect">
            <a:avLst/>
          </a:prstGeom>
          <a:noFill/>
        </p:spPr>
        <p:txBody>
          <a:bodyPr wrap="square" rtlCol="0">
            <a:spAutoFit/>
          </a:bodyPr>
          <a:lstStyle/>
          <a:p>
            <a:r>
              <a:rPr lang="en-US" sz="1200" dirty="0" smtClean="0">
                <a:latin typeface="+mn-lt"/>
              </a:rPr>
              <a:t>(De Waard, Rotman and Lauruhn, 2014)</a:t>
            </a:r>
            <a:endParaRPr lang="en-US" sz="1200" dirty="0">
              <a:latin typeface="+mn-lt"/>
            </a:endParaRPr>
          </a:p>
        </p:txBody>
      </p:sp>
      <p:sp>
        <p:nvSpPr>
          <p:cNvPr id="3" name="Title 2"/>
          <p:cNvSpPr>
            <a:spLocks noGrp="1"/>
          </p:cNvSpPr>
          <p:nvPr>
            <p:ph type="title"/>
          </p:nvPr>
        </p:nvSpPr>
        <p:spPr>
          <a:xfrm>
            <a:off x="969722" y="116632"/>
            <a:ext cx="7357173" cy="864096"/>
          </a:xfrm>
        </p:spPr>
        <p:txBody>
          <a:bodyPr>
            <a:normAutofit fontScale="90000"/>
          </a:bodyPr>
          <a:lstStyle/>
          <a:p>
            <a:r>
              <a:rPr lang="en-ZA" dirty="0" smtClean="0"/>
              <a:t>Various Stakeholders in RDM</a:t>
            </a:r>
            <a:endParaRPr lang="en-ZA" dirty="0"/>
          </a:p>
        </p:txBody>
      </p:sp>
    </p:spTree>
    <p:extLst>
      <p:ext uri="{BB962C8B-B14F-4D97-AF65-F5344CB8AC3E}">
        <p14:creationId xmlns:p14="http://schemas.microsoft.com/office/powerpoint/2010/main" val="73770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229600" cy="778098"/>
          </a:xfrm>
        </p:spPr>
        <p:txBody>
          <a:bodyPr>
            <a:normAutofit/>
          </a:bodyPr>
          <a:lstStyle/>
          <a:p>
            <a:r>
              <a:rPr lang="en-US" sz="3200" dirty="0" smtClean="0"/>
              <a:t>Issues that Institutions needs to address</a:t>
            </a:r>
            <a:endParaRPr lang="en-US" sz="3200" dirty="0"/>
          </a:p>
        </p:txBody>
      </p:sp>
      <p:sp>
        <p:nvSpPr>
          <p:cNvPr id="3" name="Content Placeholder 2"/>
          <p:cNvSpPr>
            <a:spLocks noGrp="1"/>
          </p:cNvSpPr>
          <p:nvPr>
            <p:ph idx="1"/>
          </p:nvPr>
        </p:nvSpPr>
        <p:spPr>
          <a:xfrm>
            <a:off x="457200" y="1196752"/>
            <a:ext cx="8363272" cy="4525963"/>
          </a:xfrm>
        </p:spPr>
        <p:txBody>
          <a:bodyPr>
            <a:noAutofit/>
          </a:bodyPr>
          <a:lstStyle/>
          <a:p>
            <a:r>
              <a:rPr lang="en-US" sz="2200" dirty="0" smtClean="0">
                <a:solidFill>
                  <a:schemeClr val="tx1"/>
                </a:solidFill>
              </a:rPr>
              <a:t>Compiling a Research Data Management Policy</a:t>
            </a:r>
          </a:p>
          <a:p>
            <a:r>
              <a:rPr lang="en-US" sz="2200" dirty="0" smtClean="0">
                <a:solidFill>
                  <a:schemeClr val="tx1"/>
                </a:solidFill>
              </a:rPr>
              <a:t>Choosing an appropriate software platform that can service as an institutional Research Data Repository (e.g. Figshare, Islandora, Dataverse, etc.)</a:t>
            </a:r>
          </a:p>
          <a:p>
            <a:r>
              <a:rPr lang="en-US" sz="2200" dirty="0" smtClean="0">
                <a:solidFill>
                  <a:schemeClr val="tx1"/>
                </a:solidFill>
              </a:rPr>
              <a:t>Connect to /install a Data Management Planning Tool system</a:t>
            </a:r>
          </a:p>
          <a:p>
            <a:r>
              <a:rPr lang="en-US" sz="2200" dirty="0" smtClean="0">
                <a:solidFill>
                  <a:schemeClr val="tx1"/>
                </a:solidFill>
              </a:rPr>
              <a:t>Integrate the Research Data Management process with the ethical processes at the institution</a:t>
            </a:r>
          </a:p>
          <a:p>
            <a:r>
              <a:rPr lang="en-US" sz="2200" dirty="0" smtClean="0">
                <a:solidFill>
                  <a:schemeClr val="tx1"/>
                </a:solidFill>
              </a:rPr>
              <a:t>Make provision for systems on which active data can be stored/backed up (e.g. electronic lab note books, staging repositories such as HUBzero, Alfresco, etc.)</a:t>
            </a:r>
          </a:p>
          <a:p>
            <a:r>
              <a:rPr lang="en-US" sz="2200" dirty="0" smtClean="0">
                <a:solidFill>
                  <a:schemeClr val="tx1"/>
                </a:solidFill>
              </a:rPr>
              <a:t>Make provision for an archival system on which data can be preserved for long term</a:t>
            </a:r>
          </a:p>
          <a:p>
            <a:r>
              <a:rPr lang="en-US" sz="2200" dirty="0" smtClean="0">
                <a:solidFill>
                  <a:schemeClr val="tx1"/>
                </a:solidFill>
              </a:rPr>
              <a:t>Training of researchers in the various RDM activities and processes</a:t>
            </a:r>
            <a:endParaRPr lang="en-US" sz="2200" dirty="0">
              <a:solidFill>
                <a:schemeClr val="tx1"/>
              </a:solidFill>
            </a:endParaRPr>
          </a:p>
        </p:txBody>
      </p:sp>
      <p:sp>
        <p:nvSpPr>
          <p:cNvPr id="4" name="Slide Number Placeholder 3"/>
          <p:cNvSpPr>
            <a:spLocks noGrp="1"/>
          </p:cNvSpPr>
          <p:nvPr>
            <p:ph type="sldNum" sz="quarter" idx="12"/>
          </p:nvPr>
        </p:nvSpPr>
        <p:spPr/>
        <p:txBody>
          <a:bodyPr/>
          <a:lstStyle/>
          <a:p>
            <a:fld id="{3801C495-B0FE-B941-950D-F04B47F85F84}" type="slidenum">
              <a:rPr lang="en-US" smtClean="0">
                <a:solidFill>
                  <a:prstClr val="black">
                    <a:tint val="75000"/>
                  </a:prstClr>
                </a:solidFill>
              </a:rPr>
              <a:pPr/>
              <a:t>27</a:t>
            </a:fld>
            <a:endParaRPr lang="en-US" dirty="0">
              <a:solidFill>
                <a:prstClr val="black">
                  <a:tint val="75000"/>
                </a:prstClr>
              </a:solidFill>
            </a:endParaRPr>
          </a:p>
        </p:txBody>
      </p:sp>
    </p:spTree>
    <p:extLst>
      <p:ext uri="{BB962C8B-B14F-4D97-AF65-F5344CB8AC3E}">
        <p14:creationId xmlns:p14="http://schemas.microsoft.com/office/powerpoint/2010/main" val="10775007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58839"/>
            <a:ext cx="8229600" cy="755552"/>
          </a:xfrm>
        </p:spPr>
        <p:txBody>
          <a:bodyPr>
            <a:normAutofit/>
          </a:bodyPr>
          <a:lstStyle/>
          <a:p>
            <a:r>
              <a:rPr lang="en-US" sz="3200" dirty="0" smtClean="0"/>
              <a:t>Example: University of Pretoria</a:t>
            </a:r>
            <a:endParaRPr lang="en-US" sz="3200" dirty="0"/>
          </a:p>
        </p:txBody>
      </p:sp>
      <p:sp>
        <p:nvSpPr>
          <p:cNvPr id="3" name="Content Placeholder 2"/>
          <p:cNvSpPr>
            <a:spLocks noGrp="1"/>
          </p:cNvSpPr>
          <p:nvPr>
            <p:ph idx="1"/>
          </p:nvPr>
        </p:nvSpPr>
        <p:spPr>
          <a:xfrm>
            <a:off x="390364" y="1430289"/>
            <a:ext cx="8363272" cy="4525963"/>
          </a:xfrm>
        </p:spPr>
        <p:txBody>
          <a:bodyPr>
            <a:normAutofit fontScale="92500" lnSpcReduction="10000"/>
          </a:bodyPr>
          <a:lstStyle/>
          <a:p>
            <a:r>
              <a:rPr lang="en-US" sz="2400" dirty="0" smtClean="0"/>
              <a:t>Conducted two surveys on RDM Practices at UP in 2009 and in 2013</a:t>
            </a:r>
          </a:p>
          <a:p>
            <a:r>
              <a:rPr lang="en-US" sz="2400" dirty="0" smtClean="0"/>
              <a:t>Appointed a Research Data Manager in 2013</a:t>
            </a:r>
          </a:p>
          <a:p>
            <a:r>
              <a:rPr lang="en-US" sz="2400" dirty="0" smtClean="0"/>
              <a:t>Implemented 5 pilot projects (2013-2014) to gain an understanding of researchers’ RDM needs</a:t>
            </a:r>
          </a:p>
          <a:p>
            <a:r>
              <a:rPr lang="en-US" sz="2400" dirty="0" smtClean="0"/>
              <a:t>Developed a new RDM policy to replace outdated policy of 2007 </a:t>
            </a:r>
            <a:r>
              <a:rPr lang="mr-IN" sz="2400" dirty="0" smtClean="0"/>
              <a:t>–</a:t>
            </a:r>
            <a:r>
              <a:rPr lang="en-US" sz="2400" dirty="0" smtClean="0"/>
              <a:t> new policy adopted by UP Executive in September 2017</a:t>
            </a:r>
          </a:p>
          <a:p>
            <a:r>
              <a:rPr lang="en-US" sz="2400" dirty="0" smtClean="0"/>
              <a:t>Investigation of Data Repository Systems 2016-2018</a:t>
            </a:r>
          </a:p>
          <a:p>
            <a:r>
              <a:rPr lang="en-US" sz="2400" dirty="0" smtClean="0"/>
              <a:t>Implementation of Research Data Management Readiness Training Toolkit</a:t>
            </a:r>
          </a:p>
          <a:p>
            <a:r>
              <a:rPr lang="en-US" sz="2400" dirty="0" smtClean="0"/>
              <a:t>Implementation of new Research Data Repository solution for UP (Figshare) - currently</a:t>
            </a:r>
          </a:p>
          <a:p>
            <a:endParaRPr lang="en-US" dirty="0" smtClean="0"/>
          </a:p>
          <a:p>
            <a:endParaRPr lang="en-US" dirty="0"/>
          </a:p>
          <a:p>
            <a:endParaRPr lang="en-US" dirty="0"/>
          </a:p>
        </p:txBody>
      </p:sp>
      <p:sp>
        <p:nvSpPr>
          <p:cNvPr id="4" name="Slide Number Placeholder 3"/>
          <p:cNvSpPr>
            <a:spLocks noGrp="1"/>
          </p:cNvSpPr>
          <p:nvPr>
            <p:ph type="sldNum" sz="quarter" idx="12"/>
          </p:nvPr>
        </p:nvSpPr>
        <p:spPr/>
        <p:txBody>
          <a:bodyPr/>
          <a:lstStyle/>
          <a:p>
            <a:fld id="{3801C495-B0FE-B941-950D-F04B47F85F84}" type="slidenum">
              <a:rPr lang="en-US" smtClean="0">
                <a:solidFill>
                  <a:prstClr val="black">
                    <a:tint val="75000"/>
                  </a:prstClr>
                </a:solidFill>
              </a:rPr>
              <a:pPr/>
              <a:t>28</a:t>
            </a:fld>
            <a:endParaRPr lang="en-US" dirty="0">
              <a:solidFill>
                <a:prstClr val="black">
                  <a:tint val="75000"/>
                </a:prstClr>
              </a:solidFill>
            </a:endParaRPr>
          </a:p>
        </p:txBody>
      </p:sp>
    </p:spTree>
    <p:extLst>
      <p:ext uri="{BB962C8B-B14F-4D97-AF65-F5344CB8AC3E}">
        <p14:creationId xmlns:p14="http://schemas.microsoft.com/office/powerpoint/2010/main" val="3375282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73" y="260648"/>
            <a:ext cx="8473590" cy="984885"/>
          </a:xfrm>
        </p:spPr>
        <p:txBody>
          <a:bodyPr/>
          <a:lstStyle/>
          <a:p>
            <a:r>
              <a:rPr lang="en-US" sz="3200" b="0" dirty="0">
                <a:solidFill>
                  <a:srgbClr val="464685"/>
                </a:solidFill>
              </a:rPr>
              <a:t>Investigation of Research Data Repository software </a:t>
            </a:r>
            <a:r>
              <a:rPr lang="en-US" sz="3200" b="0" dirty="0" smtClean="0">
                <a:solidFill>
                  <a:srgbClr val="464685"/>
                </a:solidFill>
              </a:rPr>
              <a:t>solutions </a:t>
            </a:r>
            <a:r>
              <a:rPr lang="mr-IN" sz="3200" b="0" dirty="0" smtClean="0">
                <a:solidFill>
                  <a:srgbClr val="464685"/>
                </a:solidFill>
              </a:rPr>
              <a:t>–</a:t>
            </a:r>
            <a:r>
              <a:rPr lang="en-US" sz="3200" b="0" dirty="0" smtClean="0">
                <a:solidFill>
                  <a:srgbClr val="464685"/>
                </a:solidFill>
              </a:rPr>
              <a:t> University of Pretoria</a:t>
            </a:r>
            <a:endParaRPr lang="en-US" sz="3200" b="0" dirty="0">
              <a:solidFill>
                <a:srgbClr val="464685"/>
              </a:solidFill>
            </a:endParaRPr>
          </a:p>
        </p:txBody>
      </p:sp>
      <p:sp>
        <p:nvSpPr>
          <p:cNvPr id="6" name="Text Placeholder 5"/>
          <p:cNvSpPr txBox="1">
            <a:spLocks noGrp="1"/>
          </p:cNvSpPr>
          <p:nvPr>
            <p:ph type="body" sz="quarter" idx="10"/>
          </p:nvPr>
        </p:nvSpPr>
        <p:spPr>
          <a:xfrm>
            <a:off x="274373" y="1484784"/>
            <a:ext cx="8618107" cy="4967514"/>
          </a:xfrm>
          <a:prstGeom prst="rect">
            <a:avLst/>
          </a:prstGeom>
          <a:noFill/>
        </p:spPr>
        <p:txBody>
          <a:bodyPr wrap="square" rtlCol="0">
            <a:spAutoFit/>
          </a:bodyPr>
          <a:lstStyle/>
          <a:p>
            <a:pPr marL="0" indent="0">
              <a:buNone/>
            </a:pPr>
            <a:r>
              <a:rPr lang="en-ZA" sz="2000" b="1" dirty="0">
                <a:solidFill>
                  <a:srgbClr val="000000"/>
                </a:solidFill>
                <a:latin typeface="Arial" charset="0"/>
                <a:ea typeface="Arial" charset="0"/>
                <a:cs typeface="Arial" charset="0"/>
              </a:rPr>
              <a:t>P</a:t>
            </a:r>
            <a:r>
              <a:rPr lang="en-ZA" sz="2000" b="1" dirty="0" smtClean="0">
                <a:solidFill>
                  <a:srgbClr val="000000"/>
                </a:solidFill>
                <a:latin typeface="Arial" charset="0"/>
                <a:ea typeface="Arial" charset="0"/>
                <a:cs typeface="Arial" charset="0"/>
              </a:rPr>
              <a:t>roduct </a:t>
            </a:r>
            <a:r>
              <a:rPr lang="en-ZA" sz="2000" b="1" dirty="0">
                <a:solidFill>
                  <a:srgbClr val="000000"/>
                </a:solidFill>
                <a:latin typeface="Arial" charset="0"/>
                <a:ea typeface="Arial" charset="0"/>
                <a:cs typeface="Arial" charset="0"/>
              </a:rPr>
              <a:t>evaluation criteria </a:t>
            </a:r>
            <a:endParaRPr lang="en-US" sz="2000" dirty="0">
              <a:solidFill>
                <a:srgbClr val="000000"/>
              </a:solidFill>
              <a:latin typeface="Arial" charset="0"/>
              <a:ea typeface="Arial" charset="0"/>
              <a:cs typeface="Arial" charset="0"/>
            </a:endParaRPr>
          </a:p>
          <a:p>
            <a:pPr marL="285750" indent="-285750">
              <a:buFont typeface="Arial" panose="020B0604020202020204" pitchFamily="34" charset="0"/>
              <a:buChar char="•"/>
            </a:pPr>
            <a:r>
              <a:rPr lang="en-ZA" sz="2000" dirty="0">
                <a:solidFill>
                  <a:srgbClr val="000000"/>
                </a:solidFill>
                <a:latin typeface="Arial" charset="0"/>
                <a:ea typeface="Arial" charset="0"/>
                <a:cs typeface="Arial" charset="0"/>
              </a:rPr>
              <a:t>Consulted with various UP stakeholders  to obtain their input. Consulted with external stakeholders at the NEDICC workshop held at the CSIR;</a:t>
            </a:r>
            <a:endParaRPr lang="en-US" sz="2000" dirty="0">
              <a:solidFill>
                <a:srgbClr val="000000"/>
              </a:solidFill>
              <a:latin typeface="Arial" charset="0"/>
              <a:ea typeface="Arial" charset="0"/>
              <a:cs typeface="Arial" charset="0"/>
            </a:endParaRPr>
          </a:p>
          <a:p>
            <a:pPr marL="285750" indent="-285750">
              <a:buFont typeface="Arial" panose="020B0604020202020204" pitchFamily="34" charset="0"/>
              <a:buChar char="•"/>
            </a:pPr>
            <a:r>
              <a:rPr lang="en-ZA" sz="2000" dirty="0">
                <a:solidFill>
                  <a:srgbClr val="000000"/>
                </a:solidFill>
                <a:latin typeface="Arial" charset="0"/>
                <a:ea typeface="Arial" charset="0"/>
                <a:cs typeface="Arial" charset="0"/>
              </a:rPr>
              <a:t>Consulted with peer Universities; and</a:t>
            </a:r>
            <a:endParaRPr lang="en-US" sz="2000" dirty="0">
              <a:solidFill>
                <a:srgbClr val="000000"/>
              </a:solidFill>
              <a:latin typeface="Arial" charset="0"/>
              <a:ea typeface="Arial" charset="0"/>
              <a:cs typeface="Arial" charset="0"/>
            </a:endParaRPr>
          </a:p>
          <a:p>
            <a:pPr marL="285750" indent="-285750">
              <a:buFont typeface="Arial" panose="020B0604020202020204" pitchFamily="34" charset="0"/>
              <a:buChar char="•"/>
            </a:pPr>
            <a:r>
              <a:rPr lang="en-ZA" sz="2000" dirty="0">
                <a:solidFill>
                  <a:srgbClr val="000000"/>
                </a:solidFill>
                <a:latin typeface="Arial" charset="0"/>
                <a:ea typeface="Arial" charset="0"/>
                <a:cs typeface="Arial" charset="0"/>
              </a:rPr>
              <a:t>Utilised </a:t>
            </a:r>
            <a:r>
              <a:rPr lang="en-ZA" sz="2000" b="1" dirty="0">
                <a:solidFill>
                  <a:srgbClr val="000000"/>
                </a:solidFill>
                <a:latin typeface="Arial" charset="0"/>
                <a:ea typeface="Arial" charset="0"/>
                <a:cs typeface="Arial" charset="0"/>
              </a:rPr>
              <a:t>various selection criteria</a:t>
            </a:r>
            <a:r>
              <a:rPr lang="en-ZA" sz="2000" dirty="0">
                <a:solidFill>
                  <a:srgbClr val="000000"/>
                </a:solidFill>
                <a:latin typeface="Arial" charset="0"/>
                <a:ea typeface="Arial" charset="0"/>
                <a:cs typeface="Arial" charset="0"/>
              </a:rPr>
              <a:t> from other institutions e.g. Leeds University, Texas Digital Library and the RDA RPRD IG Matrix (</a:t>
            </a:r>
            <a:r>
              <a:rPr lang="en-ZA" sz="2000" dirty="0">
                <a:solidFill>
                  <a:srgbClr val="000000"/>
                </a:solidFill>
                <a:latin typeface="Arial" charset="0"/>
                <a:ea typeface="Arial" charset="0"/>
                <a:cs typeface="Arial" charset="0"/>
                <a:hlinkClick r:id="rId2"/>
              </a:rPr>
              <a:t>http://tinyurl.com/RPRD-matrix</a:t>
            </a:r>
            <a:r>
              <a:rPr lang="en-ZA" sz="2000" dirty="0">
                <a:solidFill>
                  <a:srgbClr val="000000"/>
                </a:solidFill>
                <a:latin typeface="Arial" charset="0"/>
                <a:ea typeface="Arial" charset="0"/>
                <a:cs typeface="Arial" charset="0"/>
              </a:rPr>
              <a:t>) selection criteria as a basis and adapted it according to UP specific requirements.</a:t>
            </a:r>
          </a:p>
          <a:p>
            <a:endParaRPr lang="en-ZA" sz="2000" dirty="0">
              <a:solidFill>
                <a:srgbClr val="000000"/>
              </a:solidFill>
              <a:latin typeface="Arial" charset="0"/>
              <a:ea typeface="Arial" charset="0"/>
              <a:cs typeface="Arial" charset="0"/>
            </a:endParaRPr>
          </a:p>
          <a:p>
            <a:pPr marL="0" indent="0">
              <a:buNone/>
            </a:pPr>
            <a:r>
              <a:rPr lang="en-ZA" sz="2000" b="1" dirty="0">
                <a:solidFill>
                  <a:srgbClr val="000000"/>
                </a:solidFill>
                <a:latin typeface="Arial" charset="0"/>
                <a:ea typeface="Arial" charset="0"/>
                <a:cs typeface="Arial" charset="0"/>
              </a:rPr>
              <a:t>Product Short Listing</a:t>
            </a:r>
          </a:p>
          <a:p>
            <a:pPr marL="285750" indent="-285750">
              <a:buFont typeface="Arial" panose="020B0604020202020204" pitchFamily="34" charset="0"/>
              <a:buChar char="•"/>
            </a:pPr>
            <a:r>
              <a:rPr lang="en-ZA" sz="2000" dirty="0">
                <a:solidFill>
                  <a:srgbClr val="000000"/>
                </a:solidFill>
                <a:latin typeface="Arial" charset="0"/>
                <a:ea typeface="Arial" charset="0"/>
                <a:cs typeface="Arial" charset="0"/>
              </a:rPr>
              <a:t>Product scan of products being used internationally;  and</a:t>
            </a:r>
            <a:endParaRPr lang="en-US" sz="2000" dirty="0">
              <a:solidFill>
                <a:srgbClr val="000000"/>
              </a:solidFill>
              <a:latin typeface="Arial" charset="0"/>
              <a:ea typeface="Arial" charset="0"/>
              <a:cs typeface="Arial" charset="0"/>
            </a:endParaRPr>
          </a:p>
          <a:p>
            <a:pPr marL="285750" indent="-285750">
              <a:buFont typeface="Arial" panose="020B0604020202020204" pitchFamily="34" charset="0"/>
              <a:buChar char="•"/>
            </a:pPr>
            <a:r>
              <a:rPr lang="en-ZA" sz="2000" dirty="0">
                <a:solidFill>
                  <a:srgbClr val="000000"/>
                </a:solidFill>
                <a:latin typeface="Arial" charset="0"/>
                <a:ea typeface="Arial" charset="0"/>
                <a:cs typeface="Arial" charset="0"/>
              </a:rPr>
              <a:t>Most commonly used products at universities similar to UP (size and research activity).</a:t>
            </a:r>
          </a:p>
          <a:p>
            <a:pPr marL="0" indent="0">
              <a:buNone/>
            </a:pPr>
            <a:endParaRPr lang="en-ZA" sz="2400" dirty="0">
              <a:solidFill>
                <a:srgbClr val="000000"/>
              </a:solidFill>
              <a:latin typeface="+mn-lt"/>
            </a:endParaRPr>
          </a:p>
        </p:txBody>
      </p:sp>
    </p:spTree>
    <p:extLst>
      <p:ext uri="{BB962C8B-B14F-4D97-AF65-F5344CB8AC3E}">
        <p14:creationId xmlns:p14="http://schemas.microsoft.com/office/powerpoint/2010/main" val="18293682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7447" y="237835"/>
            <a:ext cx="8229600" cy="716671"/>
          </a:xfrm>
        </p:spPr>
        <p:txBody>
          <a:bodyPr>
            <a:normAutofit fontScale="90000"/>
          </a:bodyPr>
          <a:lstStyle/>
          <a:p>
            <a:r>
              <a:rPr lang="en-US" dirty="0">
                <a:solidFill>
                  <a:srgbClr val="002F87"/>
                </a:solidFill>
              </a:rPr>
              <a:t>Introduction</a:t>
            </a:r>
          </a:p>
        </p:txBody>
      </p:sp>
      <p:sp>
        <p:nvSpPr>
          <p:cNvPr id="5" name="Content Placeholder 4"/>
          <p:cNvSpPr>
            <a:spLocks noGrp="1"/>
          </p:cNvSpPr>
          <p:nvPr>
            <p:ph idx="1"/>
          </p:nvPr>
        </p:nvSpPr>
        <p:spPr>
          <a:xfrm>
            <a:off x="290945" y="1010653"/>
            <a:ext cx="8553797" cy="5115511"/>
          </a:xfrm>
        </p:spPr>
        <p:txBody>
          <a:bodyPr>
            <a:noAutofit/>
          </a:bodyPr>
          <a:lstStyle/>
          <a:p>
            <a:pPr marL="0" indent="0">
              <a:buNone/>
            </a:pPr>
            <a:r>
              <a:rPr lang="en-ZA" sz="2400" dirty="0">
                <a:solidFill>
                  <a:schemeClr val="tx1"/>
                </a:solidFill>
              </a:rPr>
              <a:t>Over the last number of years the management of research data has been highlighted in articles, books, conference papers, workshops, web sites and fora.</a:t>
            </a:r>
          </a:p>
          <a:p>
            <a:pPr marL="0" indent="0">
              <a:buNone/>
            </a:pPr>
            <a:endParaRPr lang="en-ZA" sz="2400" dirty="0">
              <a:solidFill>
                <a:schemeClr val="tx1"/>
              </a:solidFill>
            </a:endParaRPr>
          </a:p>
          <a:p>
            <a:pPr marL="0" indent="0">
              <a:buNone/>
            </a:pPr>
            <a:r>
              <a:rPr lang="en-ZA" sz="2400" dirty="0">
                <a:solidFill>
                  <a:schemeClr val="tx1"/>
                </a:solidFill>
              </a:rPr>
              <a:t>BUT:</a:t>
            </a:r>
          </a:p>
          <a:p>
            <a:pPr marL="0" indent="0">
              <a:buNone/>
            </a:pPr>
            <a:endParaRPr lang="en-ZA" sz="2400" dirty="0">
              <a:solidFill>
                <a:schemeClr val="tx1"/>
              </a:solidFill>
            </a:endParaRPr>
          </a:p>
          <a:p>
            <a:pPr marL="0" indent="0">
              <a:buNone/>
            </a:pPr>
            <a:endParaRPr lang="en-ZA" sz="2400" dirty="0">
              <a:solidFill>
                <a:schemeClr val="tx1"/>
              </a:solidFill>
            </a:endParaRPr>
          </a:p>
        </p:txBody>
      </p:sp>
      <p:sp>
        <p:nvSpPr>
          <p:cNvPr id="2" name="Slide Number Placeholder 1"/>
          <p:cNvSpPr>
            <a:spLocks noGrp="1"/>
          </p:cNvSpPr>
          <p:nvPr>
            <p:ph type="sldNum" sz="quarter" idx="12"/>
          </p:nvPr>
        </p:nvSpPr>
        <p:spPr/>
        <p:txBody>
          <a:bodyPr/>
          <a:lstStyle/>
          <a:p>
            <a:fld id="{3801C495-B0FE-B941-950D-F04B47F85F84}" type="slidenum">
              <a:rPr lang="en-US" smtClean="0"/>
              <a:pPr/>
              <a:t>3</a:t>
            </a:fld>
            <a:endParaRPr lang="en-US" dirty="0"/>
          </a:p>
        </p:txBody>
      </p:sp>
      <p:graphicFrame>
        <p:nvGraphicFramePr>
          <p:cNvPr id="3" name="Diagram 2"/>
          <p:cNvGraphicFramePr/>
          <p:nvPr>
            <p:extLst>
              <p:ext uri="{D42A27DB-BD31-4B8C-83A1-F6EECF244321}">
                <p14:modId xmlns:p14="http://schemas.microsoft.com/office/powerpoint/2010/main" val="1701277840"/>
              </p:ext>
            </p:extLst>
          </p:nvPr>
        </p:nvGraphicFramePr>
        <p:xfrm>
          <a:off x="602526" y="2518610"/>
          <a:ext cx="8242216" cy="34971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95006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240" y="293266"/>
            <a:ext cx="8473590" cy="984885"/>
          </a:xfrm>
        </p:spPr>
        <p:txBody>
          <a:bodyPr/>
          <a:lstStyle/>
          <a:p>
            <a:r>
              <a:rPr lang="en-US" sz="3200" b="0" dirty="0">
                <a:solidFill>
                  <a:srgbClr val="464685"/>
                </a:solidFill>
              </a:rPr>
              <a:t>Investigation of Research Data Repository software </a:t>
            </a:r>
            <a:r>
              <a:rPr lang="en-US" sz="3200" b="0" dirty="0" smtClean="0">
                <a:solidFill>
                  <a:srgbClr val="464685"/>
                </a:solidFill>
              </a:rPr>
              <a:t>solutions - University of Pretoria</a:t>
            </a:r>
            <a:endParaRPr lang="en-US" b="0" dirty="0">
              <a:solidFill>
                <a:srgbClr val="464685"/>
              </a:solidFill>
            </a:endParaRPr>
          </a:p>
        </p:txBody>
      </p:sp>
      <p:sp>
        <p:nvSpPr>
          <p:cNvPr id="4" name="Text Placeholder 3"/>
          <p:cNvSpPr>
            <a:spLocks noGrp="1"/>
          </p:cNvSpPr>
          <p:nvPr>
            <p:ph type="body" sz="quarter" idx="10"/>
          </p:nvPr>
        </p:nvSpPr>
        <p:spPr>
          <a:xfrm>
            <a:off x="346717" y="2160106"/>
            <a:ext cx="8393113" cy="3717166"/>
          </a:xfrm>
        </p:spPr>
        <p:txBody>
          <a:bodyPr>
            <a:normAutofit fontScale="32500" lnSpcReduction="20000"/>
          </a:bodyPr>
          <a:lstStyle/>
          <a:p>
            <a:pPr marL="0" indent="0">
              <a:buNone/>
            </a:pPr>
            <a:endParaRPr lang="en-US" sz="1000" dirty="0" smtClean="0">
              <a:solidFill>
                <a:srgbClr val="000000"/>
              </a:solidFill>
            </a:endParaRPr>
          </a:p>
          <a:p>
            <a:pPr marL="285750" indent="-285750">
              <a:lnSpc>
                <a:spcPct val="170000"/>
              </a:lnSpc>
              <a:buFont typeface="Arial" panose="020B0604020202020204" pitchFamily="34" charset="0"/>
              <a:buChar char="•"/>
            </a:pPr>
            <a:r>
              <a:rPr lang="en-ZA" sz="5500" dirty="0" smtClean="0">
                <a:solidFill>
                  <a:srgbClr val="000000"/>
                </a:solidFill>
              </a:rPr>
              <a:t>UP’s formal Request For Information (RFI) process was followed.</a:t>
            </a:r>
            <a:endParaRPr lang="en-US" sz="5500" dirty="0" smtClean="0">
              <a:solidFill>
                <a:srgbClr val="000000"/>
              </a:solidFill>
            </a:endParaRPr>
          </a:p>
          <a:p>
            <a:pPr marL="285750" indent="-285750">
              <a:lnSpc>
                <a:spcPct val="170000"/>
              </a:lnSpc>
              <a:buFont typeface="Arial" panose="020B0604020202020204" pitchFamily="34" charset="0"/>
              <a:buChar char="•"/>
            </a:pPr>
            <a:r>
              <a:rPr lang="en-ZA" sz="5500" dirty="0" smtClean="0">
                <a:solidFill>
                  <a:srgbClr val="000000"/>
                </a:solidFill>
              </a:rPr>
              <a:t>Product evaluation criteria list was compiled and send to short listed vendors together with standard RFI documentation.</a:t>
            </a:r>
            <a:endParaRPr lang="en-US" sz="5500" dirty="0" smtClean="0">
              <a:solidFill>
                <a:srgbClr val="000000"/>
              </a:solidFill>
            </a:endParaRPr>
          </a:p>
          <a:p>
            <a:pPr marL="285750" indent="-285750">
              <a:lnSpc>
                <a:spcPct val="170000"/>
              </a:lnSpc>
              <a:buFont typeface="Arial" panose="020B0604020202020204" pitchFamily="34" charset="0"/>
              <a:buChar char="•"/>
            </a:pPr>
            <a:r>
              <a:rPr lang="en-ZA" sz="5500" dirty="0" smtClean="0">
                <a:solidFill>
                  <a:srgbClr val="000000"/>
                </a:solidFill>
              </a:rPr>
              <a:t>The requested information was received from the vendors and prepared for scoring.</a:t>
            </a:r>
            <a:endParaRPr lang="en-US" sz="5500" dirty="0" smtClean="0">
              <a:solidFill>
                <a:srgbClr val="000000"/>
              </a:solidFill>
            </a:endParaRPr>
          </a:p>
          <a:p>
            <a:pPr marL="285750" indent="-285750">
              <a:lnSpc>
                <a:spcPct val="170000"/>
              </a:lnSpc>
              <a:buFont typeface="Arial" panose="020B0604020202020204" pitchFamily="34" charset="0"/>
              <a:buChar char="•"/>
            </a:pPr>
            <a:r>
              <a:rPr lang="en-ZA" sz="5500" dirty="0" smtClean="0">
                <a:solidFill>
                  <a:srgbClr val="000000"/>
                </a:solidFill>
              </a:rPr>
              <a:t>Products were scored and evaluated.</a:t>
            </a:r>
          </a:p>
          <a:p>
            <a:pPr marL="285750" indent="-285750">
              <a:lnSpc>
                <a:spcPct val="170000"/>
              </a:lnSpc>
              <a:buFont typeface="Arial" panose="020B0604020202020204" pitchFamily="34" charset="0"/>
              <a:buChar char="•"/>
            </a:pPr>
            <a:r>
              <a:rPr lang="en-ZA" sz="5500" dirty="0" smtClean="0">
                <a:solidFill>
                  <a:srgbClr val="000000"/>
                </a:solidFill>
              </a:rPr>
              <a:t>Evaluation went through two rounds: In the second round more focus was placed on Open Source products</a:t>
            </a:r>
          </a:p>
          <a:p>
            <a:pPr>
              <a:lnSpc>
                <a:spcPct val="170000"/>
              </a:lnSpc>
            </a:pPr>
            <a:endParaRPr lang="en-US" dirty="0"/>
          </a:p>
        </p:txBody>
      </p:sp>
      <p:sp>
        <p:nvSpPr>
          <p:cNvPr id="6" name="Text Placeholder 2"/>
          <p:cNvSpPr>
            <a:spLocks noGrp="1"/>
          </p:cNvSpPr>
          <p:nvPr>
            <p:ph type="body" sz="quarter" idx="11"/>
          </p:nvPr>
        </p:nvSpPr>
        <p:spPr>
          <a:xfrm>
            <a:off x="317910" y="1628800"/>
            <a:ext cx="8450726" cy="369332"/>
          </a:xfrm>
        </p:spPr>
        <p:txBody>
          <a:bodyPr/>
          <a:lstStyle/>
          <a:p>
            <a:r>
              <a:rPr lang="en-ZA" sz="2400" dirty="0">
                <a:solidFill>
                  <a:srgbClr val="000000"/>
                </a:solidFill>
              </a:rPr>
              <a:t>Product Evaluation</a:t>
            </a:r>
            <a:endParaRPr lang="en-US" sz="2400" dirty="0">
              <a:solidFill>
                <a:srgbClr val="000000"/>
              </a:solidFill>
            </a:endParaRPr>
          </a:p>
        </p:txBody>
      </p:sp>
    </p:spTree>
    <p:extLst>
      <p:ext uri="{BB962C8B-B14F-4D97-AF65-F5344CB8AC3E}">
        <p14:creationId xmlns:p14="http://schemas.microsoft.com/office/powerpoint/2010/main" val="14519953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8473590" cy="984885"/>
          </a:xfrm>
        </p:spPr>
        <p:txBody>
          <a:bodyPr/>
          <a:lstStyle/>
          <a:p>
            <a:r>
              <a:rPr lang="en-US" sz="3200" b="0" dirty="0">
                <a:solidFill>
                  <a:schemeClr val="tx2"/>
                </a:solidFill>
              </a:rPr>
              <a:t>Investigation of Research Data Repository software </a:t>
            </a:r>
            <a:r>
              <a:rPr lang="en-US" sz="3200" b="0" dirty="0" smtClean="0">
                <a:solidFill>
                  <a:schemeClr val="tx2"/>
                </a:solidFill>
              </a:rPr>
              <a:t>solutions </a:t>
            </a:r>
            <a:r>
              <a:rPr lang="mr-IN" sz="3200" b="0" dirty="0" smtClean="0">
                <a:solidFill>
                  <a:schemeClr val="tx2"/>
                </a:solidFill>
              </a:rPr>
              <a:t>–</a:t>
            </a:r>
            <a:r>
              <a:rPr lang="en-US" sz="3200" b="0" dirty="0" smtClean="0">
                <a:solidFill>
                  <a:schemeClr val="tx2"/>
                </a:solidFill>
              </a:rPr>
              <a:t> University of Pretoria</a:t>
            </a:r>
            <a:endParaRPr lang="en-US" sz="3200" b="0" dirty="0">
              <a:solidFill>
                <a:schemeClr val="tx2"/>
              </a:solidFill>
            </a:endParaRPr>
          </a:p>
        </p:txBody>
      </p:sp>
      <p:sp>
        <p:nvSpPr>
          <p:cNvPr id="3" name="Text Placeholder 2"/>
          <p:cNvSpPr>
            <a:spLocks noGrp="1"/>
          </p:cNvSpPr>
          <p:nvPr>
            <p:ph type="body" sz="quarter" idx="11"/>
          </p:nvPr>
        </p:nvSpPr>
        <p:spPr>
          <a:xfrm>
            <a:off x="374651" y="1484784"/>
            <a:ext cx="8450726" cy="369332"/>
          </a:xfrm>
        </p:spPr>
        <p:txBody>
          <a:bodyPr/>
          <a:lstStyle/>
          <a:p>
            <a:r>
              <a:rPr lang="en-ZA" sz="2400" dirty="0">
                <a:solidFill>
                  <a:srgbClr val="000000"/>
                </a:solidFill>
              </a:rPr>
              <a:t>Evaluation Criteria</a:t>
            </a:r>
            <a:endParaRPr lang="en-US" sz="2400" dirty="0">
              <a:solidFill>
                <a:srgbClr val="000000"/>
              </a:solidFill>
            </a:endParaRPr>
          </a:p>
        </p:txBody>
      </p:sp>
      <p:sp>
        <p:nvSpPr>
          <p:cNvPr id="6" name="Content Placeholder 4"/>
          <p:cNvSpPr>
            <a:spLocks noGrp="1"/>
          </p:cNvSpPr>
          <p:nvPr>
            <p:ph type="body" sz="quarter" idx="10"/>
          </p:nvPr>
        </p:nvSpPr>
        <p:spPr>
          <a:xfrm>
            <a:off x="403457" y="2087444"/>
            <a:ext cx="8393113" cy="3573803"/>
          </a:xfrm>
        </p:spPr>
        <p:txBody>
          <a:bodyPr>
            <a:normAutofit/>
          </a:bodyPr>
          <a:lstStyle/>
          <a:p>
            <a:pPr>
              <a:lnSpc>
                <a:spcPct val="110000"/>
              </a:lnSpc>
            </a:pPr>
            <a:r>
              <a:rPr lang="en-ZA" sz="2000" u="sng" dirty="0">
                <a:solidFill>
                  <a:srgbClr val="000000"/>
                </a:solidFill>
              </a:rPr>
              <a:t>Functional / Business criteria</a:t>
            </a:r>
            <a:r>
              <a:rPr lang="en-ZA" sz="2000" dirty="0">
                <a:solidFill>
                  <a:srgbClr val="000000"/>
                </a:solidFill>
              </a:rPr>
              <a:t>: Deposit and Upload; Re-Usability; Identity and Access Management; Reporting; Discovery; Preservation</a:t>
            </a:r>
          </a:p>
          <a:p>
            <a:pPr>
              <a:lnSpc>
                <a:spcPct val="110000"/>
              </a:lnSpc>
            </a:pPr>
            <a:r>
              <a:rPr lang="en-ZA" sz="2000" u="sng" dirty="0">
                <a:solidFill>
                  <a:srgbClr val="000000"/>
                </a:solidFill>
              </a:rPr>
              <a:t>Non Functional</a:t>
            </a:r>
            <a:r>
              <a:rPr lang="en-ZA" sz="2000" dirty="0">
                <a:solidFill>
                  <a:srgbClr val="000000"/>
                </a:solidFill>
              </a:rPr>
              <a:t>: Repository Architecture; Data Management; Data Governance</a:t>
            </a:r>
          </a:p>
          <a:p>
            <a:pPr>
              <a:lnSpc>
                <a:spcPct val="110000"/>
              </a:lnSpc>
            </a:pPr>
            <a:r>
              <a:rPr lang="en-ZA" sz="2000" u="sng" dirty="0">
                <a:solidFill>
                  <a:srgbClr val="000000"/>
                </a:solidFill>
              </a:rPr>
              <a:t>Technical aspects</a:t>
            </a:r>
            <a:r>
              <a:rPr lang="en-ZA" sz="2000" dirty="0">
                <a:solidFill>
                  <a:srgbClr val="000000"/>
                </a:solidFill>
              </a:rPr>
              <a:t>: Back-end Management; Integration; Infrastructure</a:t>
            </a:r>
          </a:p>
          <a:p>
            <a:pPr>
              <a:lnSpc>
                <a:spcPct val="110000"/>
              </a:lnSpc>
            </a:pPr>
            <a:r>
              <a:rPr lang="en-ZA" sz="2000" u="sng" dirty="0">
                <a:solidFill>
                  <a:srgbClr val="000000"/>
                </a:solidFill>
              </a:rPr>
              <a:t>Vendor specific</a:t>
            </a:r>
            <a:r>
              <a:rPr lang="en-ZA" sz="2000" dirty="0">
                <a:solidFill>
                  <a:srgbClr val="000000"/>
                </a:solidFill>
              </a:rPr>
              <a:t>: Support, Training, Usage of Product</a:t>
            </a:r>
          </a:p>
          <a:p>
            <a:pPr>
              <a:lnSpc>
                <a:spcPct val="110000"/>
              </a:lnSpc>
            </a:pPr>
            <a:r>
              <a:rPr lang="en-ZA" sz="2000" u="sng" dirty="0">
                <a:solidFill>
                  <a:srgbClr val="000000"/>
                </a:solidFill>
              </a:rPr>
              <a:t>Performance</a:t>
            </a:r>
            <a:r>
              <a:rPr lang="en-ZA" sz="2000" dirty="0">
                <a:solidFill>
                  <a:srgbClr val="000000"/>
                </a:solidFill>
              </a:rPr>
              <a:t> requirements</a:t>
            </a:r>
          </a:p>
          <a:p>
            <a:pPr>
              <a:lnSpc>
                <a:spcPct val="110000"/>
              </a:lnSpc>
            </a:pPr>
            <a:r>
              <a:rPr lang="en-ZA" sz="2000" u="sng" dirty="0">
                <a:solidFill>
                  <a:srgbClr val="000000"/>
                </a:solidFill>
              </a:rPr>
              <a:t>Integration</a:t>
            </a:r>
            <a:r>
              <a:rPr lang="en-ZA" sz="2000" dirty="0">
                <a:solidFill>
                  <a:srgbClr val="000000"/>
                </a:solidFill>
              </a:rPr>
              <a:t> </a:t>
            </a:r>
            <a:r>
              <a:rPr lang="en-ZA" sz="2000" dirty="0" smtClean="0">
                <a:solidFill>
                  <a:srgbClr val="000000"/>
                </a:solidFill>
              </a:rPr>
              <a:t>requirements</a:t>
            </a:r>
          </a:p>
          <a:p>
            <a:pPr>
              <a:lnSpc>
                <a:spcPct val="110000"/>
              </a:lnSpc>
            </a:pPr>
            <a:r>
              <a:rPr lang="en-ZA" sz="2000" u="sng" dirty="0" smtClean="0">
                <a:solidFill>
                  <a:srgbClr val="000000"/>
                </a:solidFill>
              </a:rPr>
              <a:t>Costs</a:t>
            </a:r>
            <a:endParaRPr lang="en-ZA" sz="2000" u="sng" dirty="0">
              <a:solidFill>
                <a:srgbClr val="000000"/>
              </a:solidFill>
            </a:endParaRPr>
          </a:p>
        </p:txBody>
      </p:sp>
    </p:spTree>
    <p:extLst>
      <p:ext uri="{BB962C8B-B14F-4D97-AF65-F5344CB8AC3E}">
        <p14:creationId xmlns:p14="http://schemas.microsoft.com/office/powerpoint/2010/main" val="3607397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rotWithShape="1">
          <a:blip r:embed="rId2">
            <a:extLst>
              <a:ext uri="{28A0092B-C50C-407E-A947-70E740481C1C}">
                <a14:useLocalDpi xmlns:a14="http://schemas.microsoft.com/office/drawing/2010/main" val="0"/>
              </a:ext>
            </a:extLst>
          </a:blip>
          <a:srcRect t="6876"/>
          <a:stretch/>
        </p:blipFill>
        <p:spPr>
          <a:xfrm>
            <a:off x="195099" y="1123293"/>
            <a:ext cx="8713076" cy="4564117"/>
          </a:xfrm>
          <a:ln>
            <a:solidFill>
              <a:schemeClr val="tx1"/>
            </a:solidFill>
          </a:ln>
        </p:spPr>
      </p:pic>
      <p:sp>
        <p:nvSpPr>
          <p:cNvPr id="2" name="TextBox 1"/>
          <p:cNvSpPr txBox="1"/>
          <p:nvPr/>
        </p:nvSpPr>
        <p:spPr>
          <a:xfrm>
            <a:off x="195099" y="332656"/>
            <a:ext cx="5760640" cy="584775"/>
          </a:xfrm>
          <a:prstGeom prst="rect">
            <a:avLst/>
          </a:prstGeom>
          <a:noFill/>
        </p:spPr>
        <p:txBody>
          <a:bodyPr wrap="square" rtlCol="0">
            <a:spAutoFit/>
          </a:bodyPr>
          <a:lstStyle/>
          <a:p>
            <a:r>
              <a:rPr lang="en-US" sz="3200" dirty="0" smtClean="0">
                <a:solidFill>
                  <a:schemeClr val="tx2"/>
                </a:solidFill>
                <a:latin typeface="Arial" charset="0"/>
                <a:ea typeface="Arial" charset="0"/>
                <a:cs typeface="Arial" charset="0"/>
              </a:rPr>
              <a:t>UP Figshare Repository</a:t>
            </a:r>
            <a:endParaRPr lang="en-US" sz="3200" dirty="0">
              <a:solidFill>
                <a:schemeClr val="tx2"/>
              </a:solidFill>
              <a:latin typeface="Arial" charset="0"/>
              <a:ea typeface="Arial" charset="0"/>
              <a:cs typeface="Arial" charset="0"/>
            </a:endParaRPr>
          </a:p>
        </p:txBody>
      </p:sp>
    </p:spTree>
    <p:extLst>
      <p:ext uri="{BB962C8B-B14F-4D97-AF65-F5344CB8AC3E}">
        <p14:creationId xmlns:p14="http://schemas.microsoft.com/office/powerpoint/2010/main" val="2574920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xmlns="" id="{161D1F3F-A863-4CFE-AD4C-B262CEE7176F}"/>
              </a:ext>
            </a:extLst>
          </p:cNvPr>
          <p:cNvSpPr/>
          <p:nvPr/>
        </p:nvSpPr>
        <p:spPr>
          <a:xfrm>
            <a:off x="3559983" y="709707"/>
            <a:ext cx="1884459" cy="685800"/>
          </a:xfrm>
          <a:prstGeom prst="ellipse">
            <a:avLst/>
          </a:prstGeom>
          <a:solidFill>
            <a:schemeClr val="bg2">
              <a:lumMod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prstClr val="white"/>
                </a:solidFill>
              </a:rPr>
              <a:t>RDM Readiness Training Toolkit</a:t>
            </a:r>
          </a:p>
        </p:txBody>
      </p:sp>
      <p:sp>
        <p:nvSpPr>
          <p:cNvPr id="5" name="Rectangle: Rounded Corners 8">
            <a:extLst>
              <a:ext uri="{FF2B5EF4-FFF2-40B4-BE49-F238E27FC236}">
                <a16:creationId xmlns:a16="http://schemas.microsoft.com/office/drawing/2014/main" xmlns="" id="{9AA08571-EFE8-4B67-8F8C-B9FE0BCC1328}"/>
              </a:ext>
            </a:extLst>
          </p:cNvPr>
          <p:cNvSpPr/>
          <p:nvPr/>
        </p:nvSpPr>
        <p:spPr>
          <a:xfrm>
            <a:off x="734066" y="1891362"/>
            <a:ext cx="1742079" cy="22316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200" dirty="0">
                <a:solidFill>
                  <a:prstClr val="white"/>
                </a:solidFill>
              </a:rPr>
              <a:t>RDM FUNDAMENTALS</a:t>
            </a:r>
          </a:p>
        </p:txBody>
      </p:sp>
      <p:sp>
        <p:nvSpPr>
          <p:cNvPr id="6" name="Rectangle: Rounded Corners 67">
            <a:extLst>
              <a:ext uri="{FF2B5EF4-FFF2-40B4-BE49-F238E27FC236}">
                <a16:creationId xmlns:a16="http://schemas.microsoft.com/office/drawing/2014/main" xmlns="" id="{C1C04D15-42FA-4596-A466-7F15A89CAE98}"/>
              </a:ext>
            </a:extLst>
          </p:cNvPr>
          <p:cNvSpPr/>
          <p:nvPr/>
        </p:nvSpPr>
        <p:spPr>
          <a:xfrm>
            <a:off x="3682600" y="1877093"/>
            <a:ext cx="1548352" cy="22316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200" dirty="0">
                <a:solidFill>
                  <a:prstClr val="white"/>
                </a:solidFill>
              </a:rPr>
              <a:t>RDM ESSENTIALS</a:t>
            </a:r>
          </a:p>
        </p:txBody>
      </p:sp>
      <p:sp>
        <p:nvSpPr>
          <p:cNvPr id="7" name="Rectangle: Rounded Corners 67">
            <a:extLst>
              <a:ext uri="{FF2B5EF4-FFF2-40B4-BE49-F238E27FC236}">
                <a16:creationId xmlns:a16="http://schemas.microsoft.com/office/drawing/2014/main" xmlns="" id="{C1C04D15-42FA-4596-A466-7F15A89CAE98}"/>
              </a:ext>
            </a:extLst>
          </p:cNvPr>
          <p:cNvSpPr/>
          <p:nvPr/>
        </p:nvSpPr>
        <p:spPr>
          <a:xfrm>
            <a:off x="6660232" y="1883377"/>
            <a:ext cx="1548352" cy="223167"/>
          </a:xfrm>
          <a:prstGeom prst="roundRect">
            <a:avLst/>
          </a:prstGeom>
          <a:solidFill>
            <a:srgbClr val="C00000"/>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200" dirty="0">
                <a:solidFill>
                  <a:prstClr val="white"/>
                </a:solidFill>
              </a:rPr>
              <a:t>DATA INTENSIVE</a:t>
            </a:r>
          </a:p>
        </p:txBody>
      </p:sp>
      <p:sp>
        <p:nvSpPr>
          <p:cNvPr id="8" name="Rectangle: Rounded Corners 13">
            <a:extLst>
              <a:ext uri="{FF2B5EF4-FFF2-40B4-BE49-F238E27FC236}">
                <a16:creationId xmlns:a16="http://schemas.microsoft.com/office/drawing/2014/main" xmlns="" id="{50C9CDA9-5558-47F0-8C7D-1BAA2B391D7E}"/>
              </a:ext>
            </a:extLst>
          </p:cNvPr>
          <p:cNvSpPr/>
          <p:nvPr/>
        </p:nvSpPr>
        <p:spPr>
          <a:xfrm>
            <a:off x="383757" y="2300023"/>
            <a:ext cx="2470853" cy="460439"/>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1 – What is RDM and RDM at UP &amp; Jargon Busting</a:t>
            </a:r>
          </a:p>
        </p:txBody>
      </p:sp>
      <p:sp>
        <p:nvSpPr>
          <p:cNvPr id="9" name="Rectangle: Rounded Corners 30">
            <a:extLst>
              <a:ext uri="{FF2B5EF4-FFF2-40B4-BE49-F238E27FC236}">
                <a16:creationId xmlns:a16="http://schemas.microsoft.com/office/drawing/2014/main" xmlns="" id="{80DE2861-6C7F-4D56-A969-ADB67C002DFF}"/>
              </a:ext>
            </a:extLst>
          </p:cNvPr>
          <p:cNvSpPr/>
          <p:nvPr/>
        </p:nvSpPr>
        <p:spPr>
          <a:xfrm>
            <a:off x="383757" y="2887700"/>
            <a:ext cx="2470853" cy="288300"/>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2 – UP RDM Policy Overview</a:t>
            </a:r>
          </a:p>
        </p:txBody>
      </p:sp>
      <p:sp>
        <p:nvSpPr>
          <p:cNvPr id="10" name="Rectangle: Rounded Corners 70">
            <a:extLst>
              <a:ext uri="{FF2B5EF4-FFF2-40B4-BE49-F238E27FC236}">
                <a16:creationId xmlns:a16="http://schemas.microsoft.com/office/drawing/2014/main" xmlns="" id="{DD3EB2CE-4700-4622-8931-1DB970622CDA}"/>
              </a:ext>
            </a:extLst>
          </p:cNvPr>
          <p:cNvSpPr/>
          <p:nvPr/>
        </p:nvSpPr>
        <p:spPr>
          <a:xfrm>
            <a:off x="3247276" y="2306230"/>
            <a:ext cx="2509872" cy="285972"/>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050" dirty="0">
                <a:solidFill>
                  <a:prstClr val="white"/>
                </a:solidFill>
              </a:rPr>
              <a:t>Session 1 – Data Management Plans</a:t>
            </a:r>
          </a:p>
        </p:txBody>
      </p:sp>
      <p:sp>
        <p:nvSpPr>
          <p:cNvPr id="11" name="Rectangle: Rounded Corners 79">
            <a:extLst>
              <a:ext uri="{FF2B5EF4-FFF2-40B4-BE49-F238E27FC236}">
                <a16:creationId xmlns:a16="http://schemas.microsoft.com/office/drawing/2014/main" xmlns="" id="{3E627B60-D51D-4EF3-9FB4-882FF0B321AD}"/>
              </a:ext>
            </a:extLst>
          </p:cNvPr>
          <p:cNvSpPr/>
          <p:nvPr/>
        </p:nvSpPr>
        <p:spPr>
          <a:xfrm>
            <a:off x="3247275" y="2751080"/>
            <a:ext cx="2509873" cy="315316"/>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2 – Data Citation &amp; Licensing</a:t>
            </a:r>
          </a:p>
        </p:txBody>
      </p:sp>
      <p:sp>
        <p:nvSpPr>
          <p:cNvPr id="12" name="Rectangle: Rounded Corners 87">
            <a:extLst>
              <a:ext uri="{FF2B5EF4-FFF2-40B4-BE49-F238E27FC236}">
                <a16:creationId xmlns:a16="http://schemas.microsoft.com/office/drawing/2014/main" xmlns="" id="{9A925885-048F-4DEB-8976-B1CC222F5239}"/>
              </a:ext>
            </a:extLst>
          </p:cNvPr>
          <p:cNvSpPr/>
          <p:nvPr/>
        </p:nvSpPr>
        <p:spPr>
          <a:xfrm>
            <a:off x="3257653" y="3201481"/>
            <a:ext cx="2509875" cy="315316"/>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3 – Metadata Standards for Data </a:t>
            </a:r>
          </a:p>
        </p:txBody>
      </p:sp>
      <p:sp>
        <p:nvSpPr>
          <p:cNvPr id="13" name="Rectangle: Rounded Corners 98">
            <a:extLst>
              <a:ext uri="{FF2B5EF4-FFF2-40B4-BE49-F238E27FC236}">
                <a16:creationId xmlns:a16="http://schemas.microsoft.com/office/drawing/2014/main" xmlns="" id="{F0ABEF35-7AED-49A9-8898-FCFCDA44FE8B}"/>
              </a:ext>
            </a:extLst>
          </p:cNvPr>
          <p:cNvSpPr/>
          <p:nvPr/>
        </p:nvSpPr>
        <p:spPr>
          <a:xfrm>
            <a:off x="3254810" y="3647040"/>
            <a:ext cx="2512718" cy="315316"/>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4 – Data Repositories </a:t>
            </a:r>
          </a:p>
        </p:txBody>
      </p:sp>
      <p:sp>
        <p:nvSpPr>
          <p:cNvPr id="14" name="Rectangle: Rounded Corners 106">
            <a:extLst>
              <a:ext uri="{FF2B5EF4-FFF2-40B4-BE49-F238E27FC236}">
                <a16:creationId xmlns:a16="http://schemas.microsoft.com/office/drawing/2014/main" xmlns="" id="{DEA294FF-77DA-4F39-BC1A-ADC8B015517B}"/>
              </a:ext>
            </a:extLst>
          </p:cNvPr>
          <p:cNvSpPr/>
          <p:nvPr/>
        </p:nvSpPr>
        <p:spPr>
          <a:xfrm>
            <a:off x="3254811" y="4108372"/>
            <a:ext cx="2512717" cy="300247"/>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5 – Data Curation &amp; Preservation </a:t>
            </a:r>
          </a:p>
        </p:txBody>
      </p:sp>
      <p:sp>
        <p:nvSpPr>
          <p:cNvPr id="15" name="Rounded Rectangle 14"/>
          <p:cNvSpPr/>
          <p:nvPr/>
        </p:nvSpPr>
        <p:spPr>
          <a:xfrm>
            <a:off x="289872" y="1554648"/>
            <a:ext cx="2637056" cy="3570402"/>
          </a:xfrm>
          <a:prstGeom prst="round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endParaRPr>
          </a:p>
        </p:txBody>
      </p:sp>
      <p:sp>
        <p:nvSpPr>
          <p:cNvPr id="16" name="Rounded Rectangle 15"/>
          <p:cNvSpPr/>
          <p:nvPr/>
        </p:nvSpPr>
        <p:spPr>
          <a:xfrm>
            <a:off x="3119565" y="1584728"/>
            <a:ext cx="2786052" cy="3570402"/>
          </a:xfrm>
          <a:prstGeom prst="round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endParaRPr>
          </a:p>
        </p:txBody>
      </p:sp>
      <p:sp>
        <p:nvSpPr>
          <p:cNvPr id="17" name="Rounded Rectangle 16"/>
          <p:cNvSpPr/>
          <p:nvPr/>
        </p:nvSpPr>
        <p:spPr>
          <a:xfrm>
            <a:off x="6104638" y="1584728"/>
            <a:ext cx="2744357" cy="3570402"/>
          </a:xfrm>
          <a:prstGeom prst="roundRect">
            <a:avLst/>
          </a:prstGeom>
          <a:noFill/>
          <a:ln w="254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endParaRPr>
          </a:p>
        </p:txBody>
      </p:sp>
      <p:sp>
        <p:nvSpPr>
          <p:cNvPr id="18" name="Rectangle: Rounded Corners 70">
            <a:extLst>
              <a:ext uri="{FF2B5EF4-FFF2-40B4-BE49-F238E27FC236}">
                <a16:creationId xmlns:a16="http://schemas.microsoft.com/office/drawing/2014/main" xmlns="" id="{DD3EB2CE-4700-4622-8931-1DB970622CDA}"/>
              </a:ext>
            </a:extLst>
          </p:cNvPr>
          <p:cNvSpPr/>
          <p:nvPr/>
        </p:nvSpPr>
        <p:spPr>
          <a:xfrm>
            <a:off x="6211267" y="2289441"/>
            <a:ext cx="2531098" cy="302761"/>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1 –  Data Analysis</a:t>
            </a:r>
          </a:p>
        </p:txBody>
      </p:sp>
      <p:sp>
        <p:nvSpPr>
          <p:cNvPr id="19" name="Rectangle: Rounded Corners 70">
            <a:extLst>
              <a:ext uri="{FF2B5EF4-FFF2-40B4-BE49-F238E27FC236}">
                <a16:creationId xmlns:a16="http://schemas.microsoft.com/office/drawing/2014/main" xmlns="" id="{DD3EB2CE-4700-4622-8931-1DB970622CDA}"/>
              </a:ext>
            </a:extLst>
          </p:cNvPr>
          <p:cNvSpPr/>
          <p:nvPr/>
        </p:nvSpPr>
        <p:spPr>
          <a:xfrm>
            <a:off x="6214779" y="2719879"/>
            <a:ext cx="2531097" cy="212103"/>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2 – Data Creation</a:t>
            </a:r>
          </a:p>
        </p:txBody>
      </p:sp>
      <p:sp>
        <p:nvSpPr>
          <p:cNvPr id="20" name="Rectangle: Rounded Corners 70">
            <a:extLst>
              <a:ext uri="{FF2B5EF4-FFF2-40B4-BE49-F238E27FC236}">
                <a16:creationId xmlns:a16="http://schemas.microsoft.com/office/drawing/2014/main" xmlns="" id="{DD3EB2CE-4700-4622-8931-1DB970622CDA}"/>
              </a:ext>
            </a:extLst>
          </p:cNvPr>
          <p:cNvSpPr/>
          <p:nvPr/>
        </p:nvSpPr>
        <p:spPr>
          <a:xfrm>
            <a:off x="6211267" y="3059659"/>
            <a:ext cx="2531097" cy="270302"/>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3 – Data Visualisation</a:t>
            </a:r>
          </a:p>
        </p:txBody>
      </p:sp>
      <p:sp>
        <p:nvSpPr>
          <p:cNvPr id="21" name="Rectangle: Rounded Corners 70">
            <a:extLst>
              <a:ext uri="{FF2B5EF4-FFF2-40B4-BE49-F238E27FC236}">
                <a16:creationId xmlns:a16="http://schemas.microsoft.com/office/drawing/2014/main" xmlns="" id="{DD3EB2CE-4700-4622-8931-1DB970622CDA}"/>
              </a:ext>
            </a:extLst>
          </p:cNvPr>
          <p:cNvSpPr/>
          <p:nvPr/>
        </p:nvSpPr>
        <p:spPr>
          <a:xfrm>
            <a:off x="6211266" y="3435941"/>
            <a:ext cx="2531098" cy="302761"/>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4 – Data Cleaning</a:t>
            </a:r>
          </a:p>
        </p:txBody>
      </p:sp>
      <p:sp>
        <p:nvSpPr>
          <p:cNvPr id="22" name="Rectangle: Rounded Corners 70">
            <a:extLst>
              <a:ext uri="{FF2B5EF4-FFF2-40B4-BE49-F238E27FC236}">
                <a16:creationId xmlns:a16="http://schemas.microsoft.com/office/drawing/2014/main" xmlns="" id="{DD3EB2CE-4700-4622-8931-1DB970622CDA}"/>
              </a:ext>
            </a:extLst>
          </p:cNvPr>
          <p:cNvSpPr/>
          <p:nvPr/>
        </p:nvSpPr>
        <p:spPr>
          <a:xfrm>
            <a:off x="6211266" y="3844015"/>
            <a:ext cx="2531098" cy="319736"/>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5 – Data Dissemination</a:t>
            </a:r>
          </a:p>
        </p:txBody>
      </p:sp>
      <p:sp>
        <p:nvSpPr>
          <p:cNvPr id="23" name="Rectangle: Rounded Corners 70">
            <a:extLst>
              <a:ext uri="{FF2B5EF4-FFF2-40B4-BE49-F238E27FC236}">
                <a16:creationId xmlns:a16="http://schemas.microsoft.com/office/drawing/2014/main" xmlns="" id="{DD3EB2CE-4700-4622-8931-1DB970622CDA}"/>
              </a:ext>
            </a:extLst>
          </p:cNvPr>
          <p:cNvSpPr/>
          <p:nvPr/>
        </p:nvSpPr>
        <p:spPr>
          <a:xfrm>
            <a:off x="6229297" y="4273468"/>
            <a:ext cx="2531099" cy="270302"/>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6 – Data Enrichment</a:t>
            </a:r>
          </a:p>
        </p:txBody>
      </p:sp>
      <p:sp>
        <p:nvSpPr>
          <p:cNvPr id="24" name="Rectangle: Rounded Corners 70">
            <a:extLst>
              <a:ext uri="{FF2B5EF4-FFF2-40B4-BE49-F238E27FC236}">
                <a16:creationId xmlns:a16="http://schemas.microsoft.com/office/drawing/2014/main" xmlns="" id="{DD3EB2CE-4700-4622-8931-1DB970622CDA}"/>
              </a:ext>
            </a:extLst>
          </p:cNvPr>
          <p:cNvSpPr/>
          <p:nvPr/>
        </p:nvSpPr>
        <p:spPr>
          <a:xfrm>
            <a:off x="6241107" y="4629906"/>
            <a:ext cx="2531098" cy="257195"/>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7 – Data Interpretation</a:t>
            </a:r>
          </a:p>
        </p:txBody>
      </p:sp>
      <p:sp>
        <p:nvSpPr>
          <p:cNvPr id="25" name="Rectangle: Rounded Corners 106">
            <a:extLst>
              <a:ext uri="{FF2B5EF4-FFF2-40B4-BE49-F238E27FC236}">
                <a16:creationId xmlns:a16="http://schemas.microsoft.com/office/drawing/2014/main" xmlns="" id="{DEA294FF-77DA-4F39-BC1A-ADC8B015517B}"/>
              </a:ext>
            </a:extLst>
          </p:cNvPr>
          <p:cNvSpPr/>
          <p:nvPr/>
        </p:nvSpPr>
        <p:spPr>
          <a:xfrm>
            <a:off x="3277796" y="4521003"/>
            <a:ext cx="2512717" cy="300247"/>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050" dirty="0">
                <a:solidFill>
                  <a:prstClr val="white"/>
                </a:solidFill>
              </a:rPr>
              <a:t>Session 6 – More sessions to be identified</a:t>
            </a:r>
          </a:p>
        </p:txBody>
      </p:sp>
      <p:sp>
        <p:nvSpPr>
          <p:cNvPr id="3" name="Rectangle: Rounded Corners 2">
            <a:extLst>
              <a:ext uri="{FF2B5EF4-FFF2-40B4-BE49-F238E27FC236}">
                <a16:creationId xmlns:a16="http://schemas.microsoft.com/office/drawing/2014/main" xmlns="" id="{AF55F370-333C-41A7-8364-1DCB33107341}"/>
              </a:ext>
            </a:extLst>
          </p:cNvPr>
          <p:cNvSpPr/>
          <p:nvPr/>
        </p:nvSpPr>
        <p:spPr>
          <a:xfrm>
            <a:off x="574158" y="5705791"/>
            <a:ext cx="2057400" cy="279232"/>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All Staff</a:t>
            </a:r>
          </a:p>
        </p:txBody>
      </p:sp>
      <p:sp>
        <p:nvSpPr>
          <p:cNvPr id="27" name="Rectangle: Rounded Corners 26">
            <a:extLst>
              <a:ext uri="{FF2B5EF4-FFF2-40B4-BE49-F238E27FC236}">
                <a16:creationId xmlns:a16="http://schemas.microsoft.com/office/drawing/2014/main" xmlns="" id="{E5201925-4E8D-4C2A-85EE-F2C3E1BADD18}"/>
              </a:ext>
            </a:extLst>
          </p:cNvPr>
          <p:cNvSpPr/>
          <p:nvPr/>
        </p:nvSpPr>
        <p:spPr>
          <a:xfrm>
            <a:off x="6485580" y="5737283"/>
            <a:ext cx="2294250" cy="279232"/>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Specialists in Library &amp; Researchers</a:t>
            </a:r>
          </a:p>
        </p:txBody>
      </p:sp>
      <p:sp>
        <p:nvSpPr>
          <p:cNvPr id="28" name="Rectangle: Rounded Corners 27">
            <a:extLst>
              <a:ext uri="{FF2B5EF4-FFF2-40B4-BE49-F238E27FC236}">
                <a16:creationId xmlns:a16="http://schemas.microsoft.com/office/drawing/2014/main" xmlns="" id="{1572FCC3-33FE-4E79-88DB-BA6D83CEC43F}"/>
              </a:ext>
            </a:extLst>
          </p:cNvPr>
          <p:cNvSpPr/>
          <p:nvPr/>
        </p:nvSpPr>
        <p:spPr>
          <a:xfrm>
            <a:off x="3460764" y="5740617"/>
            <a:ext cx="2415822" cy="279232"/>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Librarians </a:t>
            </a:r>
            <a:r>
              <a:rPr lang="en-US" sz="1100" dirty="0"/>
              <a:t>&amp; Researchers</a:t>
            </a:r>
          </a:p>
        </p:txBody>
      </p:sp>
      <p:cxnSp>
        <p:nvCxnSpPr>
          <p:cNvPr id="29" name="Straight Arrow Connector 28">
            <a:extLst>
              <a:ext uri="{FF2B5EF4-FFF2-40B4-BE49-F238E27FC236}">
                <a16:creationId xmlns:a16="http://schemas.microsoft.com/office/drawing/2014/main" xmlns="" id="{8FA6207A-9387-4424-B28A-F672699344A5}"/>
              </a:ext>
            </a:extLst>
          </p:cNvPr>
          <p:cNvCxnSpPr/>
          <p:nvPr/>
        </p:nvCxnSpPr>
        <p:spPr>
          <a:xfrm flipV="1">
            <a:off x="1602858" y="5254137"/>
            <a:ext cx="5542" cy="406029"/>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xmlns="" id="{4F09BBE0-68F2-4C15-817D-D9C0ADCF3DD4}"/>
              </a:ext>
            </a:extLst>
          </p:cNvPr>
          <p:cNvCxnSpPr/>
          <p:nvPr/>
        </p:nvCxnSpPr>
        <p:spPr>
          <a:xfrm flipV="1">
            <a:off x="4626237" y="5310783"/>
            <a:ext cx="5542" cy="406029"/>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xmlns="" id="{E319787C-6856-4687-895E-27EC50080119}"/>
              </a:ext>
            </a:extLst>
          </p:cNvPr>
          <p:cNvCxnSpPr/>
          <p:nvPr/>
        </p:nvCxnSpPr>
        <p:spPr>
          <a:xfrm flipV="1">
            <a:off x="7529534" y="5302892"/>
            <a:ext cx="5542" cy="406029"/>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xmlns="" id="{792164BF-C0A0-4DA7-B34B-15D93189C76A}"/>
              </a:ext>
            </a:extLst>
          </p:cNvPr>
          <p:cNvSpPr txBox="1"/>
          <p:nvPr/>
        </p:nvSpPr>
        <p:spPr>
          <a:xfrm>
            <a:off x="372976" y="364142"/>
            <a:ext cx="2637056" cy="646331"/>
          </a:xfrm>
          <a:prstGeom prst="rect">
            <a:avLst/>
          </a:prstGeom>
          <a:noFill/>
        </p:spPr>
        <p:txBody>
          <a:bodyPr wrap="square" rtlCol="0">
            <a:spAutoFit/>
          </a:bodyPr>
          <a:lstStyle/>
          <a:p>
            <a:r>
              <a:rPr lang="en-US" sz="3600" dirty="0">
                <a:solidFill>
                  <a:srgbClr val="002F87"/>
                </a:solidFill>
                <a:latin typeface="Arial" panose="020B0604020202020204" pitchFamily="34" charset="0"/>
                <a:cs typeface="Arial" panose="020B0604020202020204" pitchFamily="34" charset="0"/>
              </a:rPr>
              <a:t>Training</a:t>
            </a:r>
            <a:r>
              <a:rPr lang="en-US" sz="36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2194940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94173" y="470445"/>
            <a:ext cx="8473590" cy="492443"/>
          </a:xfrm>
        </p:spPr>
        <p:txBody>
          <a:bodyPr/>
          <a:lstStyle/>
          <a:p>
            <a:r>
              <a:rPr lang="en-US" sz="3200" b="0" dirty="0" smtClean="0">
                <a:solidFill>
                  <a:srgbClr val="002060"/>
                </a:solidFill>
              </a:rPr>
              <a:t>How the Training is delivered at UP</a:t>
            </a:r>
            <a:endParaRPr lang="en-US" sz="3200" b="0" dirty="0">
              <a:solidFill>
                <a:srgbClr val="002060"/>
              </a:solidFill>
            </a:endParaRPr>
          </a:p>
        </p:txBody>
      </p:sp>
      <p:graphicFrame>
        <p:nvGraphicFramePr>
          <p:cNvPr id="7" name="Diagram 6"/>
          <p:cNvGraphicFramePr/>
          <p:nvPr>
            <p:extLst>
              <p:ext uri="{D42A27DB-BD31-4B8C-83A1-F6EECF244321}">
                <p14:modId xmlns:p14="http://schemas.microsoft.com/office/powerpoint/2010/main" val="1721389208"/>
              </p:ext>
            </p:extLst>
          </p:nvPr>
        </p:nvGraphicFramePr>
        <p:xfrm>
          <a:off x="397933" y="1413934"/>
          <a:ext cx="8263467"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8169" y="3759200"/>
            <a:ext cx="1590098" cy="1481667"/>
          </a:xfrm>
          <a:prstGeom prst="rect">
            <a:avLst/>
          </a:prstGeom>
          <a:effectLst>
            <a:softEdge rad="12700"/>
          </a:effectLst>
        </p:spPr>
      </p:pic>
    </p:spTree>
    <p:extLst>
      <p:ext uri="{BB962C8B-B14F-4D97-AF65-F5344CB8AC3E}">
        <p14:creationId xmlns:p14="http://schemas.microsoft.com/office/powerpoint/2010/main" val="15227736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173" y="470445"/>
            <a:ext cx="8473590" cy="553998"/>
          </a:xfrm>
        </p:spPr>
        <p:txBody>
          <a:bodyPr/>
          <a:lstStyle/>
          <a:p>
            <a:r>
              <a:rPr lang="en-US" sz="3600" b="0" dirty="0">
                <a:solidFill>
                  <a:srgbClr val="464685"/>
                </a:solidFill>
              </a:rPr>
              <a:t>Next steps</a:t>
            </a:r>
          </a:p>
        </p:txBody>
      </p:sp>
      <p:sp>
        <p:nvSpPr>
          <p:cNvPr id="4" name="Text Placeholder 3"/>
          <p:cNvSpPr>
            <a:spLocks noGrp="1"/>
          </p:cNvSpPr>
          <p:nvPr>
            <p:ph type="body" sz="quarter" idx="10"/>
          </p:nvPr>
        </p:nvSpPr>
        <p:spPr>
          <a:xfrm>
            <a:off x="334411" y="1412776"/>
            <a:ext cx="8558069" cy="4464496"/>
          </a:xfrm>
        </p:spPr>
        <p:txBody>
          <a:bodyPr>
            <a:noAutofit/>
          </a:bodyPr>
          <a:lstStyle/>
          <a:p>
            <a:r>
              <a:rPr lang="en-ZA" sz="2400" dirty="0">
                <a:solidFill>
                  <a:srgbClr val="000000"/>
                </a:solidFill>
              </a:rPr>
              <a:t>Investigate tools that can support </a:t>
            </a:r>
            <a:r>
              <a:rPr lang="en-ZA" sz="2400" dirty="0" smtClean="0">
                <a:solidFill>
                  <a:srgbClr val="000000"/>
                </a:solidFill>
              </a:rPr>
              <a:t>Active Data (the Research-in-Process data), </a:t>
            </a:r>
            <a:r>
              <a:rPr lang="en-ZA" sz="2400" dirty="0">
                <a:solidFill>
                  <a:srgbClr val="000000"/>
                </a:solidFill>
              </a:rPr>
              <a:t>e.g. myTardis, </a:t>
            </a:r>
            <a:r>
              <a:rPr lang="en-ZA" sz="2400" dirty="0" smtClean="0">
                <a:solidFill>
                  <a:srgbClr val="000000"/>
                </a:solidFill>
              </a:rPr>
              <a:t>Hubzero, Alfresco</a:t>
            </a:r>
            <a:endParaRPr lang="en-ZA" sz="2400" dirty="0">
              <a:solidFill>
                <a:srgbClr val="000000"/>
              </a:solidFill>
            </a:endParaRPr>
          </a:p>
          <a:p>
            <a:r>
              <a:rPr lang="en-ZA" sz="2400" dirty="0">
                <a:solidFill>
                  <a:srgbClr val="000000"/>
                </a:solidFill>
              </a:rPr>
              <a:t>Investigate long term preservation tools</a:t>
            </a:r>
          </a:p>
          <a:p>
            <a:r>
              <a:rPr lang="en-ZA" sz="2400" dirty="0">
                <a:solidFill>
                  <a:srgbClr val="000000"/>
                </a:solidFill>
              </a:rPr>
              <a:t>Finalise </a:t>
            </a:r>
            <a:r>
              <a:rPr lang="en-ZA" sz="2400" u="sng" dirty="0">
                <a:solidFill>
                  <a:srgbClr val="000000"/>
                </a:solidFill>
              </a:rPr>
              <a:t>storage solution </a:t>
            </a:r>
            <a:r>
              <a:rPr lang="en-ZA" sz="2400" dirty="0">
                <a:solidFill>
                  <a:srgbClr val="000000"/>
                </a:solidFill>
              </a:rPr>
              <a:t>(e.g. African Research Cloud)</a:t>
            </a:r>
          </a:p>
          <a:p>
            <a:r>
              <a:rPr lang="en-ZA" sz="2400" dirty="0">
                <a:solidFill>
                  <a:srgbClr val="000000"/>
                </a:solidFill>
              </a:rPr>
              <a:t>Implementation of repository </a:t>
            </a:r>
            <a:r>
              <a:rPr lang="en-ZA" sz="2400" dirty="0" smtClean="0">
                <a:solidFill>
                  <a:srgbClr val="000000"/>
                </a:solidFill>
              </a:rPr>
              <a:t>solution (Currently being implemented)</a:t>
            </a:r>
            <a:endParaRPr lang="en-ZA" sz="2400" dirty="0">
              <a:solidFill>
                <a:srgbClr val="000000"/>
              </a:solidFill>
            </a:endParaRPr>
          </a:p>
          <a:p>
            <a:r>
              <a:rPr lang="en-ZA" sz="2400" dirty="0">
                <a:solidFill>
                  <a:srgbClr val="000000"/>
                </a:solidFill>
              </a:rPr>
              <a:t>Communication Plan/Marketing of repository </a:t>
            </a:r>
            <a:r>
              <a:rPr lang="en-ZA" sz="2400" dirty="0" smtClean="0">
                <a:solidFill>
                  <a:srgbClr val="000000"/>
                </a:solidFill>
              </a:rPr>
              <a:t>solution</a:t>
            </a:r>
          </a:p>
          <a:p>
            <a:pPr marL="0" indent="0">
              <a:buNone/>
            </a:pPr>
            <a:r>
              <a:rPr lang="en-ZA" sz="2400" dirty="0">
                <a:solidFill>
                  <a:srgbClr val="000000"/>
                </a:solidFill>
              </a:rPr>
              <a:t> </a:t>
            </a:r>
            <a:r>
              <a:rPr lang="en-ZA" sz="2400" dirty="0" smtClean="0">
                <a:solidFill>
                  <a:srgbClr val="000000"/>
                </a:solidFill>
              </a:rPr>
              <a:t>   (in process)</a:t>
            </a:r>
            <a:endParaRPr lang="en-ZA" sz="2400" dirty="0">
              <a:solidFill>
                <a:srgbClr val="000000"/>
              </a:solidFill>
            </a:endParaRPr>
          </a:p>
          <a:p>
            <a:r>
              <a:rPr lang="en-ZA" sz="2400" u="sng" dirty="0">
                <a:solidFill>
                  <a:srgbClr val="000000"/>
                </a:solidFill>
              </a:rPr>
              <a:t>Training</a:t>
            </a:r>
            <a:r>
              <a:rPr lang="en-ZA" sz="2400" dirty="0">
                <a:solidFill>
                  <a:srgbClr val="000000"/>
                </a:solidFill>
              </a:rPr>
              <a:t> of researchers / Library staff </a:t>
            </a:r>
            <a:r>
              <a:rPr lang="en-ZA" sz="2400" dirty="0" smtClean="0">
                <a:solidFill>
                  <a:srgbClr val="000000"/>
                </a:solidFill>
              </a:rPr>
              <a:t>(in </a:t>
            </a:r>
            <a:r>
              <a:rPr lang="en-ZA" sz="2400" dirty="0">
                <a:solidFill>
                  <a:srgbClr val="000000"/>
                </a:solidFill>
              </a:rPr>
              <a:t>process)</a:t>
            </a:r>
          </a:p>
          <a:p>
            <a:endParaRPr lang="en-US" sz="2400" dirty="0"/>
          </a:p>
        </p:txBody>
      </p:sp>
    </p:spTree>
    <p:extLst>
      <p:ext uri="{BB962C8B-B14F-4D97-AF65-F5344CB8AC3E}">
        <p14:creationId xmlns:p14="http://schemas.microsoft.com/office/powerpoint/2010/main" val="17581397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5377"/>
            <a:ext cx="8229600" cy="872236"/>
          </a:xfrm>
        </p:spPr>
        <p:txBody>
          <a:bodyPr>
            <a:normAutofit/>
          </a:bodyPr>
          <a:lstStyle/>
          <a:p>
            <a:r>
              <a:rPr lang="en-ZA" sz="3600" dirty="0" smtClean="0"/>
              <a:t>Helpful </a:t>
            </a:r>
            <a:r>
              <a:rPr lang="en-ZA" sz="3600" dirty="0"/>
              <a:t>tools</a:t>
            </a:r>
          </a:p>
        </p:txBody>
      </p:sp>
      <p:sp>
        <p:nvSpPr>
          <p:cNvPr id="3" name="Content Placeholder 2"/>
          <p:cNvSpPr>
            <a:spLocks noGrp="1"/>
          </p:cNvSpPr>
          <p:nvPr>
            <p:ph idx="1"/>
          </p:nvPr>
        </p:nvSpPr>
        <p:spPr>
          <a:xfrm>
            <a:off x="154984" y="1379348"/>
            <a:ext cx="8865030" cy="4401519"/>
          </a:xfrm>
        </p:spPr>
        <p:txBody>
          <a:bodyPr>
            <a:normAutofit/>
          </a:bodyPr>
          <a:lstStyle/>
          <a:p>
            <a:r>
              <a:rPr lang="en-ZA" sz="2000" b="1" i="1" dirty="0"/>
              <a:t>Guide: How to Cite Data Sets and Link to Publications (DCC)</a:t>
            </a:r>
          </a:p>
          <a:p>
            <a:pPr marL="0" indent="0">
              <a:buNone/>
            </a:pPr>
            <a:r>
              <a:rPr lang="en-ZA" sz="2000" dirty="0"/>
              <a:t>	</a:t>
            </a:r>
            <a:r>
              <a:rPr lang="en-ZA" sz="2000" dirty="0">
                <a:hlinkClick r:id="rId2"/>
              </a:rPr>
              <a:t>http://www.dcc.ac.uk/resources/how-guides/cite-datasets</a:t>
            </a:r>
            <a:r>
              <a:rPr lang="en-ZA" sz="2000" dirty="0"/>
              <a:t> </a:t>
            </a:r>
          </a:p>
          <a:p>
            <a:pPr>
              <a:spcAft>
                <a:spcPts val="600"/>
              </a:spcAft>
            </a:pPr>
            <a:r>
              <a:rPr lang="en-ZA" sz="2000" b="1" i="1" dirty="0"/>
              <a:t>Guide: How to License Research Data (DCC) </a:t>
            </a:r>
            <a:r>
              <a:rPr lang="en-ZA" sz="2000" dirty="0">
                <a:hlinkClick r:id="rId3"/>
              </a:rPr>
              <a:t>http://www.dcc.ac.uk/resources/how-guides/license-research-data</a:t>
            </a:r>
            <a:r>
              <a:rPr lang="en-ZA" sz="2000" dirty="0"/>
              <a:t> </a:t>
            </a:r>
          </a:p>
          <a:p>
            <a:r>
              <a:rPr lang="en-US" sz="2000" dirty="0">
                <a:solidFill>
                  <a:srgbClr val="000000"/>
                </a:solidFill>
              </a:rPr>
              <a:t>Finding an appropriate repository to upload my final data for publication</a:t>
            </a:r>
          </a:p>
          <a:p>
            <a:pPr marL="0" indent="0">
              <a:buNone/>
            </a:pPr>
            <a:r>
              <a:rPr lang="en-US" sz="2000" b="1" dirty="0">
                <a:solidFill>
                  <a:srgbClr val="000000"/>
                </a:solidFill>
              </a:rPr>
              <a:t>	Go to </a:t>
            </a:r>
            <a:r>
              <a:rPr lang="en-US" sz="2000" dirty="0">
                <a:hlinkClick r:id="rId4"/>
              </a:rPr>
              <a:t>http://www.re3data.org/</a:t>
            </a:r>
            <a:r>
              <a:rPr lang="en-US" sz="2000" dirty="0"/>
              <a:t> (re3data is a global </a:t>
            </a:r>
            <a:r>
              <a:rPr lang="en-US" sz="2000" dirty="0">
                <a:solidFill>
                  <a:srgbClr val="000000"/>
                </a:solidFill>
              </a:rPr>
              <a:t>registry of research </a:t>
            </a:r>
          </a:p>
          <a:p>
            <a:pPr marL="0" indent="0">
              <a:buNone/>
            </a:pPr>
            <a:r>
              <a:rPr lang="en-US" sz="2000" dirty="0">
                <a:solidFill>
                  <a:srgbClr val="000000"/>
                </a:solidFill>
              </a:rPr>
              <a:t>	data repositories)</a:t>
            </a:r>
            <a:r>
              <a:rPr lang="en-US" sz="2000" dirty="0"/>
              <a:t>. 	</a:t>
            </a:r>
            <a:endParaRPr lang="en-ZA" sz="2000" b="1" dirty="0"/>
          </a:p>
          <a:p>
            <a:r>
              <a:rPr lang="en-US" sz="2000" b="1" i="1" dirty="0">
                <a:solidFill>
                  <a:srgbClr val="000000"/>
                </a:solidFill>
              </a:rPr>
              <a:t>UP Libguide on RDM </a:t>
            </a:r>
            <a:r>
              <a:rPr lang="en-US" sz="2000" b="1" dirty="0">
                <a:solidFill>
                  <a:srgbClr val="000000"/>
                </a:solidFill>
              </a:rPr>
              <a:t>- </a:t>
            </a:r>
            <a:r>
              <a:rPr lang="en-US" sz="2000" dirty="0">
                <a:solidFill>
                  <a:srgbClr val="000000"/>
                </a:solidFill>
                <a:hlinkClick r:id="rId5"/>
              </a:rPr>
              <a:t>http://up-za.beta.libguides.com/c.php?g=356288</a:t>
            </a:r>
            <a:r>
              <a:rPr lang="en-US" sz="2000" dirty="0">
                <a:solidFill>
                  <a:srgbClr val="000000"/>
                </a:solidFill>
              </a:rPr>
              <a:t> </a:t>
            </a:r>
          </a:p>
          <a:p>
            <a:pPr marL="0" indent="0">
              <a:buNone/>
            </a:pPr>
            <a:r>
              <a:rPr lang="en-ZA" sz="2000" dirty="0"/>
              <a:t>	(Provides information on various aspects on RDM, as well as training 	events on RDM at UP)</a:t>
            </a:r>
          </a:p>
          <a:p>
            <a:pPr>
              <a:spcAft>
                <a:spcPts val="600"/>
              </a:spcAft>
            </a:pPr>
            <a:endParaRPr lang="en-ZA" sz="2000" b="1" dirty="0"/>
          </a:p>
          <a:p>
            <a:endParaRPr lang="en-ZA" sz="2000" dirty="0"/>
          </a:p>
        </p:txBody>
      </p:sp>
      <p:sp>
        <p:nvSpPr>
          <p:cNvPr id="6" name="Slide Number Placeholder 5"/>
          <p:cNvSpPr>
            <a:spLocks noGrp="1"/>
          </p:cNvSpPr>
          <p:nvPr>
            <p:ph type="sldNum" sz="quarter" idx="12"/>
          </p:nvPr>
        </p:nvSpPr>
        <p:spPr/>
        <p:txBody>
          <a:bodyPr/>
          <a:lstStyle/>
          <a:p>
            <a:fld id="{3801C495-B0FE-B941-950D-F04B47F85F84}" type="slidenum">
              <a:rPr lang="en-US" smtClean="0"/>
              <a:pPr/>
              <a:t>36</a:t>
            </a:fld>
            <a:endParaRPr lang="en-US" dirty="0"/>
          </a:p>
        </p:txBody>
      </p:sp>
    </p:spTree>
    <p:extLst>
      <p:ext uri="{BB962C8B-B14F-4D97-AF65-F5344CB8AC3E}">
        <p14:creationId xmlns:p14="http://schemas.microsoft.com/office/powerpoint/2010/main" val="18504182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464" y="154984"/>
            <a:ext cx="8229600" cy="1007389"/>
          </a:xfrm>
        </p:spPr>
        <p:txBody>
          <a:bodyPr>
            <a:normAutofit/>
          </a:bodyPr>
          <a:lstStyle/>
          <a:p>
            <a:r>
              <a:rPr lang="en-ZA" sz="3600" dirty="0" smtClean="0"/>
              <a:t>Helpful </a:t>
            </a:r>
            <a:r>
              <a:rPr lang="en-ZA" sz="3600" dirty="0"/>
              <a:t>Tools (2)</a:t>
            </a:r>
          </a:p>
        </p:txBody>
      </p:sp>
      <p:sp>
        <p:nvSpPr>
          <p:cNvPr id="3" name="Content Placeholder 2"/>
          <p:cNvSpPr>
            <a:spLocks noGrp="1"/>
          </p:cNvSpPr>
          <p:nvPr>
            <p:ph idx="1"/>
          </p:nvPr>
        </p:nvSpPr>
        <p:spPr>
          <a:xfrm>
            <a:off x="154983" y="1274737"/>
            <a:ext cx="8818535" cy="4681001"/>
          </a:xfrm>
        </p:spPr>
        <p:txBody>
          <a:bodyPr>
            <a:normAutofit/>
          </a:bodyPr>
          <a:lstStyle/>
          <a:p>
            <a:pPr marL="0" indent="0">
              <a:spcAft>
                <a:spcPts val="600"/>
              </a:spcAft>
              <a:buNone/>
            </a:pPr>
            <a:r>
              <a:rPr lang="en-ZA" sz="2000" b="1" dirty="0"/>
              <a:t>Tracking the Impact of my Research Data</a:t>
            </a:r>
          </a:p>
          <a:p>
            <a:pPr>
              <a:spcAft>
                <a:spcPts val="600"/>
              </a:spcAft>
            </a:pPr>
            <a:r>
              <a:rPr lang="en-ZA" sz="2000" b="1" i="1" dirty="0"/>
              <a:t>Impactstory</a:t>
            </a:r>
            <a:r>
              <a:rPr lang="en-ZA" sz="2000" b="1" dirty="0"/>
              <a:t> </a:t>
            </a:r>
            <a:r>
              <a:rPr lang="en-ZA" sz="2000" dirty="0"/>
              <a:t>– a tool to track impact (bibliometrics) </a:t>
            </a:r>
            <a:r>
              <a:rPr lang="en-ZA" sz="2000" u="sng" dirty="0"/>
              <a:t>http://impactstory.org</a:t>
            </a:r>
            <a:endParaRPr lang="en-US" sz="1400" dirty="0"/>
          </a:p>
          <a:p>
            <a:pPr>
              <a:spcAft>
                <a:spcPts val="600"/>
              </a:spcAft>
            </a:pPr>
            <a:r>
              <a:rPr lang="en-ZA" sz="2000" b="1" i="1" dirty="0"/>
              <a:t>Data Citation Index (Web of Science) </a:t>
            </a:r>
            <a:r>
              <a:rPr lang="en-ZA" sz="2000" b="1" dirty="0"/>
              <a:t>- </a:t>
            </a:r>
            <a:r>
              <a:rPr lang="en-ZA" sz="2000" dirty="0"/>
              <a:t>Counts formal and informal citations of datasets by papers - </a:t>
            </a:r>
            <a:r>
              <a:rPr lang="en-ZA" sz="2000" dirty="0">
                <a:hlinkClick r:id="rId3"/>
              </a:rPr>
              <a:t>http://apps.webofknowledge.com/</a:t>
            </a:r>
            <a:r>
              <a:rPr lang="en-ZA" sz="2000" dirty="0"/>
              <a:t> </a:t>
            </a:r>
            <a:endParaRPr lang="en-ZA" sz="2000" b="1" dirty="0"/>
          </a:p>
          <a:p>
            <a:pPr marL="0" indent="0">
              <a:buNone/>
            </a:pPr>
            <a:endParaRPr lang="en-ZA" sz="2000" b="1" dirty="0"/>
          </a:p>
          <a:p>
            <a:pPr marL="0" indent="0">
              <a:buNone/>
            </a:pPr>
            <a:r>
              <a:rPr lang="en-ZA" sz="2000" b="1" dirty="0"/>
              <a:t>Free Online Courses on Research Data Management</a:t>
            </a:r>
          </a:p>
          <a:p>
            <a:pPr lvl="1"/>
            <a:r>
              <a:rPr lang="en-ZA" sz="1800" b="1" i="1" dirty="0"/>
              <a:t>MANTRA</a:t>
            </a:r>
            <a:r>
              <a:rPr lang="en-ZA" sz="1800" dirty="0"/>
              <a:t> – Free Online Research Data Management Training Course</a:t>
            </a:r>
          </a:p>
          <a:p>
            <a:pPr marL="0" indent="0">
              <a:spcAft>
                <a:spcPts val="600"/>
              </a:spcAft>
              <a:buNone/>
            </a:pPr>
            <a:r>
              <a:rPr lang="en-ZA" sz="1800" dirty="0"/>
              <a:t>	    </a:t>
            </a:r>
            <a:r>
              <a:rPr lang="en-ZA" sz="1800" dirty="0">
                <a:hlinkClick r:id="rId4"/>
              </a:rPr>
              <a:t>http://datalib.edina.ac.uk/mantra/</a:t>
            </a:r>
            <a:endParaRPr lang="en-ZA" sz="1800" b="1" dirty="0"/>
          </a:p>
          <a:p>
            <a:pPr lvl="1">
              <a:spcAft>
                <a:spcPts val="600"/>
              </a:spcAft>
            </a:pPr>
            <a:r>
              <a:rPr lang="en-ZA" sz="1800" b="1" i="1" dirty="0"/>
              <a:t>Essentials 4 Data Support Course </a:t>
            </a:r>
            <a:r>
              <a:rPr lang="en-ZA" sz="1800" dirty="0"/>
              <a:t>(Netherlands)- free online introductory course for those people who (want to) support researchers in storing, managing, archiving and sharing their research data - </a:t>
            </a:r>
            <a:r>
              <a:rPr lang="en-ZA" sz="1800" dirty="0">
                <a:hlinkClick r:id="rId5"/>
              </a:rPr>
              <a:t>http://datasupport.researchdata.nl/en</a:t>
            </a:r>
            <a:endParaRPr lang="en-ZA" sz="1800" dirty="0"/>
          </a:p>
        </p:txBody>
      </p:sp>
      <p:sp>
        <p:nvSpPr>
          <p:cNvPr id="6" name="Slide Number Placeholder 5"/>
          <p:cNvSpPr>
            <a:spLocks noGrp="1"/>
          </p:cNvSpPr>
          <p:nvPr>
            <p:ph type="sldNum" sz="quarter" idx="12"/>
          </p:nvPr>
        </p:nvSpPr>
        <p:spPr/>
        <p:txBody>
          <a:bodyPr/>
          <a:lstStyle/>
          <a:p>
            <a:fld id="{3801C495-B0FE-B941-950D-F04B47F85F84}" type="slidenum">
              <a:rPr lang="en-US" smtClean="0"/>
              <a:pPr/>
              <a:t>37</a:t>
            </a:fld>
            <a:endParaRPr lang="en-US" dirty="0"/>
          </a:p>
        </p:txBody>
      </p:sp>
    </p:spTree>
    <p:extLst>
      <p:ext uri="{BB962C8B-B14F-4D97-AF65-F5344CB8AC3E}">
        <p14:creationId xmlns:p14="http://schemas.microsoft.com/office/powerpoint/2010/main" val="1220577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3"/>
            <a:ext cx="8229600" cy="5289452"/>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9600"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sz="9600" dirty="0"/>
              <a:t> </a:t>
            </a:r>
            <a:r>
              <a:rPr lang="en-US" sz="9600" dirty="0" smtClean="0"/>
              <a:t> </a:t>
            </a:r>
            <a:r>
              <a:rPr lang="en-US" sz="9600" dirty="0" smtClean="0">
                <a:solidFill>
                  <a:schemeClr val="tx2"/>
                </a:solidFill>
              </a:rPr>
              <a:t>Thank You!</a:t>
            </a:r>
            <a:endParaRPr lang="en-US" sz="9600" dirty="0">
              <a:solidFill>
                <a:schemeClr val="tx2"/>
              </a:solidFill>
            </a:endParaRPr>
          </a:p>
        </p:txBody>
      </p:sp>
      <p:sp>
        <p:nvSpPr>
          <p:cNvPr id="4" name="Slide Number Placeholder 3"/>
          <p:cNvSpPr>
            <a:spLocks noGrp="1"/>
          </p:cNvSpPr>
          <p:nvPr>
            <p:ph type="sldNum" sz="quarter" idx="12"/>
          </p:nvPr>
        </p:nvSpPr>
        <p:spPr/>
        <p:txBody>
          <a:bodyPr/>
          <a:lstStyle/>
          <a:p>
            <a:fld id="{3801C495-B0FE-B941-950D-F04B47F85F84}" type="slidenum">
              <a:rPr lang="en-US" smtClean="0">
                <a:solidFill>
                  <a:prstClr val="black">
                    <a:tint val="75000"/>
                  </a:prstClr>
                </a:solidFill>
              </a:rPr>
              <a:pPr/>
              <a:t>38</a:t>
            </a:fld>
            <a:endParaRPr lang="en-US" dirty="0">
              <a:solidFill>
                <a:prstClr val="black">
                  <a:tint val="75000"/>
                </a:prstClr>
              </a:solidFill>
            </a:endParaRPr>
          </a:p>
        </p:txBody>
      </p:sp>
    </p:spTree>
    <p:extLst>
      <p:ext uri="{BB962C8B-B14F-4D97-AF65-F5344CB8AC3E}">
        <p14:creationId xmlns:p14="http://schemas.microsoft.com/office/powerpoint/2010/main" val="10640869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2237"/>
          </a:xfrm>
        </p:spPr>
        <p:txBody>
          <a:bodyPr>
            <a:normAutofit/>
          </a:bodyPr>
          <a:lstStyle/>
          <a:p>
            <a:r>
              <a:rPr lang="en-ZA" sz="3200" dirty="0"/>
              <a:t>References</a:t>
            </a:r>
          </a:p>
        </p:txBody>
      </p:sp>
      <p:sp>
        <p:nvSpPr>
          <p:cNvPr id="3" name="Content Placeholder 2"/>
          <p:cNvSpPr>
            <a:spLocks noGrp="1"/>
          </p:cNvSpPr>
          <p:nvPr>
            <p:ph idx="1"/>
          </p:nvPr>
        </p:nvSpPr>
        <p:spPr>
          <a:xfrm>
            <a:off x="457200" y="1146874"/>
            <a:ext cx="8229600" cy="5018429"/>
          </a:xfrm>
        </p:spPr>
        <p:txBody>
          <a:bodyPr>
            <a:normAutofit fontScale="92500"/>
          </a:bodyPr>
          <a:lstStyle/>
          <a:p>
            <a:r>
              <a:rPr lang="en-ZA" sz="2000" b="1" i="1" dirty="0">
                <a:solidFill>
                  <a:srgbClr val="000000"/>
                </a:solidFill>
              </a:rPr>
              <a:t>Analyzing and interpreting data.</a:t>
            </a:r>
            <a:r>
              <a:rPr lang="en-ZA" sz="2000" dirty="0">
                <a:solidFill>
                  <a:srgbClr val="000000"/>
                </a:solidFill>
              </a:rPr>
              <a:t> </a:t>
            </a:r>
            <a:r>
              <a:rPr lang="en-ZA" sz="2000" dirty="0">
                <a:solidFill>
                  <a:schemeClr val="tx1"/>
                </a:solidFill>
              </a:rPr>
              <a:t>Syracuse, NY: Office of Institutional Research and Assessment, Syracuse University, n.d. [Online] available at </a:t>
            </a:r>
            <a:r>
              <a:rPr lang="en-ZA" sz="2000" u="sng" dirty="0">
                <a:solidFill>
                  <a:srgbClr val="000000"/>
                </a:solidFill>
                <a:hlinkClick r:id="rId2"/>
              </a:rPr>
              <a:t>https://oira.syr.edu/assessment/assesspp/Analyze.htm</a:t>
            </a:r>
            <a:r>
              <a:rPr lang="en-ZA" sz="2000" dirty="0">
                <a:solidFill>
                  <a:srgbClr val="000000"/>
                </a:solidFill>
              </a:rPr>
              <a:t> </a:t>
            </a:r>
            <a:r>
              <a:rPr lang="en-ZA" sz="2000" dirty="0">
                <a:solidFill>
                  <a:schemeClr val="tx1"/>
                </a:solidFill>
              </a:rPr>
              <a:t>(Accessed 18 September 2014).</a:t>
            </a:r>
          </a:p>
          <a:p>
            <a:r>
              <a:rPr lang="en-ZA" sz="2000" dirty="0">
                <a:solidFill>
                  <a:schemeClr val="tx1"/>
                </a:solidFill>
              </a:rPr>
              <a:t>BALL, A. 2014. </a:t>
            </a:r>
            <a:r>
              <a:rPr lang="en-ZA" sz="2000" b="1" i="1" dirty="0">
                <a:solidFill>
                  <a:schemeClr val="tx1"/>
                </a:solidFill>
              </a:rPr>
              <a:t>How to License Research Data. </a:t>
            </a:r>
            <a:r>
              <a:rPr lang="en-ZA" sz="2000" dirty="0">
                <a:solidFill>
                  <a:schemeClr val="tx1"/>
                </a:solidFill>
              </a:rPr>
              <a:t>(DCC How-to Guides). Edinburgh: Digital Curation Centre. Available online: </a:t>
            </a:r>
            <a:r>
              <a:rPr lang="en-ZA" sz="2000" dirty="0">
                <a:hlinkClick r:id="rId3"/>
              </a:rPr>
              <a:t>http://www.dcc.ac.uk/resources/how-guides</a:t>
            </a:r>
            <a:r>
              <a:rPr lang="en-ZA" sz="2000" dirty="0"/>
              <a:t> </a:t>
            </a:r>
            <a:r>
              <a:rPr lang="en-ZA" sz="2000" dirty="0">
                <a:solidFill>
                  <a:schemeClr val="tx1"/>
                </a:solidFill>
              </a:rPr>
              <a:t>(Accessed 20 August 2015).</a:t>
            </a:r>
          </a:p>
          <a:p>
            <a:r>
              <a:rPr lang="en-ZA" sz="2000" dirty="0">
                <a:solidFill>
                  <a:schemeClr val="tx1"/>
                </a:solidFill>
              </a:rPr>
              <a:t>BALL, A. AND DUKE, M. 2015. </a:t>
            </a:r>
            <a:r>
              <a:rPr lang="en-ZA" sz="2000" b="1" i="1" dirty="0">
                <a:solidFill>
                  <a:schemeClr val="tx1"/>
                </a:solidFill>
              </a:rPr>
              <a:t>How to Cite Datasets and Link to Publications.</a:t>
            </a:r>
            <a:r>
              <a:rPr lang="en-ZA" sz="2000" dirty="0">
                <a:solidFill>
                  <a:schemeClr val="tx1"/>
                </a:solidFill>
              </a:rPr>
              <a:t> (DCC How-to Guides). Edinburgh: Digital Curation Centre. [Online] available at </a:t>
            </a:r>
            <a:r>
              <a:rPr lang="en-ZA" sz="2000" dirty="0">
                <a:hlinkClick r:id="rId3"/>
              </a:rPr>
              <a:t>http://www.dcc.ac.uk/resources/how-guides</a:t>
            </a:r>
            <a:r>
              <a:rPr lang="en-ZA" sz="2000" dirty="0"/>
              <a:t> </a:t>
            </a:r>
            <a:r>
              <a:rPr lang="en-ZA" sz="2000" dirty="0">
                <a:solidFill>
                  <a:schemeClr val="tx1"/>
                </a:solidFill>
              </a:rPr>
              <a:t>(Accessed 20 August 2015</a:t>
            </a:r>
            <a:r>
              <a:rPr lang="en-ZA" sz="2000" dirty="0" smtClean="0">
                <a:solidFill>
                  <a:schemeClr val="tx1"/>
                </a:solidFill>
              </a:rPr>
              <a:t>)</a:t>
            </a:r>
          </a:p>
          <a:p>
            <a:r>
              <a:rPr lang="en-ZA" sz="2000" dirty="0">
                <a:solidFill>
                  <a:schemeClr val="tx1"/>
                </a:solidFill>
              </a:rPr>
              <a:t>BALL, A. &amp; DUKE, M. 2015. </a:t>
            </a:r>
            <a:r>
              <a:rPr lang="en-ZA" sz="2000" b="1" i="1" dirty="0">
                <a:solidFill>
                  <a:schemeClr val="tx1"/>
                </a:solidFill>
              </a:rPr>
              <a:t>How to track the impact of Research Data with metrics. </a:t>
            </a:r>
            <a:r>
              <a:rPr lang="en-ZA" sz="2000" dirty="0">
                <a:solidFill>
                  <a:schemeClr val="tx1"/>
                </a:solidFill>
              </a:rPr>
              <a:t>(DCC How-to Guides). Edinburgh: Digital Curation Centre. [Online] available at </a:t>
            </a:r>
            <a:r>
              <a:rPr lang="en-ZA" sz="2000" dirty="0">
                <a:hlinkClick r:id="rId3"/>
              </a:rPr>
              <a:t>http://www.dcc.ac.uk/resources/how-guides</a:t>
            </a:r>
            <a:r>
              <a:rPr lang="en-ZA" sz="2000" dirty="0"/>
              <a:t> </a:t>
            </a:r>
            <a:r>
              <a:rPr lang="en-ZA" sz="2000" dirty="0">
                <a:solidFill>
                  <a:schemeClr val="tx1"/>
                </a:solidFill>
              </a:rPr>
              <a:t>(Accessed 20 August 2015)</a:t>
            </a:r>
          </a:p>
          <a:p>
            <a:endParaRPr lang="en-ZA" sz="2000" dirty="0">
              <a:solidFill>
                <a:schemeClr val="tx1"/>
              </a:solidFill>
            </a:endParaRPr>
          </a:p>
        </p:txBody>
      </p:sp>
      <p:sp>
        <p:nvSpPr>
          <p:cNvPr id="6" name="Slide Number Placeholder 5"/>
          <p:cNvSpPr>
            <a:spLocks noGrp="1"/>
          </p:cNvSpPr>
          <p:nvPr>
            <p:ph type="sldNum" sz="quarter" idx="12"/>
          </p:nvPr>
        </p:nvSpPr>
        <p:spPr/>
        <p:txBody>
          <a:bodyPr/>
          <a:lstStyle/>
          <a:p>
            <a:fld id="{3801C495-B0FE-B941-950D-F04B47F85F84}" type="slidenum">
              <a:rPr lang="en-US" smtClean="0"/>
              <a:pPr/>
              <a:t>39</a:t>
            </a:fld>
            <a:endParaRPr lang="en-US" dirty="0"/>
          </a:p>
        </p:txBody>
      </p:sp>
    </p:spTree>
    <p:extLst>
      <p:ext uri="{BB962C8B-B14F-4D97-AF65-F5344CB8AC3E}">
        <p14:creationId xmlns:p14="http://schemas.microsoft.com/office/powerpoint/2010/main" val="1627121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286" y="274638"/>
            <a:ext cx="8419514" cy="1143000"/>
          </a:xfrm>
        </p:spPr>
        <p:txBody>
          <a:bodyPr>
            <a:normAutofit/>
          </a:bodyPr>
          <a:lstStyle/>
          <a:p>
            <a:r>
              <a:rPr lang="en-ZA" sz="3200" dirty="0"/>
              <a:t>What is meant by ‘Research Data’?</a:t>
            </a:r>
          </a:p>
        </p:txBody>
      </p:sp>
      <p:sp>
        <p:nvSpPr>
          <p:cNvPr id="3" name="Content Placeholder 2"/>
          <p:cNvSpPr>
            <a:spLocks noGrp="1"/>
          </p:cNvSpPr>
          <p:nvPr>
            <p:ph idx="1"/>
          </p:nvPr>
        </p:nvSpPr>
        <p:spPr>
          <a:xfrm>
            <a:off x="267287" y="1280161"/>
            <a:ext cx="8419514" cy="4846004"/>
          </a:xfrm>
        </p:spPr>
        <p:txBody>
          <a:bodyPr>
            <a:normAutofit/>
          </a:bodyPr>
          <a:lstStyle/>
          <a:p>
            <a:pPr marL="0" indent="0">
              <a:lnSpc>
                <a:spcPct val="150000"/>
              </a:lnSpc>
              <a:spcBef>
                <a:spcPts val="0"/>
              </a:spcBef>
              <a:buNone/>
            </a:pPr>
            <a:r>
              <a:rPr lang="en-ZA" sz="2800" b="1" dirty="0">
                <a:solidFill>
                  <a:schemeClr val="tx1"/>
                </a:solidFill>
                <a:latin typeface="Arial" charset="0"/>
                <a:ea typeface="Arial" charset="0"/>
                <a:cs typeface="Arial" charset="0"/>
              </a:rPr>
              <a:t> Definition</a:t>
            </a:r>
          </a:p>
          <a:p>
            <a:pPr marL="0" indent="0">
              <a:lnSpc>
                <a:spcPct val="150000"/>
              </a:lnSpc>
              <a:spcBef>
                <a:spcPts val="0"/>
              </a:spcBef>
              <a:buNone/>
            </a:pPr>
            <a:endParaRPr lang="en-ZA" sz="2800" b="1" dirty="0">
              <a:solidFill>
                <a:schemeClr val="tx1"/>
              </a:solidFill>
              <a:latin typeface="Arial" charset="0"/>
              <a:ea typeface="Arial" charset="0"/>
              <a:cs typeface="Arial" charset="0"/>
            </a:endParaRPr>
          </a:p>
          <a:p>
            <a:pPr marL="0" indent="0">
              <a:lnSpc>
                <a:spcPct val="150000"/>
              </a:lnSpc>
              <a:buNone/>
            </a:pPr>
            <a:endParaRPr lang="en-ZA" sz="2000" dirty="0">
              <a:latin typeface="Arial" charset="0"/>
              <a:ea typeface="Arial" charset="0"/>
              <a:cs typeface="Arial" charset="0"/>
            </a:endParaRPr>
          </a:p>
          <a:p>
            <a:pPr marL="0" indent="0">
              <a:lnSpc>
                <a:spcPct val="150000"/>
              </a:lnSpc>
              <a:buNone/>
            </a:pPr>
            <a:endParaRPr lang="en-ZA" sz="2000" dirty="0">
              <a:latin typeface="Arial" charset="0"/>
              <a:ea typeface="Arial" charset="0"/>
              <a:cs typeface="Arial" charset="0"/>
            </a:endParaRPr>
          </a:p>
          <a:p>
            <a:pPr marL="0" indent="0">
              <a:lnSpc>
                <a:spcPct val="150000"/>
              </a:lnSpc>
              <a:buNone/>
            </a:pPr>
            <a:endParaRPr lang="en-ZA" sz="2000" dirty="0">
              <a:latin typeface="Arial" charset="0"/>
              <a:ea typeface="Arial" charset="0"/>
              <a:cs typeface="Arial" charset="0"/>
            </a:endParaRPr>
          </a:p>
          <a:p>
            <a:pPr marL="0" indent="0">
              <a:lnSpc>
                <a:spcPct val="150000"/>
              </a:lnSpc>
              <a:buNone/>
            </a:pPr>
            <a:endParaRPr lang="en-ZA" sz="2000" dirty="0">
              <a:latin typeface="Arial" charset="0"/>
              <a:ea typeface="Arial" charset="0"/>
              <a:cs typeface="Arial" charset="0"/>
            </a:endParaRPr>
          </a:p>
          <a:p>
            <a:pPr marL="0" indent="0">
              <a:lnSpc>
                <a:spcPct val="150000"/>
              </a:lnSpc>
              <a:buNone/>
            </a:pPr>
            <a:endParaRPr lang="en-ZA" sz="2800" dirty="0"/>
          </a:p>
          <a:p>
            <a:endParaRPr lang="en-ZA" dirty="0"/>
          </a:p>
          <a:p>
            <a:pPr marL="0" indent="0">
              <a:buNone/>
            </a:pPr>
            <a:endParaRPr lang="en-ZA" dirty="0"/>
          </a:p>
        </p:txBody>
      </p:sp>
      <p:sp>
        <p:nvSpPr>
          <p:cNvPr id="4" name="Slide Number Placeholder 3"/>
          <p:cNvSpPr>
            <a:spLocks noGrp="1"/>
          </p:cNvSpPr>
          <p:nvPr>
            <p:ph type="sldNum" sz="quarter" idx="12"/>
          </p:nvPr>
        </p:nvSpPr>
        <p:spPr/>
        <p:txBody>
          <a:bodyPr/>
          <a:lstStyle/>
          <a:p>
            <a:fld id="{3801C495-B0FE-B941-950D-F04B47F85F84}" type="slidenum">
              <a:rPr lang="en-US" smtClean="0"/>
              <a:pPr/>
              <a:t>4</a:t>
            </a:fld>
            <a:endParaRPr lang="en-US" dirty="0"/>
          </a:p>
        </p:txBody>
      </p:sp>
      <p:sp>
        <p:nvSpPr>
          <p:cNvPr id="5" name="Rectangle 4"/>
          <p:cNvSpPr/>
          <p:nvPr/>
        </p:nvSpPr>
        <p:spPr>
          <a:xfrm>
            <a:off x="336884" y="4609307"/>
            <a:ext cx="7195625" cy="369332"/>
          </a:xfrm>
          <a:prstGeom prst="rect">
            <a:avLst/>
          </a:prstGeom>
        </p:spPr>
        <p:txBody>
          <a:bodyPr wrap="square">
            <a:spAutoFit/>
          </a:bodyPr>
          <a:lstStyle/>
          <a:p>
            <a:r>
              <a:rPr lang="en-ZA" sz="1800" dirty="0">
                <a:solidFill>
                  <a:srgbClr val="00308E"/>
                </a:solidFill>
                <a:latin typeface="+mn-lt"/>
                <a:hlinkClick r:id="rId2"/>
              </a:rPr>
              <a:t>http://www.docs.is.ed.ac.uk/docs/data-library/EUDL_RDM_Handbook.pdf</a:t>
            </a:r>
            <a:endParaRPr lang="en-ZA" sz="1800" dirty="0">
              <a:solidFill>
                <a:srgbClr val="00308E"/>
              </a:solidFill>
              <a:latin typeface="+mn-lt"/>
            </a:endParaRPr>
          </a:p>
        </p:txBody>
      </p:sp>
      <p:sp>
        <p:nvSpPr>
          <p:cNvPr id="6" name="Rounded Rectangle 5"/>
          <p:cNvSpPr/>
          <p:nvPr/>
        </p:nvSpPr>
        <p:spPr>
          <a:xfrm>
            <a:off x="336884" y="2435147"/>
            <a:ext cx="8349916" cy="2002931"/>
          </a:xfrm>
          <a:prstGeom prst="roundRect">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r>
              <a:rPr lang="en-ZA" sz="2200" dirty="0">
                <a:latin typeface="Arial" charset="0"/>
                <a:ea typeface="Arial" charset="0"/>
                <a:cs typeface="Arial" charset="0"/>
              </a:rPr>
              <a:t>“Research data, unlike other types of information, is collected, observed, created or generated, for purposes of analysis to produce original research results” (Edinburgh University Data Library Research Data Management Handbook, 2011) </a:t>
            </a:r>
          </a:p>
        </p:txBody>
      </p:sp>
    </p:spTree>
    <p:extLst>
      <p:ext uri="{BB962C8B-B14F-4D97-AF65-F5344CB8AC3E}">
        <p14:creationId xmlns:p14="http://schemas.microsoft.com/office/powerpoint/2010/main" val="18573150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903"/>
            <a:ext cx="8229600" cy="740500"/>
          </a:xfrm>
        </p:spPr>
        <p:txBody>
          <a:bodyPr>
            <a:normAutofit/>
          </a:bodyPr>
          <a:lstStyle/>
          <a:p>
            <a:r>
              <a:rPr lang="en-ZA" sz="3200" dirty="0"/>
              <a:t>References</a:t>
            </a:r>
          </a:p>
        </p:txBody>
      </p:sp>
      <p:sp>
        <p:nvSpPr>
          <p:cNvPr id="3" name="Content Placeholder 2"/>
          <p:cNvSpPr>
            <a:spLocks noGrp="1"/>
          </p:cNvSpPr>
          <p:nvPr>
            <p:ph idx="1"/>
          </p:nvPr>
        </p:nvSpPr>
        <p:spPr>
          <a:xfrm>
            <a:off x="364210" y="937647"/>
            <a:ext cx="8229600" cy="5179932"/>
          </a:xfrm>
        </p:spPr>
        <p:txBody>
          <a:bodyPr>
            <a:normAutofit fontScale="92500"/>
          </a:bodyPr>
          <a:lstStyle/>
          <a:p>
            <a:r>
              <a:rPr lang="en-US" sz="2100" dirty="0" smtClean="0">
                <a:solidFill>
                  <a:schemeClr val="tx1"/>
                </a:solidFill>
              </a:rPr>
              <a:t>BALL</a:t>
            </a:r>
            <a:r>
              <a:rPr lang="en-US" sz="2100" dirty="0">
                <a:solidFill>
                  <a:schemeClr val="tx1"/>
                </a:solidFill>
              </a:rPr>
              <a:t>, A. &amp; Duke, M. 2015. </a:t>
            </a:r>
            <a:r>
              <a:rPr lang="en-US" sz="2100" b="1" i="1" dirty="0">
                <a:solidFill>
                  <a:schemeClr val="tx1"/>
                </a:solidFill>
              </a:rPr>
              <a:t>How to cite datasets and link to publications.</a:t>
            </a:r>
            <a:r>
              <a:rPr lang="en-US" sz="2100" dirty="0">
                <a:solidFill>
                  <a:schemeClr val="tx1"/>
                </a:solidFill>
              </a:rPr>
              <a:t> (DCC How-to Guides). Edinburgh: Digital Curation Centre. [Online] available at</a:t>
            </a:r>
            <a:r>
              <a:rPr lang="en-US" sz="2100" dirty="0"/>
              <a:t> </a:t>
            </a:r>
            <a:r>
              <a:rPr lang="en-US" sz="2100" dirty="0">
                <a:hlinkClick r:id="rId3"/>
              </a:rPr>
              <a:t>http://www.dcc.ac.uk/resources/how-guides</a:t>
            </a:r>
            <a:r>
              <a:rPr lang="en-US" sz="2100" dirty="0"/>
              <a:t> (Accessed 6 March 2019</a:t>
            </a:r>
            <a:r>
              <a:rPr lang="en-US" sz="2100" dirty="0" smtClean="0"/>
              <a:t>)</a:t>
            </a:r>
          </a:p>
          <a:p>
            <a:r>
              <a:rPr lang="en-US" sz="2100" dirty="0" smtClean="0">
                <a:solidFill>
                  <a:schemeClr val="tx1"/>
                </a:solidFill>
              </a:rPr>
              <a:t>CALLAGHAN, S., MURPHY, F., TEDDS, J., ALLAN, R., KUNZE, J., LAWRENCE, R., MAYERNIK, M.S., WHYTE, A. &amp; PREPARDE PROJECT TEAM. 2013. Connecting data repositories and publishers for data publication. Presentation delivered on 7 February 2013 at the </a:t>
            </a:r>
            <a:r>
              <a:rPr lang="en-US" sz="2100" b="1" i="1" dirty="0" smtClean="0">
                <a:solidFill>
                  <a:schemeClr val="tx1"/>
                </a:solidFill>
              </a:rPr>
              <a:t>OPENAIRE Interoperability Workshop</a:t>
            </a:r>
            <a:r>
              <a:rPr lang="en-US" sz="2100" dirty="0" smtClean="0">
                <a:solidFill>
                  <a:schemeClr val="tx1"/>
                </a:solidFill>
              </a:rPr>
              <a:t>, 7-8 February, University of Minho Gualtar Campus, Braga, Portugal. [Online] available at </a:t>
            </a:r>
            <a:r>
              <a:rPr lang="en-US" sz="2100" dirty="0" smtClean="0">
                <a:solidFill>
                  <a:schemeClr val="tx1"/>
                </a:solidFill>
                <a:hlinkClick r:id="rId4"/>
              </a:rPr>
              <a:t>http://openaccess.sdum.uminho.pt/wp-content/uploads/2013/02/7_SarahCallaghan_OpenAIREworkshopUMinho.pdf</a:t>
            </a:r>
            <a:r>
              <a:rPr lang="en-US" sz="2100" dirty="0" smtClean="0">
                <a:solidFill>
                  <a:schemeClr val="tx1"/>
                </a:solidFill>
              </a:rPr>
              <a:t> (Accessed 24 March 2019).</a:t>
            </a:r>
          </a:p>
          <a:p>
            <a:r>
              <a:rPr lang="en-US" sz="2100" dirty="0" smtClean="0">
                <a:solidFill>
                  <a:schemeClr val="tx1"/>
                </a:solidFill>
              </a:rPr>
              <a:t>CHARLES, K. 2012. </a:t>
            </a:r>
            <a:r>
              <a:rPr lang="en-US" sz="2100" b="1" i="1" dirty="0" smtClean="0">
                <a:solidFill>
                  <a:schemeClr val="tx1"/>
                </a:solidFill>
              </a:rPr>
              <a:t>Comparing enterprise data anonymization techniques. </a:t>
            </a:r>
            <a:r>
              <a:rPr lang="en-US" sz="2100" dirty="0" smtClean="0">
                <a:solidFill>
                  <a:schemeClr val="tx1"/>
                </a:solidFill>
              </a:rPr>
              <a:t>Newton, MA: TechTarget. [Online] available at </a:t>
            </a:r>
            <a:r>
              <a:rPr lang="en-US" sz="2100" dirty="0" smtClean="0">
                <a:solidFill>
                  <a:schemeClr val="tx1"/>
                </a:solidFill>
                <a:hlinkClick r:id="rId5"/>
              </a:rPr>
              <a:t>http://searchsecurity.techtarget.com/tip/Comparing-enterprise-data-anonymization-techniques</a:t>
            </a:r>
            <a:r>
              <a:rPr lang="en-US" sz="2100" dirty="0" smtClean="0">
                <a:solidFill>
                  <a:schemeClr val="tx1"/>
                </a:solidFill>
              </a:rPr>
              <a:t> (Accessed 24 March 2019).</a:t>
            </a:r>
            <a:endParaRPr lang="en-ZA" sz="2100" dirty="0">
              <a:solidFill>
                <a:schemeClr val="tx1"/>
              </a:solidFill>
            </a:endParaRPr>
          </a:p>
          <a:p>
            <a:endParaRPr lang="en-ZA" sz="1800" dirty="0"/>
          </a:p>
        </p:txBody>
      </p:sp>
      <p:sp>
        <p:nvSpPr>
          <p:cNvPr id="6" name="Slide Number Placeholder 5"/>
          <p:cNvSpPr>
            <a:spLocks noGrp="1"/>
          </p:cNvSpPr>
          <p:nvPr>
            <p:ph type="sldNum" sz="quarter" idx="12"/>
          </p:nvPr>
        </p:nvSpPr>
        <p:spPr/>
        <p:txBody>
          <a:bodyPr/>
          <a:lstStyle/>
          <a:p>
            <a:fld id="{3801C495-B0FE-B941-950D-F04B47F85F84}" type="slidenum">
              <a:rPr lang="en-US" smtClean="0"/>
              <a:pPr/>
              <a:t>40</a:t>
            </a:fld>
            <a:endParaRPr lang="en-US" dirty="0"/>
          </a:p>
        </p:txBody>
      </p:sp>
    </p:spTree>
    <p:extLst>
      <p:ext uri="{BB962C8B-B14F-4D97-AF65-F5344CB8AC3E}">
        <p14:creationId xmlns:p14="http://schemas.microsoft.com/office/powerpoint/2010/main" val="9687096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6776"/>
            <a:ext cx="8229600" cy="930356"/>
          </a:xfrm>
        </p:spPr>
        <p:txBody>
          <a:bodyPr>
            <a:normAutofit/>
          </a:bodyPr>
          <a:lstStyle/>
          <a:p>
            <a:r>
              <a:rPr lang="en-ZA" sz="3200" dirty="0"/>
              <a:t>References</a:t>
            </a:r>
          </a:p>
        </p:txBody>
      </p:sp>
      <p:sp>
        <p:nvSpPr>
          <p:cNvPr id="3" name="Content Placeholder 2"/>
          <p:cNvSpPr>
            <a:spLocks noGrp="1"/>
          </p:cNvSpPr>
          <p:nvPr>
            <p:ph idx="1"/>
          </p:nvPr>
        </p:nvSpPr>
        <p:spPr>
          <a:xfrm>
            <a:off x="251520" y="1196752"/>
            <a:ext cx="8640960" cy="4968552"/>
          </a:xfrm>
        </p:spPr>
        <p:txBody>
          <a:bodyPr>
            <a:noAutofit/>
          </a:bodyPr>
          <a:lstStyle/>
          <a:p>
            <a:pPr lvl="0"/>
            <a:r>
              <a:rPr lang="en-US" sz="1900" dirty="0">
                <a:solidFill>
                  <a:schemeClr val="tx1"/>
                </a:solidFill>
              </a:rPr>
              <a:t>CHOUDHURY, S. 2014. </a:t>
            </a:r>
            <a:r>
              <a:rPr lang="en-US" sz="1900" b="1" i="1" dirty="0">
                <a:solidFill>
                  <a:schemeClr val="tx1"/>
                </a:solidFill>
              </a:rPr>
              <a:t>Public Institution perspective (Research Library). </a:t>
            </a:r>
            <a:r>
              <a:rPr lang="en-US" sz="1900" dirty="0">
                <a:solidFill>
                  <a:schemeClr val="tx1"/>
                </a:solidFill>
              </a:rPr>
              <a:t>Presented at the Digital Media Analysis, Search and Management (DMASM), 2014. [Online] available at </a:t>
            </a:r>
            <a:r>
              <a:rPr lang="en-US" sz="1900" u="sng" dirty="0">
                <a:hlinkClick r:id="rId3"/>
              </a:rPr>
              <a:t>http://dataconservancy.org/wp-content/uploads/2014/03/DC_DMASM_2014.pdf</a:t>
            </a:r>
            <a:r>
              <a:rPr lang="en-US" sz="1900" dirty="0"/>
              <a:t> </a:t>
            </a:r>
            <a:r>
              <a:rPr lang="en-US" sz="1900" dirty="0">
                <a:solidFill>
                  <a:schemeClr val="tx1"/>
                </a:solidFill>
              </a:rPr>
              <a:t>(Accessed 24 September 2014).</a:t>
            </a:r>
          </a:p>
          <a:p>
            <a:pPr lvl="0"/>
            <a:r>
              <a:rPr lang="en-US" sz="1900" dirty="0" smtClean="0">
                <a:solidFill>
                  <a:schemeClr val="tx1"/>
                </a:solidFill>
              </a:rPr>
              <a:t>CORMODE</a:t>
            </a:r>
            <a:r>
              <a:rPr lang="en-US" sz="1900" dirty="0">
                <a:solidFill>
                  <a:schemeClr val="tx1"/>
                </a:solidFill>
              </a:rPr>
              <a:t>, G. &amp; SRIVASTAVA, D. 2009. Anonymized data: generation, models, usage. Tutorial presented at the 2009 ACM SIGMOD International Conference on Management of Data, 2 July, Providence, Rhode Island, New York. [Online] available at </a:t>
            </a:r>
            <a:r>
              <a:rPr lang="en-US" sz="1900" dirty="0">
                <a:solidFill>
                  <a:schemeClr val="tx1"/>
                </a:solidFill>
                <a:hlinkClick r:id="rId4"/>
              </a:rPr>
              <a:t>http://dimacs.rutgers.edu/~graham/pubs/papers/anontut.pdf</a:t>
            </a:r>
            <a:r>
              <a:rPr lang="en-US" sz="1900" dirty="0">
                <a:solidFill>
                  <a:schemeClr val="tx1"/>
                </a:solidFill>
              </a:rPr>
              <a:t> </a:t>
            </a:r>
          </a:p>
          <a:p>
            <a:pPr lvl="0"/>
            <a:r>
              <a:rPr lang="en-ZA" sz="1900" dirty="0">
                <a:solidFill>
                  <a:schemeClr val="tx1"/>
                </a:solidFill>
              </a:rPr>
              <a:t>CORTI, L. et al. 2014. </a:t>
            </a:r>
            <a:r>
              <a:rPr lang="en-ZA" sz="1900" b="1" i="1" dirty="0">
                <a:solidFill>
                  <a:schemeClr val="tx1"/>
                </a:solidFill>
              </a:rPr>
              <a:t>Managing and sharing research data: a guide to good practice.</a:t>
            </a:r>
            <a:r>
              <a:rPr lang="en-ZA" sz="1900" dirty="0">
                <a:solidFill>
                  <a:schemeClr val="tx1"/>
                </a:solidFill>
              </a:rPr>
              <a:t> Los Angeles: SAGE</a:t>
            </a:r>
            <a:r>
              <a:rPr lang="en-ZA" sz="1900" dirty="0" smtClean="0">
                <a:solidFill>
                  <a:schemeClr val="tx1"/>
                </a:solidFill>
              </a:rPr>
              <a:t>.</a:t>
            </a:r>
            <a:endParaRPr lang="en-ZA" sz="1900" b="1" i="1" dirty="0">
              <a:solidFill>
                <a:schemeClr val="tx1"/>
              </a:solidFill>
            </a:endParaRPr>
          </a:p>
          <a:p>
            <a:r>
              <a:rPr lang="en-ZA" sz="1900" b="1" i="1" dirty="0" smtClean="0">
                <a:solidFill>
                  <a:schemeClr val="tx1"/>
                </a:solidFill>
              </a:rPr>
              <a:t>Data </a:t>
            </a:r>
            <a:r>
              <a:rPr lang="en-ZA" sz="1900" b="1" i="1" dirty="0">
                <a:solidFill>
                  <a:schemeClr val="tx1"/>
                </a:solidFill>
              </a:rPr>
              <a:t>Citation Awareness guide.</a:t>
            </a:r>
            <a:r>
              <a:rPr lang="en-ZA" sz="1900" dirty="0">
                <a:solidFill>
                  <a:schemeClr val="tx1"/>
                </a:solidFill>
              </a:rPr>
              <a:t> Australian National Data Service, 2017. [Online] available at </a:t>
            </a:r>
            <a:r>
              <a:rPr lang="en-ZA" sz="1900" dirty="0">
                <a:hlinkClick r:id="rId5"/>
              </a:rPr>
              <a:t>https://www.ands.org.au/guides/data-citation-awareness</a:t>
            </a:r>
            <a:r>
              <a:rPr lang="en-ZA" sz="1900" dirty="0"/>
              <a:t>  </a:t>
            </a:r>
            <a:r>
              <a:rPr lang="en-ZA" sz="1900" dirty="0">
                <a:solidFill>
                  <a:schemeClr val="tx1"/>
                </a:solidFill>
              </a:rPr>
              <a:t>(Accessed 4 March 2019</a:t>
            </a:r>
            <a:r>
              <a:rPr lang="en-ZA" sz="1900" dirty="0" smtClean="0">
                <a:solidFill>
                  <a:schemeClr val="tx1"/>
                </a:solidFill>
              </a:rPr>
              <a:t>).</a:t>
            </a:r>
            <a:endParaRPr lang="en-ZA" sz="1900" b="1" i="1" dirty="0">
              <a:solidFill>
                <a:schemeClr val="tx1"/>
              </a:solidFill>
            </a:endParaRPr>
          </a:p>
        </p:txBody>
      </p:sp>
      <p:sp>
        <p:nvSpPr>
          <p:cNvPr id="5" name="Slide Number Placeholder 5"/>
          <p:cNvSpPr>
            <a:spLocks noGrp="1"/>
          </p:cNvSpPr>
          <p:nvPr>
            <p:ph type="sldNum" sz="quarter" idx="12"/>
          </p:nvPr>
        </p:nvSpPr>
        <p:spPr>
          <a:xfrm>
            <a:off x="457200" y="6356351"/>
            <a:ext cx="648000" cy="365125"/>
          </a:xfrm>
        </p:spPr>
        <p:txBody>
          <a:bodyPr/>
          <a:lstStyle/>
          <a:p>
            <a:r>
              <a:rPr lang="en-US" dirty="0" smtClean="0"/>
              <a:t>42</a:t>
            </a:r>
            <a:endParaRPr lang="en-US" dirty="0"/>
          </a:p>
        </p:txBody>
      </p:sp>
    </p:spTree>
    <p:extLst>
      <p:ext uri="{BB962C8B-B14F-4D97-AF65-F5344CB8AC3E}">
        <p14:creationId xmlns:p14="http://schemas.microsoft.com/office/powerpoint/2010/main" val="8525484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ZA" sz="3200" dirty="0"/>
              <a:t>References</a:t>
            </a:r>
          </a:p>
        </p:txBody>
      </p:sp>
      <p:sp>
        <p:nvSpPr>
          <p:cNvPr id="3" name="Content Placeholder 2"/>
          <p:cNvSpPr>
            <a:spLocks noGrp="1"/>
          </p:cNvSpPr>
          <p:nvPr>
            <p:ph idx="1"/>
          </p:nvPr>
        </p:nvSpPr>
        <p:spPr>
          <a:xfrm>
            <a:off x="457200" y="1196752"/>
            <a:ext cx="8229600" cy="5040560"/>
          </a:xfrm>
        </p:spPr>
        <p:txBody>
          <a:bodyPr>
            <a:normAutofit/>
          </a:bodyPr>
          <a:lstStyle/>
          <a:p>
            <a:pPr marL="457200" lvl="1" indent="-457200">
              <a:buFont typeface="Arial"/>
              <a:buChar char="•"/>
            </a:pPr>
            <a:r>
              <a:rPr lang="en-ZA" sz="1800" b="1" i="1" dirty="0">
                <a:solidFill>
                  <a:schemeClr val="tx1"/>
                </a:solidFill>
              </a:rPr>
              <a:t>Data Management Planning Tool (DMPTool). </a:t>
            </a:r>
            <a:r>
              <a:rPr lang="en-ZA" sz="1800" dirty="0">
                <a:solidFill>
                  <a:schemeClr val="tx1"/>
                </a:solidFill>
              </a:rPr>
              <a:t>Oakland, CA: University of California, California Digital Library, 2015. [Online] available at </a:t>
            </a:r>
            <a:r>
              <a:rPr lang="en-ZA" sz="1800" dirty="0">
                <a:hlinkClick r:id="rId3"/>
              </a:rPr>
              <a:t>https://dmptool.org/</a:t>
            </a:r>
            <a:r>
              <a:rPr lang="en-ZA" sz="1800" dirty="0"/>
              <a:t> </a:t>
            </a:r>
            <a:r>
              <a:rPr lang="en-ZA" sz="1800" dirty="0">
                <a:solidFill>
                  <a:schemeClr val="tx1"/>
                </a:solidFill>
              </a:rPr>
              <a:t>(Accessed 20 August 2015). </a:t>
            </a:r>
            <a:endParaRPr lang="en-ZA" sz="1800" dirty="0"/>
          </a:p>
          <a:p>
            <a:r>
              <a:rPr lang="en-US" sz="2000" b="1" i="1" dirty="0" smtClean="0">
                <a:solidFill>
                  <a:srgbClr val="000000"/>
                </a:solidFill>
              </a:rPr>
              <a:t>DMPOnline </a:t>
            </a:r>
            <a:r>
              <a:rPr lang="en-US" sz="2000" b="1" i="1" dirty="0">
                <a:solidFill>
                  <a:srgbClr val="000000"/>
                </a:solidFill>
              </a:rPr>
              <a:t>tool</a:t>
            </a:r>
            <a:r>
              <a:rPr lang="en-US" sz="2000" dirty="0">
                <a:solidFill>
                  <a:srgbClr val="000000"/>
                </a:solidFill>
              </a:rPr>
              <a:t>, 2015. Edinburgh, UK: Digital Curation Centre. [Online] available at </a:t>
            </a:r>
            <a:r>
              <a:rPr lang="en-US" sz="2000" dirty="0">
                <a:solidFill>
                  <a:srgbClr val="000000"/>
                </a:solidFill>
                <a:hlinkClick r:id="rId4"/>
              </a:rPr>
              <a:t>https://dmponline.dcc.ac.uk</a:t>
            </a:r>
            <a:r>
              <a:rPr lang="en-US" sz="2000" dirty="0">
                <a:solidFill>
                  <a:srgbClr val="000000"/>
                </a:solidFill>
              </a:rPr>
              <a:t> (Accessed 20 August 2015).</a:t>
            </a:r>
          </a:p>
          <a:p>
            <a:r>
              <a:rPr lang="en-US" sz="2000" b="1" i="1" dirty="0" smtClean="0">
                <a:solidFill>
                  <a:srgbClr val="000000"/>
                </a:solidFill>
              </a:rPr>
              <a:t>Edinburgh </a:t>
            </a:r>
            <a:r>
              <a:rPr lang="en-US" sz="2000" b="1" i="1" dirty="0">
                <a:solidFill>
                  <a:srgbClr val="000000"/>
                </a:solidFill>
              </a:rPr>
              <a:t>University Data Library Research Data Management Handbook</a:t>
            </a:r>
            <a:r>
              <a:rPr lang="en-US" sz="2000" dirty="0">
                <a:solidFill>
                  <a:srgbClr val="000000"/>
                </a:solidFill>
              </a:rPr>
              <a:t>, 2011. [Online] available at </a:t>
            </a:r>
            <a:r>
              <a:rPr lang="en-US" sz="2000" dirty="0">
                <a:solidFill>
                  <a:srgbClr val="000000"/>
                </a:solidFill>
                <a:hlinkClick r:id="rId5"/>
              </a:rPr>
              <a:t>http://www.docs.is.ed.ac.uk/docs/data-library/EUDL_RDM_Handbook.pdf</a:t>
            </a:r>
            <a:r>
              <a:rPr lang="en-US" sz="2000" dirty="0">
                <a:solidFill>
                  <a:srgbClr val="000000"/>
                </a:solidFill>
              </a:rPr>
              <a:t> (Accessed 22 March 2019).</a:t>
            </a:r>
          </a:p>
          <a:p>
            <a:r>
              <a:rPr lang="en-ZA" sz="2000" b="1" i="1" dirty="0">
                <a:solidFill>
                  <a:schemeClr val="tx1"/>
                </a:solidFill>
              </a:rPr>
              <a:t>Essentials 4 Data Support Course. </a:t>
            </a:r>
            <a:r>
              <a:rPr lang="en-ZA" sz="2000" dirty="0">
                <a:solidFill>
                  <a:schemeClr val="tx1"/>
                </a:solidFill>
              </a:rPr>
              <a:t>[sl.: sn.] [Online] available at </a:t>
            </a:r>
            <a:r>
              <a:rPr lang="en-ZA" sz="2000" b="1" dirty="0">
                <a:solidFill>
                  <a:schemeClr val="tx1"/>
                </a:solidFill>
              </a:rPr>
              <a:t> </a:t>
            </a:r>
            <a:r>
              <a:rPr lang="en-ZA" sz="2000" dirty="0">
                <a:hlinkClick r:id="rId6"/>
              </a:rPr>
              <a:t>http://datasupport.researchdata.nl/en</a:t>
            </a:r>
            <a:r>
              <a:rPr lang="en-ZA" sz="2000" dirty="0"/>
              <a:t> </a:t>
            </a:r>
            <a:r>
              <a:rPr lang="en-ZA" sz="2000" dirty="0">
                <a:solidFill>
                  <a:schemeClr val="tx1"/>
                </a:solidFill>
              </a:rPr>
              <a:t>(Accessed 20 August 2015).</a:t>
            </a:r>
          </a:p>
          <a:p>
            <a:r>
              <a:rPr lang="en-US" sz="1800" dirty="0">
                <a:solidFill>
                  <a:srgbClr val="000000"/>
                </a:solidFill>
              </a:rPr>
              <a:t>FRIENDLY, M. 2009. </a:t>
            </a:r>
            <a:r>
              <a:rPr lang="en-US" sz="1800" b="1" i="1" dirty="0">
                <a:solidFill>
                  <a:srgbClr val="000000"/>
                </a:solidFill>
              </a:rPr>
              <a:t>Milestones in the history of thematic cartography, statistical graphics, and data visualization.</a:t>
            </a:r>
            <a:r>
              <a:rPr lang="en-US" sz="1800" dirty="0">
                <a:solidFill>
                  <a:srgbClr val="000000"/>
                </a:solidFill>
              </a:rPr>
              <a:t> [Sl.: s.n.] [Online] available at </a:t>
            </a:r>
            <a:r>
              <a:rPr lang="en-US" sz="1800" dirty="0">
                <a:solidFill>
                  <a:srgbClr val="000000"/>
                </a:solidFill>
                <a:hlinkClick r:id="rId7"/>
              </a:rPr>
              <a:t>http://math.yorku.ca/SCS/Gallery/milestone/milestone.pdf</a:t>
            </a:r>
            <a:r>
              <a:rPr lang="en-US" sz="1800" dirty="0">
                <a:solidFill>
                  <a:srgbClr val="000000"/>
                </a:solidFill>
              </a:rPr>
              <a:t> (Accessed 19 September 2014).</a:t>
            </a:r>
          </a:p>
          <a:p>
            <a:pPr lvl="0"/>
            <a:endParaRPr lang="en-US" sz="2000" b="1" i="1" dirty="0">
              <a:solidFill>
                <a:schemeClr val="tx1"/>
              </a:solidFill>
            </a:endParaRPr>
          </a:p>
        </p:txBody>
      </p:sp>
      <p:sp>
        <p:nvSpPr>
          <p:cNvPr id="6" name="Slide Number Placeholder 5"/>
          <p:cNvSpPr>
            <a:spLocks noGrp="1"/>
          </p:cNvSpPr>
          <p:nvPr>
            <p:ph type="sldNum" sz="quarter" idx="12"/>
          </p:nvPr>
        </p:nvSpPr>
        <p:spPr/>
        <p:txBody>
          <a:bodyPr/>
          <a:lstStyle/>
          <a:p>
            <a:fld id="{3801C495-B0FE-B941-950D-F04B47F85F84}" type="slidenum">
              <a:rPr lang="en-US" smtClean="0"/>
              <a:pPr/>
              <a:t>42</a:t>
            </a:fld>
            <a:endParaRPr lang="en-US" dirty="0"/>
          </a:p>
        </p:txBody>
      </p:sp>
    </p:spTree>
    <p:extLst>
      <p:ext uri="{BB962C8B-B14F-4D97-AF65-F5344CB8AC3E}">
        <p14:creationId xmlns:p14="http://schemas.microsoft.com/office/powerpoint/2010/main" val="13104419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3395"/>
          </a:xfrm>
        </p:spPr>
        <p:txBody>
          <a:bodyPr>
            <a:normAutofit/>
          </a:bodyPr>
          <a:lstStyle/>
          <a:p>
            <a:r>
              <a:rPr lang="en-ZA" sz="3200" dirty="0"/>
              <a:t>References</a:t>
            </a:r>
          </a:p>
        </p:txBody>
      </p:sp>
      <p:sp>
        <p:nvSpPr>
          <p:cNvPr id="3" name="Content Placeholder 2"/>
          <p:cNvSpPr>
            <a:spLocks noGrp="1"/>
          </p:cNvSpPr>
          <p:nvPr>
            <p:ph idx="1"/>
          </p:nvPr>
        </p:nvSpPr>
        <p:spPr>
          <a:xfrm>
            <a:off x="457200" y="1246173"/>
            <a:ext cx="8306474" cy="5207163"/>
          </a:xfrm>
        </p:spPr>
        <p:txBody>
          <a:bodyPr>
            <a:normAutofit fontScale="92500" lnSpcReduction="10000"/>
          </a:bodyPr>
          <a:lstStyle/>
          <a:p>
            <a:r>
              <a:rPr lang="en-US" sz="2000" b="1" i="1" dirty="0">
                <a:solidFill>
                  <a:srgbClr val="000000"/>
                </a:solidFill>
              </a:rPr>
              <a:t>Impactstory.</a:t>
            </a:r>
            <a:r>
              <a:rPr lang="en-US" sz="2000" dirty="0">
                <a:solidFill>
                  <a:srgbClr val="000000"/>
                </a:solidFill>
              </a:rPr>
              <a:t> [n.d.] [sl.: s.n.]. [Online] available at </a:t>
            </a:r>
            <a:r>
              <a:rPr lang="en-US" sz="2000" dirty="0">
                <a:solidFill>
                  <a:srgbClr val="000000"/>
                </a:solidFill>
                <a:hlinkClick r:id="rId3"/>
              </a:rPr>
              <a:t>https://impactstory.org/</a:t>
            </a:r>
            <a:r>
              <a:rPr lang="en-US" sz="2000" dirty="0">
                <a:solidFill>
                  <a:srgbClr val="000000"/>
                </a:solidFill>
              </a:rPr>
              <a:t> (Accessed 20 August 2015).</a:t>
            </a:r>
          </a:p>
          <a:p>
            <a:r>
              <a:rPr lang="en-ZA" sz="2000" b="1" i="1" dirty="0">
                <a:solidFill>
                  <a:schemeClr val="tx1"/>
                </a:solidFill>
              </a:rPr>
              <a:t>MANTRA: Free Online Research Data Management Training Course. </a:t>
            </a:r>
            <a:r>
              <a:rPr lang="en-ZA" sz="2000" dirty="0">
                <a:solidFill>
                  <a:schemeClr val="tx1"/>
                </a:solidFill>
              </a:rPr>
              <a:t>Edinburgh, UK: University of Edinburgh. [Online] available at </a:t>
            </a:r>
            <a:r>
              <a:rPr lang="en-ZA" sz="2000" dirty="0">
                <a:solidFill>
                  <a:schemeClr val="tx1"/>
                </a:solidFill>
                <a:hlinkClick r:id="rId4"/>
              </a:rPr>
              <a:t>http://datalib.edina.ac.uk/mantra/</a:t>
            </a:r>
            <a:r>
              <a:rPr lang="en-ZA" sz="2000" dirty="0">
                <a:solidFill>
                  <a:schemeClr val="tx1"/>
                </a:solidFill>
              </a:rPr>
              <a:t> (Accessed 20 August 2015</a:t>
            </a:r>
            <a:r>
              <a:rPr lang="en-ZA" sz="2000" dirty="0" smtClean="0">
                <a:solidFill>
                  <a:schemeClr val="tx1"/>
                </a:solidFill>
              </a:rPr>
              <a:t>)</a:t>
            </a:r>
            <a:endParaRPr lang="en-US" sz="2000" dirty="0" smtClean="0">
              <a:solidFill>
                <a:schemeClr val="tx1"/>
              </a:solidFill>
            </a:endParaRPr>
          </a:p>
          <a:p>
            <a:pPr lvl="0"/>
            <a:r>
              <a:rPr lang="en-US" sz="2000" dirty="0" smtClean="0">
                <a:solidFill>
                  <a:schemeClr val="tx1"/>
                </a:solidFill>
              </a:rPr>
              <a:t>MARQUES</a:t>
            </a:r>
            <a:r>
              <a:rPr lang="en-US" sz="2000" dirty="0">
                <a:solidFill>
                  <a:schemeClr val="tx1"/>
                </a:solidFill>
              </a:rPr>
              <a:t>, D. 2013. Research data driving new services. </a:t>
            </a:r>
            <a:r>
              <a:rPr lang="en-US" sz="2000" b="1" i="1" dirty="0">
                <a:solidFill>
                  <a:schemeClr val="tx1"/>
                </a:solidFill>
              </a:rPr>
              <a:t>Elsevier Library Connect</a:t>
            </a:r>
            <a:r>
              <a:rPr lang="en-US" sz="2000" dirty="0">
                <a:solidFill>
                  <a:schemeClr val="tx1"/>
                </a:solidFill>
              </a:rPr>
              <a:t>, 25 February 2013. [Online] available at </a:t>
            </a:r>
            <a:r>
              <a:rPr lang="en-US" sz="2000" dirty="0">
                <a:solidFill>
                  <a:schemeClr val="tx1"/>
                </a:solidFill>
                <a:hlinkClick r:id="rId5"/>
              </a:rPr>
              <a:t>https://libraryconnect.elsevier.com/articles/research-data-driving-new-services</a:t>
            </a:r>
            <a:r>
              <a:rPr lang="en-US" sz="2000" dirty="0">
                <a:solidFill>
                  <a:schemeClr val="tx1"/>
                </a:solidFill>
              </a:rPr>
              <a:t> (Accessed 24 March 2019</a:t>
            </a:r>
            <a:r>
              <a:rPr lang="en-US" sz="2000" dirty="0" smtClean="0">
                <a:solidFill>
                  <a:schemeClr val="tx1"/>
                </a:solidFill>
              </a:rPr>
              <a:t>)</a:t>
            </a:r>
            <a:endParaRPr lang="en-US" sz="2000" dirty="0">
              <a:solidFill>
                <a:schemeClr val="tx1"/>
              </a:solidFill>
            </a:endParaRPr>
          </a:p>
          <a:p>
            <a:r>
              <a:rPr lang="en-US" sz="2000" dirty="0" smtClean="0">
                <a:solidFill>
                  <a:schemeClr val="tx1"/>
                </a:solidFill>
              </a:rPr>
              <a:t>MARTIN</a:t>
            </a:r>
            <a:r>
              <a:rPr lang="en-US" sz="2000" dirty="0">
                <a:solidFill>
                  <a:schemeClr val="tx1"/>
                </a:solidFill>
              </a:rPr>
              <a:t>, E. AND BALLARD, G. 2010. </a:t>
            </a:r>
            <a:r>
              <a:rPr lang="en-US" sz="2000" b="1" i="1" dirty="0">
                <a:solidFill>
                  <a:schemeClr val="tx1"/>
                </a:solidFill>
              </a:rPr>
              <a:t>Data management best practices and standards for Biodiversity data applicable to Bird Monitoring Data. </a:t>
            </a:r>
            <a:r>
              <a:rPr lang="en-US" sz="2000" dirty="0">
                <a:solidFill>
                  <a:schemeClr val="tx1"/>
                </a:solidFill>
              </a:rPr>
              <a:t>U.S. North American Bird Conservation Initiative Monitoring Subcommittee. [Online] available at </a:t>
            </a:r>
            <a:r>
              <a:rPr lang="en-US" sz="2000" u="sng" dirty="0">
                <a:solidFill>
                  <a:schemeClr val="tx1"/>
                </a:solidFill>
                <a:hlinkClick r:id="rId6"/>
              </a:rPr>
              <a:t>http://www.nabci-us.org/</a:t>
            </a:r>
            <a:r>
              <a:rPr lang="en-US" sz="2000" dirty="0">
                <a:solidFill>
                  <a:schemeClr val="tx1"/>
                </a:solidFill>
              </a:rPr>
              <a:t> (Accessed 24 September 2014</a:t>
            </a:r>
            <a:r>
              <a:rPr lang="en-US" sz="2000" dirty="0" smtClean="0">
                <a:solidFill>
                  <a:schemeClr val="tx1"/>
                </a:solidFill>
              </a:rPr>
              <a:t>).</a:t>
            </a:r>
          </a:p>
          <a:p>
            <a:pPr lvl="0"/>
            <a:r>
              <a:rPr lang="en-US" sz="2000" dirty="0" smtClean="0">
                <a:solidFill>
                  <a:schemeClr val="tx1"/>
                </a:solidFill>
              </a:rPr>
              <a:t>MONASH </a:t>
            </a:r>
            <a:r>
              <a:rPr lang="en-US" sz="2000" dirty="0">
                <a:solidFill>
                  <a:schemeClr val="tx1"/>
                </a:solidFill>
              </a:rPr>
              <a:t>UNIVERSITY. 2019. </a:t>
            </a:r>
            <a:r>
              <a:rPr lang="en-US" sz="2000" b="1" i="1" dirty="0">
                <a:solidFill>
                  <a:schemeClr val="tx1"/>
                </a:solidFill>
              </a:rPr>
              <a:t>Citing and referencing: data files. </a:t>
            </a:r>
            <a:r>
              <a:rPr lang="en-US" sz="2000" dirty="0">
                <a:solidFill>
                  <a:schemeClr val="tx1"/>
                </a:solidFill>
              </a:rPr>
              <a:t>[Melbourne, Australia]: Monash University Library. [Online] available at </a:t>
            </a:r>
            <a:r>
              <a:rPr lang="en-US" sz="2000" dirty="0">
                <a:solidFill>
                  <a:schemeClr val="tx1"/>
                </a:solidFill>
                <a:hlinkClick r:id="rId7"/>
              </a:rPr>
              <a:t>https://guides.lib.monash.edu/citing-referencing/data-files</a:t>
            </a:r>
            <a:r>
              <a:rPr lang="en-US" sz="2000" dirty="0">
                <a:solidFill>
                  <a:schemeClr val="tx1"/>
                </a:solidFill>
              </a:rPr>
              <a:t> (Accessed 4 March 2019).</a:t>
            </a:r>
          </a:p>
          <a:p>
            <a:endParaRPr lang="en-ZA" sz="2000" i="1" dirty="0">
              <a:solidFill>
                <a:schemeClr val="tx1"/>
              </a:solidFill>
            </a:endParaRPr>
          </a:p>
          <a:p>
            <a:endParaRPr lang="en-ZA" dirty="0"/>
          </a:p>
        </p:txBody>
      </p:sp>
      <p:sp>
        <p:nvSpPr>
          <p:cNvPr id="6" name="Slide Number Placeholder 5"/>
          <p:cNvSpPr>
            <a:spLocks noGrp="1"/>
          </p:cNvSpPr>
          <p:nvPr>
            <p:ph type="sldNum" sz="quarter" idx="12"/>
          </p:nvPr>
        </p:nvSpPr>
        <p:spPr/>
        <p:txBody>
          <a:bodyPr/>
          <a:lstStyle/>
          <a:p>
            <a:fld id="{3801C495-B0FE-B941-950D-F04B47F85F84}" type="slidenum">
              <a:rPr lang="en-US" smtClean="0"/>
              <a:pPr/>
              <a:t>43</a:t>
            </a:fld>
            <a:endParaRPr lang="en-US" dirty="0"/>
          </a:p>
        </p:txBody>
      </p:sp>
    </p:spTree>
    <p:extLst>
      <p:ext uri="{BB962C8B-B14F-4D97-AF65-F5344CB8AC3E}">
        <p14:creationId xmlns:p14="http://schemas.microsoft.com/office/powerpoint/2010/main" val="18962847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022"/>
            <a:ext cx="8229600" cy="655260"/>
          </a:xfrm>
        </p:spPr>
        <p:txBody>
          <a:bodyPr>
            <a:normAutofit/>
          </a:bodyPr>
          <a:lstStyle/>
          <a:p>
            <a:r>
              <a:rPr lang="en-ZA" sz="3200" dirty="0"/>
              <a:t>References</a:t>
            </a:r>
          </a:p>
        </p:txBody>
      </p:sp>
      <p:sp>
        <p:nvSpPr>
          <p:cNvPr id="3" name="Content Placeholder 2"/>
          <p:cNvSpPr>
            <a:spLocks noGrp="1"/>
          </p:cNvSpPr>
          <p:nvPr>
            <p:ph idx="1"/>
          </p:nvPr>
        </p:nvSpPr>
        <p:spPr>
          <a:xfrm>
            <a:off x="446053" y="1124744"/>
            <a:ext cx="8229600" cy="4968552"/>
          </a:xfrm>
        </p:spPr>
        <p:txBody>
          <a:bodyPr>
            <a:normAutofit fontScale="85000" lnSpcReduction="20000"/>
          </a:bodyPr>
          <a:lstStyle/>
          <a:p>
            <a:r>
              <a:rPr lang="en-US" sz="2200" dirty="0">
                <a:solidFill>
                  <a:srgbClr val="000000"/>
                </a:solidFill>
              </a:rPr>
              <a:t>RAGHUNATHAN, B. 2013. </a:t>
            </a:r>
            <a:r>
              <a:rPr lang="en-US" sz="2200" b="1" i="1" dirty="0">
                <a:solidFill>
                  <a:srgbClr val="000000"/>
                </a:solidFill>
              </a:rPr>
              <a:t>The complete book of data anonymization: from planning to implementation. </a:t>
            </a:r>
            <a:r>
              <a:rPr lang="en-US" sz="2200" dirty="0">
                <a:solidFill>
                  <a:srgbClr val="000000"/>
                </a:solidFill>
              </a:rPr>
              <a:t>Broken Sound Parkway, NW: CRC Press, Taylor and Francis Group.</a:t>
            </a:r>
          </a:p>
          <a:p>
            <a:r>
              <a:rPr lang="en-US" sz="2200" b="1" i="1" dirty="0">
                <a:solidFill>
                  <a:srgbClr val="000000"/>
                </a:solidFill>
              </a:rPr>
              <a:t>re3data.org: registry of research data repositories</a:t>
            </a:r>
            <a:r>
              <a:rPr lang="en-US" sz="2200" dirty="0">
                <a:solidFill>
                  <a:srgbClr val="000000"/>
                </a:solidFill>
              </a:rPr>
              <a:t>, n.d. [sl.: s.n.]. [Online] available at </a:t>
            </a:r>
            <a:r>
              <a:rPr lang="en-US" sz="2200" dirty="0">
                <a:solidFill>
                  <a:srgbClr val="000000"/>
                </a:solidFill>
                <a:hlinkClick r:id="rId3"/>
              </a:rPr>
              <a:t>http://www.re3data.org/</a:t>
            </a:r>
            <a:r>
              <a:rPr lang="en-US" sz="2200" dirty="0">
                <a:solidFill>
                  <a:srgbClr val="000000"/>
                </a:solidFill>
              </a:rPr>
              <a:t> (Accessed 20 August 2015).</a:t>
            </a:r>
            <a:endParaRPr lang="en-US" sz="2200" b="1" i="1" dirty="0">
              <a:solidFill>
                <a:schemeClr val="tx1"/>
              </a:solidFill>
            </a:endParaRPr>
          </a:p>
          <a:p>
            <a:r>
              <a:rPr lang="en-US" sz="2200" b="1" i="1" dirty="0">
                <a:solidFill>
                  <a:schemeClr val="tx1"/>
                </a:solidFill>
              </a:rPr>
              <a:t>Research Data Services, University of Wisconsin-Madison</a:t>
            </a:r>
            <a:r>
              <a:rPr lang="en-US" sz="2200" dirty="0">
                <a:solidFill>
                  <a:schemeClr val="tx1"/>
                </a:solidFill>
              </a:rPr>
              <a:t>. Madison, WI: University of Wisconsin Madison, 201. [Online] available at </a:t>
            </a:r>
            <a:r>
              <a:rPr lang="en-US" sz="2200" u="sng" dirty="0">
                <a:hlinkClick r:id="rId4"/>
              </a:rPr>
              <a:t>http://researchdata.wisc.edu/manage-your-data/data-backup-and-integrity/</a:t>
            </a:r>
            <a:r>
              <a:rPr lang="en-US" sz="2200" dirty="0"/>
              <a:t> </a:t>
            </a:r>
            <a:r>
              <a:rPr lang="en-US" sz="2200" dirty="0">
                <a:solidFill>
                  <a:schemeClr val="tx1"/>
                </a:solidFill>
              </a:rPr>
              <a:t>(Accessed 24 September 2014</a:t>
            </a:r>
            <a:r>
              <a:rPr lang="en-US" sz="2200" dirty="0" smtClean="0">
                <a:solidFill>
                  <a:schemeClr val="tx1"/>
                </a:solidFill>
              </a:rPr>
              <a:t>).</a:t>
            </a:r>
            <a:endParaRPr lang="en-ZA" sz="2200" b="1" i="1" dirty="0" smtClean="0">
              <a:solidFill>
                <a:schemeClr val="tx1"/>
              </a:solidFill>
            </a:endParaRPr>
          </a:p>
          <a:p>
            <a:pPr lvl="0"/>
            <a:r>
              <a:rPr lang="en-ZA" sz="2200" b="1" i="1" dirty="0" smtClean="0">
                <a:solidFill>
                  <a:schemeClr val="tx1"/>
                </a:solidFill>
              </a:rPr>
              <a:t>Responsible </a:t>
            </a:r>
            <a:r>
              <a:rPr lang="en-ZA" sz="2200" b="1" i="1" dirty="0">
                <a:solidFill>
                  <a:schemeClr val="tx1"/>
                </a:solidFill>
              </a:rPr>
              <a:t>conduct of research.</a:t>
            </a:r>
            <a:r>
              <a:rPr lang="en-ZA" sz="2200" dirty="0">
                <a:solidFill>
                  <a:schemeClr val="tx1"/>
                </a:solidFill>
              </a:rPr>
              <a:t> DeKalb, Illinois: Northern Illinois University Faculty Development and Instructional Design Center, n.d. [Online] available at: </a:t>
            </a:r>
            <a:r>
              <a:rPr lang="en-ZA" sz="2200" u="sng" dirty="0">
                <a:hlinkClick r:id="rId5"/>
              </a:rPr>
              <a:t>http://ori.dhhs.gov/education/products/n_illinois_u/datamanagement/dctopic.html</a:t>
            </a:r>
            <a:r>
              <a:rPr lang="en-ZA" sz="2200" dirty="0">
                <a:solidFill>
                  <a:schemeClr val="tx1"/>
                </a:solidFill>
              </a:rPr>
              <a:t>. (Accessed: 16 September 2014).</a:t>
            </a:r>
          </a:p>
          <a:p>
            <a:pPr lvl="0"/>
            <a:r>
              <a:rPr lang="en-ZA" sz="2200" dirty="0">
                <a:solidFill>
                  <a:schemeClr val="tx1"/>
                </a:solidFill>
              </a:rPr>
              <a:t>SCHNELL,K. &amp; SHETTERLY, N. 2013. </a:t>
            </a:r>
            <a:r>
              <a:rPr lang="en-ZA" sz="2200" b="1" i="1" dirty="0">
                <a:solidFill>
                  <a:schemeClr val="tx1"/>
                </a:solidFill>
              </a:rPr>
              <a:t>Understanding data visualization.</a:t>
            </a:r>
            <a:r>
              <a:rPr lang="en-ZA" sz="2200" dirty="0">
                <a:solidFill>
                  <a:schemeClr val="tx1"/>
                </a:solidFill>
              </a:rPr>
              <a:t> [Sl.]: Accenture. [Online] available at </a:t>
            </a:r>
            <a:r>
              <a:rPr lang="en-ZA" sz="2200" dirty="0">
                <a:solidFill>
                  <a:schemeClr val="tx1"/>
                </a:solidFill>
                <a:hlinkClick r:id="rId6"/>
              </a:rPr>
              <a:t>https://web.archive.org/web/20150421122002/http://www.accenture.com/SiteCollectionDocuments/PDF/Accenture-Tech-Labs-Data-Visualization-Full-Paper.pdf</a:t>
            </a:r>
            <a:r>
              <a:rPr lang="en-ZA" sz="2200" dirty="0">
                <a:solidFill>
                  <a:schemeClr val="tx1"/>
                </a:solidFill>
              </a:rPr>
              <a:t>  Accessed 24 March 2019</a:t>
            </a:r>
            <a:r>
              <a:rPr lang="en-ZA" sz="2200" dirty="0" smtClean="0">
                <a:solidFill>
                  <a:schemeClr val="tx1"/>
                </a:solidFill>
              </a:rPr>
              <a:t>).</a:t>
            </a:r>
            <a:endParaRPr lang="en-ZA" sz="2200" dirty="0">
              <a:solidFill>
                <a:schemeClr val="tx1"/>
              </a:solidFill>
            </a:endParaRPr>
          </a:p>
          <a:p>
            <a:endParaRPr lang="en-ZA" dirty="0"/>
          </a:p>
        </p:txBody>
      </p:sp>
      <p:sp>
        <p:nvSpPr>
          <p:cNvPr id="6" name="Slide Number Placeholder 5"/>
          <p:cNvSpPr>
            <a:spLocks noGrp="1"/>
          </p:cNvSpPr>
          <p:nvPr>
            <p:ph type="sldNum" sz="quarter" idx="12"/>
          </p:nvPr>
        </p:nvSpPr>
        <p:spPr/>
        <p:txBody>
          <a:bodyPr/>
          <a:lstStyle/>
          <a:p>
            <a:fld id="{3801C495-B0FE-B941-950D-F04B47F85F84}" type="slidenum">
              <a:rPr lang="en-US" smtClean="0"/>
              <a:pPr/>
              <a:t>44</a:t>
            </a:fld>
            <a:endParaRPr lang="en-US" dirty="0"/>
          </a:p>
        </p:txBody>
      </p:sp>
    </p:spTree>
    <p:extLst>
      <p:ext uri="{BB962C8B-B14F-4D97-AF65-F5344CB8AC3E}">
        <p14:creationId xmlns:p14="http://schemas.microsoft.com/office/powerpoint/2010/main" val="6078890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5355AE9-EDE9-4D8F-AA47-4D9011BD6CED}"/>
              </a:ext>
            </a:extLst>
          </p:cNvPr>
          <p:cNvSpPr>
            <a:spLocks noGrp="1"/>
          </p:cNvSpPr>
          <p:nvPr>
            <p:ph idx="1"/>
          </p:nvPr>
        </p:nvSpPr>
        <p:spPr>
          <a:xfrm>
            <a:off x="457200" y="1074219"/>
            <a:ext cx="8229600" cy="5282132"/>
          </a:xfrm>
        </p:spPr>
        <p:txBody>
          <a:bodyPr>
            <a:normAutofit fontScale="92500" lnSpcReduction="10000"/>
          </a:bodyPr>
          <a:lstStyle/>
          <a:p>
            <a:pPr lvl="0"/>
            <a:r>
              <a:rPr lang="en-ZA" sz="2000" dirty="0">
                <a:solidFill>
                  <a:schemeClr val="tx1"/>
                </a:solidFill>
              </a:rPr>
              <a:t>SIMPSON, J. n.d. Data masking and encryption are different. </a:t>
            </a:r>
            <a:r>
              <a:rPr lang="en-ZA" sz="2000" b="1" i="1" dirty="0">
                <a:solidFill>
                  <a:schemeClr val="tx1"/>
                </a:solidFill>
              </a:rPr>
              <a:t>IRI Blog Articles</a:t>
            </a:r>
            <a:r>
              <a:rPr lang="en-ZA" sz="2000" dirty="0">
                <a:solidFill>
                  <a:schemeClr val="tx1"/>
                </a:solidFill>
              </a:rPr>
              <a:t>, web log post. [Online] available at </a:t>
            </a:r>
            <a:r>
              <a:rPr lang="en-ZA" sz="2000" dirty="0">
                <a:solidFill>
                  <a:schemeClr val="tx1"/>
                </a:solidFill>
                <a:hlinkClick r:id="rId3"/>
              </a:rPr>
              <a:t>http://www.iri.com/blog/data-protection/data-masking-and-data-encryption-are-not-the-sam-things</a:t>
            </a:r>
            <a:r>
              <a:rPr lang="en-ZA" sz="2000" dirty="0">
                <a:solidFill>
                  <a:schemeClr val="tx1"/>
                </a:solidFill>
              </a:rPr>
              <a:t> </a:t>
            </a:r>
          </a:p>
          <a:p>
            <a:r>
              <a:rPr lang="en-ZA" sz="2000" dirty="0">
                <a:solidFill>
                  <a:schemeClr val="tx1"/>
                </a:solidFill>
              </a:rPr>
              <a:t>Special Interest Group on Data Citation. 2012. </a:t>
            </a:r>
            <a:r>
              <a:rPr lang="en-ZA" sz="2000" b="1" i="1" dirty="0">
                <a:solidFill>
                  <a:schemeClr val="tx1"/>
                </a:solidFill>
              </a:rPr>
              <a:t>Quick guide to data citation.</a:t>
            </a:r>
            <a:r>
              <a:rPr lang="en-ZA" sz="2000" dirty="0">
                <a:solidFill>
                  <a:schemeClr val="tx1"/>
                </a:solidFill>
              </a:rPr>
              <a:t> (Sl.: IASSIST). [Online] available at </a:t>
            </a:r>
            <a:r>
              <a:rPr lang="en-ZA" sz="2000" dirty="0">
                <a:solidFill>
                  <a:schemeClr val="tx1"/>
                </a:solidFill>
                <a:hlinkClick r:id="rId4"/>
              </a:rPr>
              <a:t>https://www.icpsr.umich.edu/files/ICPSR/enewsletters/iassist.html</a:t>
            </a:r>
            <a:r>
              <a:rPr lang="en-ZA" sz="2000" dirty="0">
                <a:solidFill>
                  <a:schemeClr val="tx1"/>
                </a:solidFill>
              </a:rPr>
              <a:t> (Accessed 6 March 2019</a:t>
            </a:r>
            <a:r>
              <a:rPr lang="en-ZA" sz="2000" dirty="0" smtClean="0">
                <a:solidFill>
                  <a:schemeClr val="tx1"/>
                </a:solidFill>
              </a:rPr>
              <a:t>).</a:t>
            </a:r>
            <a:endParaRPr lang="en-ZA" sz="2000" b="1" i="1" dirty="0">
              <a:solidFill>
                <a:schemeClr val="tx1"/>
              </a:solidFill>
            </a:endParaRPr>
          </a:p>
          <a:p>
            <a:r>
              <a:rPr lang="en-ZA" sz="2000" b="1" i="1" dirty="0" smtClean="0">
                <a:solidFill>
                  <a:schemeClr val="tx1"/>
                </a:solidFill>
              </a:rPr>
              <a:t>Standard </a:t>
            </a:r>
            <a:r>
              <a:rPr lang="en-ZA" sz="2000" b="1" i="1" dirty="0">
                <a:solidFill>
                  <a:schemeClr val="tx1"/>
                </a:solidFill>
              </a:rPr>
              <a:t>naming conventions for electronic records: the rules. </a:t>
            </a:r>
            <a:r>
              <a:rPr lang="en-ZA" sz="2000" dirty="0">
                <a:solidFill>
                  <a:schemeClr val="tx1"/>
                </a:solidFill>
              </a:rPr>
              <a:t>Edinburgh: University of Edinburgh, 2015. [Online] available at </a:t>
            </a:r>
            <a:r>
              <a:rPr lang="en-ZA" sz="2000" dirty="0">
                <a:solidFill>
                  <a:schemeClr val="tx1"/>
                </a:solidFill>
                <a:hlinkClick r:id="rId5"/>
              </a:rPr>
              <a:t>http://www.recordsmanagement.ed.ac.uk/InfoStaff/RMstaff/RMprojects/PP/FileNameRules/Rules.htm</a:t>
            </a:r>
            <a:r>
              <a:rPr lang="en-ZA" sz="2000" dirty="0">
                <a:solidFill>
                  <a:schemeClr val="tx1"/>
                </a:solidFill>
              </a:rPr>
              <a:t> (Accessed 20 August 2015</a:t>
            </a:r>
            <a:r>
              <a:rPr lang="en-ZA" sz="2000" dirty="0" smtClean="0">
                <a:solidFill>
                  <a:schemeClr val="tx1"/>
                </a:solidFill>
              </a:rPr>
              <a:t>).</a:t>
            </a:r>
            <a:endParaRPr lang="en-ZA" sz="2000" b="1" i="1" dirty="0">
              <a:solidFill>
                <a:schemeClr val="tx1"/>
              </a:solidFill>
            </a:endParaRPr>
          </a:p>
          <a:p>
            <a:r>
              <a:rPr lang="en-ZA" sz="2000" b="1" i="1" dirty="0" smtClean="0">
                <a:solidFill>
                  <a:schemeClr val="tx1"/>
                </a:solidFill>
              </a:rPr>
              <a:t>Statement </a:t>
            </a:r>
            <a:r>
              <a:rPr lang="en-ZA" sz="2000" b="1" i="1" dirty="0">
                <a:solidFill>
                  <a:schemeClr val="tx1"/>
                </a:solidFill>
              </a:rPr>
              <a:t>on Open Access to Research Publications from the National Research Foundation (NRF)-Funded Research. </a:t>
            </a:r>
            <a:r>
              <a:rPr lang="en-ZA" sz="2000" dirty="0">
                <a:solidFill>
                  <a:schemeClr val="tx1"/>
                </a:solidFill>
              </a:rPr>
              <a:t>Pretoria: National Research Foundation, 2015. [Online] available at </a:t>
            </a:r>
            <a:r>
              <a:rPr lang="en-ZA" sz="2000" dirty="0">
                <a:hlinkClick r:id="rId6"/>
              </a:rPr>
              <a:t>http://www.nrf.ac.za/media-room/news/statement-open-access-research-publications-national-research-foundation-nrf-funded</a:t>
            </a:r>
            <a:r>
              <a:rPr lang="en-ZA" sz="2000" dirty="0"/>
              <a:t> </a:t>
            </a:r>
            <a:r>
              <a:rPr lang="en-ZA" sz="2000" dirty="0">
                <a:solidFill>
                  <a:schemeClr val="tx1"/>
                </a:solidFill>
              </a:rPr>
              <a:t>(Accessed 20 August 2015</a:t>
            </a:r>
            <a:r>
              <a:rPr lang="en-ZA" sz="2000" dirty="0" smtClean="0">
                <a:solidFill>
                  <a:schemeClr val="tx1"/>
                </a:solidFill>
              </a:rPr>
              <a:t>).</a:t>
            </a:r>
            <a:endParaRPr lang="en-ZA" sz="2000" dirty="0">
              <a:solidFill>
                <a:schemeClr val="tx1"/>
              </a:solidFill>
            </a:endParaRPr>
          </a:p>
        </p:txBody>
      </p:sp>
      <p:sp>
        <p:nvSpPr>
          <p:cNvPr id="4" name="Slide Number Placeholder 3">
            <a:extLst>
              <a:ext uri="{FF2B5EF4-FFF2-40B4-BE49-F238E27FC236}">
                <a16:creationId xmlns:a16="http://schemas.microsoft.com/office/drawing/2014/main" xmlns="" id="{3CC40096-F8FB-4CAA-8E64-18479745FE8D}"/>
              </a:ext>
            </a:extLst>
          </p:cNvPr>
          <p:cNvSpPr>
            <a:spLocks noGrp="1"/>
          </p:cNvSpPr>
          <p:nvPr>
            <p:ph type="sldNum" sz="quarter" idx="12"/>
          </p:nvPr>
        </p:nvSpPr>
        <p:spPr/>
        <p:txBody>
          <a:bodyPr/>
          <a:lstStyle/>
          <a:p>
            <a:fld id="{3801C495-B0FE-B941-950D-F04B47F85F84}" type="slidenum">
              <a:rPr lang="en-US" smtClean="0"/>
              <a:pPr/>
              <a:t>45</a:t>
            </a:fld>
            <a:endParaRPr lang="en-US" dirty="0"/>
          </a:p>
        </p:txBody>
      </p:sp>
      <p:sp>
        <p:nvSpPr>
          <p:cNvPr id="5" name="Title 1">
            <a:extLst>
              <a:ext uri="{FF2B5EF4-FFF2-40B4-BE49-F238E27FC236}">
                <a16:creationId xmlns:a16="http://schemas.microsoft.com/office/drawing/2014/main" xmlns="" id="{0CAA86DB-2C4C-4C8E-B27F-A13A55224CE8}"/>
              </a:ext>
            </a:extLst>
          </p:cNvPr>
          <p:cNvSpPr>
            <a:spLocks noGrp="1"/>
          </p:cNvSpPr>
          <p:nvPr>
            <p:ph type="title"/>
          </p:nvPr>
        </p:nvSpPr>
        <p:spPr>
          <a:xfrm>
            <a:off x="457200" y="201022"/>
            <a:ext cx="8229600" cy="655260"/>
          </a:xfrm>
        </p:spPr>
        <p:txBody>
          <a:bodyPr>
            <a:normAutofit/>
          </a:bodyPr>
          <a:lstStyle/>
          <a:p>
            <a:r>
              <a:rPr lang="en-ZA" sz="3200" dirty="0"/>
              <a:t>References</a:t>
            </a:r>
          </a:p>
        </p:txBody>
      </p:sp>
    </p:spTree>
    <p:extLst>
      <p:ext uri="{BB962C8B-B14F-4D97-AF65-F5344CB8AC3E}">
        <p14:creationId xmlns:p14="http://schemas.microsoft.com/office/powerpoint/2010/main" val="5491687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5355AE9-EDE9-4D8F-AA47-4D9011BD6CED}"/>
              </a:ext>
            </a:extLst>
          </p:cNvPr>
          <p:cNvSpPr>
            <a:spLocks noGrp="1"/>
          </p:cNvSpPr>
          <p:nvPr>
            <p:ph idx="1"/>
          </p:nvPr>
        </p:nvSpPr>
        <p:spPr>
          <a:xfrm>
            <a:off x="453827" y="1340769"/>
            <a:ext cx="8229600" cy="4320480"/>
          </a:xfrm>
        </p:spPr>
        <p:txBody>
          <a:bodyPr>
            <a:noAutofit/>
          </a:bodyPr>
          <a:lstStyle/>
          <a:p>
            <a:r>
              <a:rPr lang="en-ZA" sz="1800" dirty="0">
                <a:solidFill>
                  <a:schemeClr val="tx1"/>
                </a:solidFill>
              </a:rPr>
              <a:t>UK DATA ARCHIVE. 2019. </a:t>
            </a:r>
            <a:r>
              <a:rPr lang="en-ZA" sz="1800" b="1" i="1" dirty="0">
                <a:solidFill>
                  <a:schemeClr val="tx1"/>
                </a:solidFill>
              </a:rPr>
              <a:t>Research data lifecycle</a:t>
            </a:r>
            <a:r>
              <a:rPr lang="en-ZA" sz="1800" dirty="0">
                <a:solidFill>
                  <a:schemeClr val="tx1"/>
                </a:solidFill>
              </a:rPr>
              <a:t>. Colchester, UK: University of Essex;  Manchester, UK: University of Manchester; London, UK: JISC. [Online] available at </a:t>
            </a:r>
            <a:r>
              <a:rPr lang="en-ZA" sz="1800" dirty="0">
                <a:solidFill>
                  <a:schemeClr val="tx1"/>
                </a:solidFill>
                <a:hlinkClick r:id="rId2"/>
              </a:rPr>
              <a:t>https://www.ukdataservice.ac.uk/manage-data/lifecycle</a:t>
            </a:r>
            <a:r>
              <a:rPr lang="en-ZA" sz="1800" dirty="0">
                <a:solidFill>
                  <a:schemeClr val="tx1"/>
                </a:solidFill>
              </a:rPr>
              <a:t> (Accessed 24 March 2019).</a:t>
            </a:r>
          </a:p>
          <a:p>
            <a:pPr lvl="0"/>
            <a:r>
              <a:rPr lang="en-US" sz="1900" dirty="0" smtClean="0">
                <a:solidFill>
                  <a:schemeClr val="tx1"/>
                </a:solidFill>
              </a:rPr>
              <a:t>UNITED </a:t>
            </a:r>
            <a:r>
              <a:rPr lang="en-US" sz="1900" dirty="0">
                <a:solidFill>
                  <a:schemeClr val="tx1"/>
                </a:solidFill>
              </a:rPr>
              <a:t>STATES ENVIRONMENTAL PROTECTION AGENCY (US EPA). 2002</a:t>
            </a:r>
            <a:r>
              <a:rPr lang="en-US" sz="1900" b="1" i="1" dirty="0">
                <a:solidFill>
                  <a:schemeClr val="tx1"/>
                </a:solidFill>
              </a:rPr>
              <a:t>. </a:t>
            </a:r>
            <a:r>
              <a:rPr lang="en-US" sz="1900" b="1" i="1" dirty="0">
                <a:solidFill>
                  <a:srgbClr val="000000"/>
                </a:solidFill>
              </a:rPr>
              <a:t>Guidance on Environmental Data Verification and Data Validation: EPA QA/G-8</a:t>
            </a:r>
            <a:r>
              <a:rPr lang="en-US" sz="1900" b="1" i="1" dirty="0"/>
              <a:t>. </a:t>
            </a:r>
            <a:r>
              <a:rPr lang="en-US" sz="1900" dirty="0">
                <a:solidFill>
                  <a:schemeClr val="tx1"/>
                </a:solidFill>
              </a:rPr>
              <a:t>Washington, DC: Environmental Protection Agency. [Online] available at  </a:t>
            </a:r>
            <a:r>
              <a:rPr lang="en-US" sz="1900" u="sng" dirty="0">
                <a:hlinkClick r:id="rId3"/>
              </a:rPr>
              <a:t>http://www.epa.gov/QUALITY/qs-docs/g8-final.pdf</a:t>
            </a:r>
            <a:r>
              <a:rPr lang="en-US" sz="1900" dirty="0"/>
              <a:t> </a:t>
            </a:r>
            <a:r>
              <a:rPr lang="en-US" sz="1900" dirty="0">
                <a:solidFill>
                  <a:schemeClr val="tx1"/>
                </a:solidFill>
              </a:rPr>
              <a:t>(Accessed 24 September 2014).</a:t>
            </a:r>
            <a:endParaRPr lang="en-US" sz="1900" b="1" i="1" dirty="0">
              <a:solidFill>
                <a:schemeClr val="tx1"/>
              </a:solidFill>
            </a:endParaRPr>
          </a:p>
          <a:p>
            <a:pPr lvl="0"/>
            <a:r>
              <a:rPr lang="en-US" sz="1900" b="1" i="1" dirty="0">
                <a:solidFill>
                  <a:schemeClr val="tx1"/>
                </a:solidFill>
              </a:rPr>
              <a:t>USGS Data Management.</a:t>
            </a:r>
            <a:r>
              <a:rPr lang="en-US" sz="1900" dirty="0">
                <a:solidFill>
                  <a:schemeClr val="tx1"/>
                </a:solidFill>
              </a:rPr>
              <a:t> [Online] available at </a:t>
            </a:r>
            <a:r>
              <a:rPr lang="en-US" sz="1900" u="sng" dirty="0">
                <a:hlinkClick r:id="rId4"/>
              </a:rPr>
              <a:t>http://www.usgs.gov/datamanagement/describe/metadata.php</a:t>
            </a:r>
            <a:r>
              <a:rPr lang="en-US" sz="1900" dirty="0"/>
              <a:t> </a:t>
            </a:r>
            <a:r>
              <a:rPr lang="en-US" sz="1900" dirty="0">
                <a:solidFill>
                  <a:schemeClr val="tx1"/>
                </a:solidFill>
              </a:rPr>
              <a:t>(Accessed 19 August 2014</a:t>
            </a:r>
            <a:r>
              <a:rPr lang="en-US" sz="1900" dirty="0" smtClean="0">
                <a:solidFill>
                  <a:schemeClr val="tx1"/>
                </a:solidFill>
              </a:rPr>
              <a:t>).</a:t>
            </a:r>
          </a:p>
        </p:txBody>
      </p:sp>
      <p:sp>
        <p:nvSpPr>
          <p:cNvPr id="4" name="Slide Number Placeholder 3">
            <a:extLst>
              <a:ext uri="{FF2B5EF4-FFF2-40B4-BE49-F238E27FC236}">
                <a16:creationId xmlns:a16="http://schemas.microsoft.com/office/drawing/2014/main" xmlns="" id="{3CC40096-F8FB-4CAA-8E64-18479745FE8D}"/>
              </a:ext>
            </a:extLst>
          </p:cNvPr>
          <p:cNvSpPr>
            <a:spLocks noGrp="1"/>
          </p:cNvSpPr>
          <p:nvPr>
            <p:ph type="sldNum" sz="quarter" idx="12"/>
          </p:nvPr>
        </p:nvSpPr>
        <p:spPr/>
        <p:txBody>
          <a:bodyPr/>
          <a:lstStyle/>
          <a:p>
            <a:fld id="{3801C495-B0FE-B941-950D-F04B47F85F84}" type="slidenum">
              <a:rPr lang="en-US" smtClean="0"/>
              <a:pPr/>
              <a:t>46</a:t>
            </a:fld>
            <a:endParaRPr lang="en-US" dirty="0"/>
          </a:p>
        </p:txBody>
      </p:sp>
      <p:sp>
        <p:nvSpPr>
          <p:cNvPr id="5" name="Title 1">
            <a:extLst>
              <a:ext uri="{FF2B5EF4-FFF2-40B4-BE49-F238E27FC236}">
                <a16:creationId xmlns:a16="http://schemas.microsoft.com/office/drawing/2014/main" xmlns="" id="{0CAA86DB-2C4C-4C8E-B27F-A13A55224CE8}"/>
              </a:ext>
            </a:extLst>
          </p:cNvPr>
          <p:cNvSpPr>
            <a:spLocks noGrp="1"/>
          </p:cNvSpPr>
          <p:nvPr>
            <p:ph type="title"/>
          </p:nvPr>
        </p:nvSpPr>
        <p:spPr>
          <a:xfrm>
            <a:off x="457200" y="201022"/>
            <a:ext cx="8229600" cy="655260"/>
          </a:xfrm>
        </p:spPr>
        <p:txBody>
          <a:bodyPr>
            <a:normAutofit/>
          </a:bodyPr>
          <a:lstStyle/>
          <a:p>
            <a:r>
              <a:rPr lang="en-ZA" sz="3200" dirty="0"/>
              <a:t>References</a:t>
            </a:r>
          </a:p>
        </p:txBody>
      </p:sp>
    </p:spTree>
    <p:extLst>
      <p:ext uri="{BB962C8B-B14F-4D97-AF65-F5344CB8AC3E}">
        <p14:creationId xmlns:p14="http://schemas.microsoft.com/office/powerpoint/2010/main" val="17975902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sz="2100" dirty="0">
                <a:solidFill>
                  <a:schemeClr val="tx1"/>
                </a:solidFill>
              </a:rPr>
              <a:t>VINOGRADOV, S. &amp; PASTSYAK, A. 2012. Evaluation of data anonymization tools.</a:t>
            </a:r>
            <a:r>
              <a:rPr lang="en-US" sz="2100" b="1" i="1" dirty="0">
                <a:solidFill>
                  <a:schemeClr val="tx1"/>
                </a:solidFill>
              </a:rPr>
              <a:t> </a:t>
            </a:r>
            <a:r>
              <a:rPr lang="en-US" sz="2100" dirty="0">
                <a:solidFill>
                  <a:schemeClr val="tx1"/>
                </a:solidFill>
              </a:rPr>
              <a:t>In:</a:t>
            </a:r>
            <a:r>
              <a:rPr lang="en-US" sz="2100" b="1" i="1" dirty="0">
                <a:solidFill>
                  <a:schemeClr val="tx1"/>
                </a:solidFill>
              </a:rPr>
              <a:t> Proceedings of DBKDA 2012: The Fourth International Conference on Advances in Databases, Knowledge, and Data Applications, held 29 February-5 March, 2012, Reunion Island. </a:t>
            </a:r>
            <a:r>
              <a:rPr lang="en-US" sz="2100" dirty="0">
                <a:solidFill>
                  <a:schemeClr val="tx1"/>
                </a:solidFill>
              </a:rPr>
              <a:t>Wilmington, DE: International Academy, Research and Industry Association (IARIA)</a:t>
            </a:r>
            <a:endParaRPr lang="en-US" sz="2100" b="1" i="1" dirty="0">
              <a:solidFill>
                <a:schemeClr val="tx1"/>
              </a:solidFill>
            </a:endParaRPr>
          </a:p>
          <a:p>
            <a:r>
              <a:rPr lang="en-US" sz="2100" b="1" i="1" dirty="0" smtClean="0">
                <a:solidFill>
                  <a:schemeClr val="tx1"/>
                </a:solidFill>
              </a:rPr>
              <a:t>What </a:t>
            </a:r>
            <a:r>
              <a:rPr lang="en-US" sz="2100" b="1" i="1" dirty="0">
                <a:solidFill>
                  <a:schemeClr val="tx1"/>
                </a:solidFill>
              </a:rPr>
              <a:t>is research data management?</a:t>
            </a:r>
            <a:r>
              <a:rPr lang="en-US" sz="2100" dirty="0">
                <a:solidFill>
                  <a:schemeClr val="tx1"/>
                </a:solidFill>
              </a:rPr>
              <a:t> Leicester, UK: University of Leicester., n.d. [Online] available at: </a:t>
            </a:r>
            <a:r>
              <a:rPr lang="en-US" sz="2100" dirty="0">
                <a:solidFill>
                  <a:schemeClr val="tx1"/>
                </a:solidFill>
                <a:hlinkClick r:id="rId2"/>
              </a:rPr>
              <a:t>https://www2.le.ac.uk/services/research-data/rdm/what-is-rdm</a:t>
            </a:r>
            <a:r>
              <a:rPr lang="en-US" sz="2100" dirty="0">
                <a:solidFill>
                  <a:schemeClr val="tx1"/>
                </a:solidFill>
              </a:rPr>
              <a:t> (Accessed 24 March 2019).</a:t>
            </a:r>
          </a:p>
          <a:p>
            <a:r>
              <a:rPr lang="en-US" sz="2100" dirty="0">
                <a:solidFill>
                  <a:schemeClr val="tx1"/>
                </a:solidFill>
              </a:rPr>
              <a:t>YUAN, X. 2014. </a:t>
            </a:r>
            <a:r>
              <a:rPr lang="en-US" sz="2100" b="1" i="1" dirty="0">
                <a:solidFill>
                  <a:srgbClr val="000000"/>
                </a:solidFill>
              </a:rPr>
              <a:t>Visualization and visual analytics</a:t>
            </a:r>
            <a:r>
              <a:rPr lang="en-US" sz="2100" b="1" i="1" dirty="0"/>
              <a:t>.</a:t>
            </a:r>
            <a:r>
              <a:rPr lang="en-US" sz="2100" dirty="0"/>
              <a:t> </a:t>
            </a:r>
            <a:r>
              <a:rPr lang="en-US" sz="2100" dirty="0">
                <a:solidFill>
                  <a:schemeClr val="tx1"/>
                </a:solidFill>
              </a:rPr>
              <a:t>Presentation 0n 12 June 2014 at CODATA International Training Workshop in Big Data for Science for Researchers from Emerging and Developing Countries, Beijing, China, 4-20 June 2014.</a:t>
            </a:r>
          </a:p>
          <a:p>
            <a:endParaRPr lang="en-US" dirty="0"/>
          </a:p>
        </p:txBody>
      </p:sp>
      <p:sp>
        <p:nvSpPr>
          <p:cNvPr id="4" name="Slide Number Placeholder 3"/>
          <p:cNvSpPr>
            <a:spLocks noGrp="1"/>
          </p:cNvSpPr>
          <p:nvPr>
            <p:ph type="sldNum" sz="quarter" idx="12"/>
          </p:nvPr>
        </p:nvSpPr>
        <p:spPr/>
        <p:txBody>
          <a:bodyPr/>
          <a:lstStyle/>
          <a:p>
            <a:fld id="{3801C495-B0FE-B941-950D-F04B47F85F84}" type="slidenum">
              <a:rPr lang="en-US" smtClean="0">
                <a:solidFill>
                  <a:prstClr val="black">
                    <a:tint val="75000"/>
                  </a:prstClr>
                </a:solidFill>
              </a:rPr>
              <a:pPr/>
              <a:t>47</a:t>
            </a:fld>
            <a:endParaRPr lang="en-US" dirty="0">
              <a:solidFill>
                <a:prstClr val="black">
                  <a:tint val="75000"/>
                </a:prstClr>
              </a:solidFill>
            </a:endParaRPr>
          </a:p>
        </p:txBody>
      </p:sp>
      <p:sp>
        <p:nvSpPr>
          <p:cNvPr id="5" name="Title 1">
            <a:extLst>
              <a:ext uri="{FF2B5EF4-FFF2-40B4-BE49-F238E27FC236}">
                <a16:creationId xmlns:a16="http://schemas.microsoft.com/office/drawing/2014/main" xmlns="" id="{0CAA86DB-2C4C-4C8E-B27F-A13A55224CE8}"/>
              </a:ext>
            </a:extLst>
          </p:cNvPr>
          <p:cNvSpPr>
            <a:spLocks noGrp="1"/>
          </p:cNvSpPr>
          <p:nvPr>
            <p:ph type="title"/>
          </p:nvPr>
        </p:nvSpPr>
        <p:spPr>
          <a:xfrm>
            <a:off x="457200" y="201022"/>
            <a:ext cx="8229600" cy="655260"/>
          </a:xfrm>
        </p:spPr>
        <p:txBody>
          <a:bodyPr>
            <a:normAutofit/>
          </a:bodyPr>
          <a:lstStyle/>
          <a:p>
            <a:r>
              <a:rPr lang="en-ZA" sz="3200" dirty="0"/>
              <a:t>References</a:t>
            </a:r>
          </a:p>
        </p:txBody>
      </p:sp>
    </p:spTree>
    <p:extLst>
      <p:ext uri="{BB962C8B-B14F-4D97-AF65-F5344CB8AC3E}">
        <p14:creationId xmlns:p14="http://schemas.microsoft.com/office/powerpoint/2010/main" val="633026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Types of Research Data</a:t>
            </a:r>
          </a:p>
        </p:txBody>
      </p:sp>
      <p:sp>
        <p:nvSpPr>
          <p:cNvPr id="3" name="Content Placeholder 2"/>
          <p:cNvSpPr>
            <a:spLocks noGrp="1"/>
          </p:cNvSpPr>
          <p:nvPr>
            <p:ph idx="1"/>
          </p:nvPr>
        </p:nvSpPr>
        <p:spPr/>
        <p:txBody>
          <a:bodyPr>
            <a:normAutofit/>
          </a:bodyPr>
          <a:lstStyle/>
          <a:p>
            <a:r>
              <a:rPr lang="en-US" sz="2400" dirty="0"/>
              <a:t>Numeric data</a:t>
            </a:r>
          </a:p>
          <a:p>
            <a:r>
              <a:rPr lang="en-US" sz="2400" dirty="0"/>
              <a:t>Visual data (still, moving and animation)</a:t>
            </a:r>
          </a:p>
          <a:p>
            <a:r>
              <a:rPr lang="en-US" sz="2400" dirty="0"/>
              <a:t>Audio data</a:t>
            </a:r>
          </a:p>
          <a:p>
            <a:r>
              <a:rPr lang="en-US" sz="2400" dirty="0"/>
              <a:t>Textual data</a:t>
            </a:r>
          </a:p>
        </p:txBody>
      </p:sp>
      <p:sp>
        <p:nvSpPr>
          <p:cNvPr id="4" name="Slide Number Placeholder 3"/>
          <p:cNvSpPr>
            <a:spLocks noGrp="1"/>
          </p:cNvSpPr>
          <p:nvPr>
            <p:ph type="sldNum" sz="quarter" idx="12"/>
          </p:nvPr>
        </p:nvSpPr>
        <p:spPr/>
        <p:txBody>
          <a:bodyPr/>
          <a:lstStyle/>
          <a:p>
            <a:fld id="{3801C495-B0FE-B941-950D-F04B47F85F84}" type="slidenum">
              <a:rPr lang="en-US" smtClean="0"/>
              <a:pPr/>
              <a:t>5</a:t>
            </a:fld>
            <a:endParaRPr lang="en-US" dirty="0"/>
          </a:p>
        </p:txBody>
      </p:sp>
    </p:spTree>
    <p:extLst>
      <p:ext uri="{BB962C8B-B14F-4D97-AF65-F5344CB8AC3E}">
        <p14:creationId xmlns:p14="http://schemas.microsoft.com/office/powerpoint/2010/main" val="7640401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083" y="274638"/>
            <a:ext cx="8461717" cy="1143000"/>
          </a:xfrm>
        </p:spPr>
        <p:txBody>
          <a:bodyPr>
            <a:normAutofit/>
          </a:bodyPr>
          <a:lstStyle/>
          <a:p>
            <a:r>
              <a:rPr lang="en-US" sz="3200" dirty="0"/>
              <a:t>Examples of Other types of data (related to the research process)</a:t>
            </a:r>
          </a:p>
        </p:txBody>
      </p:sp>
      <p:sp>
        <p:nvSpPr>
          <p:cNvPr id="3" name="Content Placeholder 2"/>
          <p:cNvSpPr>
            <a:spLocks noGrp="1"/>
          </p:cNvSpPr>
          <p:nvPr>
            <p:ph idx="1"/>
          </p:nvPr>
        </p:nvSpPr>
        <p:spPr>
          <a:xfrm>
            <a:off x="225083" y="1600201"/>
            <a:ext cx="8651631" cy="4645854"/>
          </a:xfrm>
        </p:spPr>
        <p:txBody>
          <a:bodyPr>
            <a:normAutofit lnSpcReduction="10000"/>
          </a:bodyPr>
          <a:lstStyle/>
          <a:p>
            <a:r>
              <a:rPr lang="en-US" sz="2400" b="1" dirty="0"/>
              <a:t>Referencing data </a:t>
            </a:r>
            <a:r>
              <a:rPr lang="en-US" sz="2400" dirty="0"/>
              <a:t>(e.g. list of literature consulted to generate the data, and list of secondary datasets created by others that were consulted)</a:t>
            </a:r>
          </a:p>
          <a:p>
            <a:r>
              <a:rPr lang="en-US" sz="2400" b="1" dirty="0"/>
              <a:t>Funding data</a:t>
            </a:r>
            <a:r>
              <a:rPr lang="en-US" sz="2400" dirty="0"/>
              <a:t> (contains information about sources of funding that was used to conduct the research)</a:t>
            </a:r>
          </a:p>
          <a:p>
            <a:r>
              <a:rPr lang="en-US" sz="2400" b="1" dirty="0"/>
              <a:t>Collaboration data </a:t>
            </a:r>
            <a:r>
              <a:rPr lang="en-US" sz="2400" dirty="0"/>
              <a:t>(comprise personal information and details about co-researchers on a specific research project)</a:t>
            </a:r>
          </a:p>
          <a:p>
            <a:r>
              <a:rPr lang="en-US" sz="2400" b="1" dirty="0"/>
              <a:t>Administrative data </a:t>
            </a:r>
            <a:r>
              <a:rPr lang="en-US" sz="2400" dirty="0"/>
              <a:t>(e.g. protocol development info, info on protocol defense, registrations for clinical trials, ethical clearance forms, permission forms from respondents etc.)</a:t>
            </a:r>
          </a:p>
          <a:p>
            <a:endParaRPr lang="en-US" sz="2400" dirty="0" smtClean="0">
              <a:solidFill>
                <a:srgbClr val="FF0000"/>
              </a:solidFill>
            </a:endParaRPr>
          </a:p>
          <a:p>
            <a:pPr marL="0" indent="0">
              <a:buNone/>
            </a:pPr>
            <a:r>
              <a:rPr lang="en-US" sz="2400" dirty="0" smtClean="0">
                <a:solidFill>
                  <a:srgbClr val="FF0000"/>
                </a:solidFill>
              </a:rPr>
              <a:t>NB</a:t>
            </a:r>
            <a:r>
              <a:rPr lang="en-US" sz="2400" dirty="0">
                <a:solidFill>
                  <a:srgbClr val="FF0000"/>
                </a:solidFill>
              </a:rPr>
              <a:t>! NOTE THIS IS NOT RESEARCH DATA!</a:t>
            </a:r>
            <a:endParaRPr lang="en-US" sz="2800" dirty="0">
              <a:solidFill>
                <a:srgbClr val="FF0000"/>
              </a:solidFill>
            </a:endParaRPr>
          </a:p>
        </p:txBody>
      </p:sp>
      <p:sp>
        <p:nvSpPr>
          <p:cNvPr id="4" name="Slide Number Placeholder 3"/>
          <p:cNvSpPr>
            <a:spLocks noGrp="1"/>
          </p:cNvSpPr>
          <p:nvPr>
            <p:ph type="sldNum" sz="quarter" idx="12"/>
          </p:nvPr>
        </p:nvSpPr>
        <p:spPr/>
        <p:txBody>
          <a:bodyPr/>
          <a:lstStyle/>
          <a:p>
            <a:fld id="{3801C495-B0FE-B941-950D-F04B47F85F84}" type="slidenum">
              <a:rPr lang="en-US" smtClean="0"/>
              <a:pPr/>
              <a:t>6</a:t>
            </a:fld>
            <a:endParaRPr lang="en-US" dirty="0"/>
          </a:p>
        </p:txBody>
      </p:sp>
    </p:spTree>
    <p:extLst>
      <p:ext uri="{BB962C8B-B14F-4D97-AF65-F5344CB8AC3E}">
        <p14:creationId xmlns:p14="http://schemas.microsoft.com/office/powerpoint/2010/main" val="769236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735" y="274638"/>
            <a:ext cx="8803037" cy="856330"/>
          </a:xfrm>
        </p:spPr>
        <p:txBody>
          <a:bodyPr>
            <a:normAutofit/>
          </a:bodyPr>
          <a:lstStyle/>
          <a:p>
            <a:r>
              <a:rPr lang="en-ZA" sz="3600" dirty="0"/>
              <a:t>What is Research Data Management? </a:t>
            </a:r>
          </a:p>
        </p:txBody>
      </p:sp>
      <p:sp>
        <p:nvSpPr>
          <p:cNvPr id="3" name="Content Placeholder 2"/>
          <p:cNvSpPr>
            <a:spLocks noGrp="1"/>
          </p:cNvSpPr>
          <p:nvPr>
            <p:ph idx="1"/>
          </p:nvPr>
        </p:nvSpPr>
        <p:spPr>
          <a:xfrm>
            <a:off x="418453" y="2402306"/>
            <a:ext cx="8229600" cy="4525963"/>
          </a:xfrm>
        </p:spPr>
        <p:txBody>
          <a:bodyPr/>
          <a:lstStyle/>
          <a:p>
            <a:endParaRPr lang="en-ZA" dirty="0"/>
          </a:p>
          <a:p>
            <a:endParaRPr lang="en-ZA" dirty="0"/>
          </a:p>
        </p:txBody>
      </p:sp>
      <p:sp>
        <p:nvSpPr>
          <p:cNvPr id="4" name="Slide Number Placeholder 3"/>
          <p:cNvSpPr>
            <a:spLocks noGrp="1"/>
          </p:cNvSpPr>
          <p:nvPr>
            <p:ph type="sldNum" sz="quarter" idx="12"/>
          </p:nvPr>
        </p:nvSpPr>
        <p:spPr/>
        <p:txBody>
          <a:bodyPr/>
          <a:lstStyle/>
          <a:p>
            <a:fld id="{3801C495-B0FE-B941-950D-F04B47F85F84}" type="slidenum">
              <a:rPr lang="en-US" smtClean="0"/>
              <a:pPr/>
              <a:t>7</a:t>
            </a:fld>
            <a:endParaRPr lang="en-US" dirty="0"/>
          </a:p>
        </p:txBody>
      </p:sp>
      <p:graphicFrame>
        <p:nvGraphicFramePr>
          <p:cNvPr id="7" name="Diagram 6"/>
          <p:cNvGraphicFramePr/>
          <p:nvPr>
            <p:extLst/>
          </p:nvPr>
        </p:nvGraphicFramePr>
        <p:xfrm>
          <a:off x="237979" y="1376714"/>
          <a:ext cx="8590547"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457200" y="5647507"/>
            <a:ext cx="7563173" cy="276999"/>
          </a:xfrm>
          <a:prstGeom prst="rect">
            <a:avLst/>
          </a:prstGeom>
          <a:noFill/>
        </p:spPr>
        <p:txBody>
          <a:bodyPr wrap="square" rtlCol="0">
            <a:spAutoFit/>
          </a:bodyPr>
          <a:lstStyle/>
          <a:p>
            <a:r>
              <a:rPr lang="en-ZA" sz="1200" dirty="0">
                <a:solidFill>
                  <a:srgbClr val="0000FF"/>
                </a:solidFill>
              </a:rPr>
              <a:t>University of Leicester, </a:t>
            </a:r>
            <a:r>
              <a:rPr lang="en-ZA" sz="1200" dirty="0">
                <a:hlinkClick r:id="rId7"/>
              </a:rPr>
              <a:t>http://www2.le.ac.uk/services/research-data/rdm/what-is-rdm</a:t>
            </a:r>
            <a:r>
              <a:rPr lang="en-ZA" sz="1200" dirty="0"/>
              <a:t> </a:t>
            </a:r>
          </a:p>
        </p:txBody>
      </p:sp>
    </p:spTree>
    <p:extLst>
      <p:ext uri="{BB962C8B-B14F-4D97-AF65-F5344CB8AC3E}">
        <p14:creationId xmlns:p14="http://schemas.microsoft.com/office/powerpoint/2010/main" val="718870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472038" y="3321578"/>
            <a:ext cx="2286595" cy="466130"/>
          </a:xfrm>
          <a:prstGeom prst="rect">
            <a:avLst/>
          </a:prstGeom>
          <a:noFill/>
        </p:spPr>
        <p:txBody>
          <a:bodyPr wrap="none" lIns="91440" tIns="45720" rIns="91440" bIns="45720">
            <a:prstTxWarp prst="textInflateBottom">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Data Citation</a:t>
            </a:r>
            <a:endParaRPr lang="en-US" sz="4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Rectangle 7"/>
          <p:cNvSpPr/>
          <p:nvPr/>
        </p:nvSpPr>
        <p:spPr>
          <a:xfrm rot="20982698">
            <a:off x="5794804" y="1856937"/>
            <a:ext cx="2972574" cy="694730"/>
          </a:xfrm>
          <a:prstGeom prst="rect">
            <a:avLst/>
          </a:prstGeom>
          <a:noFill/>
        </p:spPr>
        <p:txBody>
          <a:bodyPr wrap="none" lIns="91440" tIns="45720" rIns="91440" bIns="45720">
            <a:prstTxWarp prst="textCurveUp">
              <a:avLst/>
            </a:prstTxWarp>
            <a:spAutoFit/>
          </a:bodyPr>
          <a:lstStyle/>
          <a:p>
            <a:pPr algn="ct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Data Archiving </a:t>
            </a:r>
            <a:endParaRPr 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Rectangle 8"/>
          <p:cNvSpPr/>
          <p:nvPr/>
        </p:nvSpPr>
        <p:spPr>
          <a:xfrm>
            <a:off x="993149" y="3039296"/>
            <a:ext cx="1543452" cy="618530"/>
          </a:xfrm>
          <a:prstGeom prst="rect">
            <a:avLst/>
          </a:prstGeom>
          <a:noFill/>
        </p:spPr>
        <p:txBody>
          <a:bodyPr wrap="none" lIns="91440" tIns="45720" rIns="91440" bIns="45720">
            <a:prstTxWarp prst="textFadeRight">
              <a:avLst/>
            </a:prstTxWarp>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Metadata</a:t>
            </a:r>
            <a:endPar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0" name="Rectangle 9"/>
          <p:cNvSpPr/>
          <p:nvPr/>
        </p:nvSpPr>
        <p:spPr>
          <a:xfrm rot="758411">
            <a:off x="5635121" y="4342947"/>
            <a:ext cx="3086904" cy="542330"/>
          </a:xfrm>
          <a:prstGeom prst="rect">
            <a:avLst/>
          </a:prstGeom>
          <a:noFill/>
        </p:spPr>
        <p:txBody>
          <a:bodyPr wrap="none" lIns="91440" tIns="45720" rIns="91440" bIns="45720">
            <a:prstTxWarp prst="textArchUp">
              <a:avLst>
                <a:gd name="adj" fmla="val 11650494"/>
              </a:avLst>
            </a:prstTxWarp>
            <a:spAutoFit/>
          </a:bodyPr>
          <a:lstStyle/>
          <a:p>
            <a:pPr algn="ctr"/>
            <a:r>
              <a:rPr lang="en-US" sz="4000" b="1" dirty="0"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rPr>
              <a:t>Data Publishing</a:t>
            </a:r>
            <a:endParaRPr lang="en-US" sz="4000" b="1"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endParaRPr>
          </a:p>
        </p:txBody>
      </p:sp>
      <p:sp>
        <p:nvSpPr>
          <p:cNvPr id="12" name="Rectangle 11"/>
          <p:cNvSpPr/>
          <p:nvPr/>
        </p:nvSpPr>
        <p:spPr>
          <a:xfrm>
            <a:off x="601890" y="3657826"/>
            <a:ext cx="1397690" cy="707886"/>
          </a:xfrm>
          <a:prstGeom prst="rect">
            <a:avLst/>
          </a:prstGeom>
          <a:noFill/>
        </p:spPr>
        <p:txBody>
          <a:bodyPr wrap="square" lIns="91440" tIns="45720" rIns="91440" bIns="45720">
            <a:spAutoFit/>
          </a:bodyPr>
          <a:lstStyle/>
          <a:p>
            <a:pPr algn="ctr"/>
            <a:r>
              <a:rPr lang="en-US" sz="4000" b="1" cap="none" spc="0" dirty="0" smtClean="0">
                <a:ln w="12700">
                  <a:solidFill>
                    <a:schemeClr val="tx2">
                      <a:satMod val="155000"/>
                    </a:schemeClr>
                  </a:solidFill>
                  <a:prstDash val="solid"/>
                </a:ln>
                <a:solidFill>
                  <a:srgbClr val="660066"/>
                </a:solidFill>
                <a:effectLst>
                  <a:outerShdw blurRad="41275" dist="20320" dir="1800000" algn="tl" rotWithShape="0">
                    <a:srgbClr val="000000">
                      <a:alpha val="40000"/>
                    </a:srgbClr>
                  </a:outerShdw>
                </a:effectLst>
              </a:rPr>
              <a:t>DOI</a:t>
            </a:r>
            <a:endParaRPr lang="en-US" sz="4000" b="1" cap="none" spc="0" dirty="0">
              <a:ln w="12700">
                <a:solidFill>
                  <a:schemeClr val="tx2">
                    <a:satMod val="155000"/>
                  </a:schemeClr>
                </a:solidFill>
                <a:prstDash val="solid"/>
              </a:ln>
              <a:solidFill>
                <a:srgbClr val="660066"/>
              </a:solidFill>
              <a:effectLst>
                <a:outerShdw blurRad="41275" dist="20320" dir="1800000" algn="tl" rotWithShape="0">
                  <a:srgbClr val="000000">
                    <a:alpha val="40000"/>
                  </a:srgbClr>
                </a:outerShdw>
              </a:effectLst>
            </a:endParaRPr>
          </a:p>
        </p:txBody>
      </p:sp>
      <p:sp>
        <p:nvSpPr>
          <p:cNvPr id="15" name="Rectangle 14"/>
          <p:cNvSpPr/>
          <p:nvPr/>
        </p:nvSpPr>
        <p:spPr>
          <a:xfrm>
            <a:off x="1871628" y="4253950"/>
            <a:ext cx="3009036" cy="457200"/>
          </a:xfrm>
          <a:prstGeom prst="rect">
            <a:avLst/>
          </a:prstGeom>
          <a:noFill/>
        </p:spPr>
        <p:txBody>
          <a:bodyPr wrap="square" lIns="91440" tIns="45720" rIns="91440" bIns="45720">
            <a:prstTxWarp prst="textArchUp">
              <a:avLst/>
            </a:prstTxWarp>
            <a:spAutoFit/>
          </a:bodyPr>
          <a:lstStyle/>
          <a:p>
            <a:pPr algn="ctr"/>
            <a:r>
              <a:rPr lang="en-US" sz="4000" b="1" dirty="0">
                <a:ln w="18000">
                  <a:solidFill>
                    <a:schemeClr val="accent2">
                      <a:satMod val="140000"/>
                    </a:schemeClr>
                  </a:solidFill>
                  <a:prstDash val="solid"/>
                  <a:miter lim="800000"/>
                </a:ln>
                <a:solidFill>
                  <a:srgbClr val="FF6600"/>
                </a:solidFill>
                <a:effectLst>
                  <a:outerShdw blurRad="25500" dist="23000" dir="7020000" algn="tl">
                    <a:srgbClr val="000000">
                      <a:alpha val="50000"/>
                    </a:srgbClr>
                  </a:outerShdw>
                </a:effectLst>
              </a:rPr>
              <a:t>D</a:t>
            </a:r>
            <a:r>
              <a:rPr lang="en-US" sz="4000" b="1" dirty="0" smtClean="0">
                <a:ln w="18000">
                  <a:solidFill>
                    <a:schemeClr val="accent2">
                      <a:satMod val="140000"/>
                    </a:schemeClr>
                  </a:solidFill>
                  <a:prstDash val="solid"/>
                  <a:miter lim="800000"/>
                </a:ln>
                <a:solidFill>
                  <a:srgbClr val="FF6600"/>
                </a:solidFill>
                <a:effectLst>
                  <a:outerShdw blurRad="25500" dist="23000" dir="7020000" algn="tl">
                    <a:srgbClr val="000000">
                      <a:alpha val="50000"/>
                    </a:srgbClr>
                  </a:outerShdw>
                </a:effectLst>
              </a:rPr>
              <a:t>ata Analysis</a:t>
            </a:r>
            <a:endParaRPr lang="en-US" sz="4000" b="1" dirty="0">
              <a:ln w="18000">
                <a:solidFill>
                  <a:schemeClr val="accent2">
                    <a:satMod val="140000"/>
                  </a:schemeClr>
                </a:solidFill>
                <a:prstDash val="solid"/>
                <a:miter lim="800000"/>
              </a:ln>
              <a:solidFill>
                <a:srgbClr val="FF6600"/>
              </a:solidFill>
              <a:effectLst>
                <a:outerShdw blurRad="25500" dist="23000" dir="7020000" algn="tl">
                  <a:srgbClr val="000000">
                    <a:alpha val="50000"/>
                  </a:srgbClr>
                </a:outerShdw>
              </a:effectLst>
            </a:endParaRPr>
          </a:p>
        </p:txBody>
      </p:sp>
      <p:sp>
        <p:nvSpPr>
          <p:cNvPr id="16" name="Rectangle 15"/>
          <p:cNvSpPr/>
          <p:nvPr/>
        </p:nvSpPr>
        <p:spPr>
          <a:xfrm rot="430849">
            <a:off x="3648274" y="5505553"/>
            <a:ext cx="2876417" cy="584775"/>
          </a:xfrm>
          <a:prstGeom prst="rect">
            <a:avLst/>
          </a:prstGeom>
          <a:noFill/>
        </p:spPr>
        <p:txBody>
          <a:bodyPr wrap="square" lIns="91440" tIns="45720" rIns="91440" bIns="45720">
            <a:spAutoFit/>
          </a:bodyPr>
          <a:lstStyle/>
          <a:p>
            <a:pPr algn="ctr"/>
            <a:r>
              <a:rPr lang="en-US" sz="3200" b="1" cap="none" spc="0" dirty="0" smtClean="0">
                <a:ln w="12700">
                  <a:solidFill>
                    <a:schemeClr val="tx2">
                      <a:satMod val="155000"/>
                    </a:schemeClr>
                  </a:solidFill>
                  <a:prstDash val="solid"/>
                </a:ln>
                <a:solidFill>
                  <a:srgbClr val="0000FF"/>
                </a:solidFill>
                <a:effectLst>
                  <a:outerShdw blurRad="41275" dist="20320" dir="1800000" algn="tl" rotWithShape="0">
                    <a:srgbClr val="000000">
                      <a:alpha val="40000"/>
                    </a:srgbClr>
                  </a:outerShdw>
                </a:effectLst>
              </a:rPr>
              <a:t>Visualisation</a:t>
            </a:r>
            <a:endParaRPr lang="en-US" sz="4000" b="1" cap="none" spc="0" dirty="0">
              <a:ln w="12700">
                <a:solidFill>
                  <a:schemeClr val="tx2">
                    <a:satMod val="155000"/>
                  </a:schemeClr>
                </a:solidFill>
                <a:prstDash val="solid"/>
              </a:ln>
              <a:solidFill>
                <a:srgbClr val="0000FF"/>
              </a:solidFill>
              <a:effectLst>
                <a:outerShdw blurRad="41275" dist="20320" dir="1800000" algn="tl" rotWithShape="0">
                  <a:srgbClr val="000000">
                    <a:alpha val="40000"/>
                  </a:srgbClr>
                </a:outerShdw>
              </a:effectLst>
            </a:endParaRPr>
          </a:p>
        </p:txBody>
      </p:sp>
      <p:sp>
        <p:nvSpPr>
          <p:cNvPr id="18" name="Rectangle 17"/>
          <p:cNvSpPr/>
          <p:nvPr/>
        </p:nvSpPr>
        <p:spPr>
          <a:xfrm rot="19833359">
            <a:off x="1577887" y="2571566"/>
            <a:ext cx="4150816" cy="707886"/>
          </a:xfrm>
          <a:prstGeom prst="rect">
            <a:avLst/>
          </a:prstGeom>
          <a:noFill/>
        </p:spPr>
        <p:txBody>
          <a:bodyPr wrap="none" lIns="91440" tIns="45720" rIns="91440" bIns="45720">
            <a:spAutoFit/>
          </a:bodyPr>
          <a:lstStyle/>
          <a:p>
            <a:pPr algn="ctr"/>
            <a:r>
              <a:rPr lang="en-US" sz="40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Data Preservation</a:t>
            </a:r>
            <a:endParaRPr lang="en-US" sz="40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19" name="Rectangle 18"/>
          <p:cNvSpPr/>
          <p:nvPr/>
        </p:nvSpPr>
        <p:spPr>
          <a:xfrm rot="1177129">
            <a:off x="698597" y="4650060"/>
            <a:ext cx="2108270" cy="707886"/>
          </a:xfrm>
          <a:prstGeom prst="rect">
            <a:avLst/>
          </a:prstGeom>
          <a:noFill/>
        </p:spPr>
        <p:txBody>
          <a:bodyPr wrap="none" lIns="91440" tIns="45720" rIns="91440" bIns="45720">
            <a:spAutoFit/>
          </a:bodyPr>
          <a:lstStyle/>
          <a:p>
            <a:pPr algn="ctr"/>
            <a:r>
              <a:rPr lang="en-U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Big Data</a:t>
            </a:r>
            <a:endParaRPr lang="en-US"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0" name="Rectangle 19"/>
          <p:cNvSpPr/>
          <p:nvPr/>
        </p:nvSpPr>
        <p:spPr>
          <a:xfrm rot="19946896">
            <a:off x="2688268" y="4462225"/>
            <a:ext cx="3173674" cy="707886"/>
          </a:xfrm>
          <a:prstGeom prst="rect">
            <a:avLst/>
          </a:prstGeom>
          <a:noFill/>
        </p:spPr>
        <p:txBody>
          <a:bodyPr wrap="square" lIns="91440" tIns="45720" rIns="91440" bIns="45720">
            <a:spAutoFit/>
          </a:bodyPr>
          <a:lstStyle/>
          <a:p>
            <a:pPr algn="ctr"/>
            <a:r>
              <a:rPr lang="en-US" sz="4000" b="1" cap="none" spc="0" dirty="0" smtClean="0">
                <a:ln w="12700">
                  <a:solidFill>
                    <a:schemeClr val="tx2">
                      <a:satMod val="155000"/>
                    </a:schemeClr>
                  </a:solidFill>
                  <a:prstDash val="solid"/>
                </a:ln>
                <a:solidFill>
                  <a:schemeClr val="accent3">
                    <a:lumMod val="75000"/>
                  </a:schemeClr>
                </a:solidFill>
                <a:effectLst>
                  <a:outerShdw blurRad="41275" dist="20320" dir="1800000" algn="tl" rotWithShape="0">
                    <a:srgbClr val="000000">
                      <a:alpha val="40000"/>
                    </a:srgbClr>
                  </a:outerShdw>
                </a:effectLst>
              </a:rPr>
              <a:t>Linked Data</a:t>
            </a:r>
            <a:endParaRPr lang="en-US" sz="4000" b="1" cap="none" spc="0" dirty="0">
              <a:ln w="12700">
                <a:solidFill>
                  <a:schemeClr val="tx2">
                    <a:satMod val="155000"/>
                  </a:schemeClr>
                </a:solidFill>
                <a:prstDash val="solid"/>
              </a:ln>
              <a:solidFill>
                <a:schemeClr val="accent3">
                  <a:lumMod val="75000"/>
                </a:schemeClr>
              </a:solidFill>
              <a:effectLst>
                <a:outerShdw blurRad="41275" dist="20320" dir="1800000" algn="tl" rotWithShape="0">
                  <a:srgbClr val="000000">
                    <a:alpha val="40000"/>
                  </a:srgbClr>
                </a:outerShdw>
              </a:effectLst>
            </a:endParaRPr>
          </a:p>
        </p:txBody>
      </p:sp>
      <p:sp>
        <p:nvSpPr>
          <p:cNvPr id="21" name="Rectangle 20"/>
          <p:cNvSpPr/>
          <p:nvPr/>
        </p:nvSpPr>
        <p:spPr>
          <a:xfrm>
            <a:off x="1893272" y="1828800"/>
            <a:ext cx="1762022"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DMP</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22" name="TextBox 21"/>
          <p:cNvSpPr txBox="1"/>
          <p:nvPr/>
        </p:nvSpPr>
        <p:spPr>
          <a:xfrm rot="1008645">
            <a:off x="6412525" y="3794214"/>
            <a:ext cx="2724121" cy="584775"/>
          </a:xfrm>
          <a:prstGeom prst="rect">
            <a:avLst/>
          </a:prstGeom>
          <a:noFill/>
        </p:spPr>
        <p:txBody>
          <a:bodyPr wrap="square" rtlCol="0">
            <a:spAutoFit/>
          </a:bodyPr>
          <a:lstStyle/>
          <a:p>
            <a:r>
              <a:rPr lang="en-US" sz="3200" dirty="0" smtClean="0"/>
              <a:t>Data Policy</a:t>
            </a:r>
            <a:endParaRPr lang="en-US" sz="3200" dirty="0"/>
          </a:p>
        </p:txBody>
      </p:sp>
      <p:sp>
        <p:nvSpPr>
          <p:cNvPr id="23" name="Rectangle 22"/>
          <p:cNvSpPr/>
          <p:nvPr/>
        </p:nvSpPr>
        <p:spPr>
          <a:xfrm rot="21196423">
            <a:off x="897692" y="1434450"/>
            <a:ext cx="2303153" cy="707886"/>
          </a:xfrm>
          <a:prstGeom prst="rect">
            <a:avLst/>
          </a:prstGeom>
          <a:noFill/>
        </p:spPr>
        <p:txBody>
          <a:bodyPr wrap="none" lIns="91440" tIns="45720" rIns="91440" bIns="45720">
            <a:prstTxWarp prst="textCascadeUp">
              <a:avLst/>
            </a:prstTxWarp>
            <a:spAutoFit/>
          </a:bodyPr>
          <a:lstStyle/>
          <a:p>
            <a:pPr algn="ctr"/>
            <a:r>
              <a:rPr lang="en-US" sz="4000" b="1" cap="none" spc="0" dirty="0" smtClean="0">
                <a:ln w="12700">
                  <a:solidFill>
                    <a:schemeClr val="tx2">
                      <a:satMod val="155000"/>
                    </a:schemeClr>
                  </a:solidFill>
                  <a:prstDash val="solid"/>
                </a:ln>
                <a:solidFill>
                  <a:srgbClr val="1EEC0B"/>
                </a:solidFill>
                <a:effectLst>
                  <a:outerShdw blurRad="41275" dist="20320" dir="1800000" algn="tl" rotWithShape="0">
                    <a:srgbClr val="000000">
                      <a:alpha val="40000"/>
                    </a:srgbClr>
                  </a:outerShdw>
                </a:effectLst>
              </a:rPr>
              <a:t>Data Sharing</a:t>
            </a:r>
            <a:endParaRPr lang="en-US" sz="4000" b="1" cap="none" spc="0" dirty="0">
              <a:ln w="12700">
                <a:solidFill>
                  <a:schemeClr val="tx2">
                    <a:satMod val="155000"/>
                  </a:schemeClr>
                </a:solidFill>
                <a:prstDash val="solid"/>
              </a:ln>
              <a:solidFill>
                <a:srgbClr val="1EEC0B"/>
              </a:solidFill>
              <a:effectLst>
                <a:outerShdw blurRad="41275" dist="20320" dir="1800000" algn="tl" rotWithShape="0">
                  <a:srgbClr val="000000">
                    <a:alpha val="40000"/>
                  </a:srgbClr>
                </a:outerShdw>
              </a:effectLst>
            </a:endParaRPr>
          </a:p>
        </p:txBody>
      </p:sp>
      <p:sp>
        <p:nvSpPr>
          <p:cNvPr id="24" name="Rectangle 23"/>
          <p:cNvSpPr/>
          <p:nvPr/>
        </p:nvSpPr>
        <p:spPr>
          <a:xfrm>
            <a:off x="4183119" y="6144770"/>
            <a:ext cx="2674423" cy="479286"/>
          </a:xfrm>
          <a:prstGeom prst="rect">
            <a:avLst/>
          </a:prstGeom>
          <a:noFill/>
        </p:spPr>
        <p:txBody>
          <a:bodyPr wrap="none" lIns="91440" tIns="45720" rIns="91440" bIns="45720">
            <a:prstTxWarp prst="textDeflateTop">
              <a:avLst/>
            </a:prstTxWarp>
            <a:spAutoFit/>
          </a:bodyPr>
          <a:lstStyle/>
          <a:p>
            <a:pPr algn="ctr"/>
            <a:r>
              <a:rPr lang="en-US" sz="3600" b="1" cap="none" spc="0"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rPr>
              <a:t>Data Provenance</a:t>
            </a:r>
            <a:endParaRPr lang="en-US" sz="3600" b="1" cap="none" spc="0" dirty="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endParaRPr>
          </a:p>
        </p:txBody>
      </p:sp>
      <p:sp>
        <p:nvSpPr>
          <p:cNvPr id="26" name="Rectangle 25"/>
          <p:cNvSpPr/>
          <p:nvPr/>
        </p:nvSpPr>
        <p:spPr>
          <a:xfrm rot="19763549">
            <a:off x="5297288" y="944430"/>
            <a:ext cx="3762569" cy="707886"/>
          </a:xfrm>
          <a:prstGeom prst="rect">
            <a:avLst/>
          </a:prstGeom>
          <a:noFill/>
        </p:spPr>
        <p:txBody>
          <a:bodyPr wrap="none" lIns="91440" tIns="45720" rIns="91440" bIns="45720">
            <a:spAutoFit/>
          </a:bodyPr>
          <a:lstStyle/>
          <a:p>
            <a:pPr algn="ctr"/>
            <a:r>
              <a:rPr lang="en-US" sz="4000" b="1" dirty="0" smtClean="0">
                <a:ln w="12700">
                  <a:solidFill>
                    <a:schemeClr val="tx2">
                      <a:satMod val="155000"/>
                    </a:schemeClr>
                  </a:solidFill>
                  <a:prstDash val="solid"/>
                </a:ln>
                <a:solidFill>
                  <a:srgbClr val="3366FF"/>
                </a:solidFill>
                <a:effectLst>
                  <a:outerShdw blurRad="41275" dist="20320" dir="1800000" algn="tl" rotWithShape="0">
                    <a:srgbClr val="000000">
                      <a:alpha val="40000"/>
                    </a:srgbClr>
                  </a:outerShdw>
                </a:effectLst>
              </a:rPr>
              <a:t>Data Repository</a:t>
            </a:r>
            <a:endParaRPr lang="en-US" sz="4000" b="1" dirty="0">
              <a:ln w="12700">
                <a:solidFill>
                  <a:schemeClr val="tx2">
                    <a:satMod val="155000"/>
                  </a:schemeClr>
                </a:solidFill>
                <a:prstDash val="solid"/>
              </a:ln>
              <a:solidFill>
                <a:srgbClr val="3366FF"/>
              </a:solidFill>
              <a:effectLst>
                <a:outerShdw blurRad="41275" dist="20320" dir="1800000" algn="tl" rotWithShape="0">
                  <a:srgbClr val="000000">
                    <a:alpha val="40000"/>
                  </a:srgbClr>
                </a:outerShdw>
              </a:effectLst>
            </a:endParaRPr>
          </a:p>
        </p:txBody>
      </p:sp>
      <p:sp>
        <p:nvSpPr>
          <p:cNvPr id="27" name="Rectangle 26"/>
          <p:cNvSpPr/>
          <p:nvPr/>
        </p:nvSpPr>
        <p:spPr>
          <a:xfrm>
            <a:off x="4889833" y="4517138"/>
            <a:ext cx="3278462" cy="707886"/>
          </a:xfrm>
          <a:prstGeom prst="rect">
            <a:avLst/>
          </a:prstGeom>
          <a:noFill/>
        </p:spPr>
        <p:txBody>
          <a:bodyPr wrap="none" lIns="91440" tIns="45720" rIns="91440" bIns="45720">
            <a:spAutoFit/>
          </a:bodyPr>
          <a:lstStyle/>
          <a:p>
            <a:pPr algn="ctr"/>
            <a:r>
              <a:rPr lang="en-US" sz="4000" b="1" cap="none" spc="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Data Journals</a:t>
            </a:r>
            <a:endParaRPr lang="en-US" sz="4000" b="1" cap="none" spc="0"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endParaRPr>
          </a:p>
        </p:txBody>
      </p:sp>
      <p:sp>
        <p:nvSpPr>
          <p:cNvPr id="28" name="Rectangle 27"/>
          <p:cNvSpPr/>
          <p:nvPr/>
        </p:nvSpPr>
        <p:spPr>
          <a:xfrm>
            <a:off x="3028601" y="1143000"/>
            <a:ext cx="2286595" cy="1323439"/>
          </a:xfrm>
          <a:prstGeom prst="rect">
            <a:avLst/>
          </a:prstGeom>
        </p:spPr>
        <p:txBody>
          <a:bodyPr wrap="square">
            <a:spAutoFit/>
          </a:bodyPr>
          <a:lstStyle/>
          <a:p>
            <a:pPr lvl="0" algn="ctr"/>
            <a:r>
              <a:rPr lang="en-US" sz="4000" b="1" dirty="0" smtClean="0">
                <a:ln w="12700">
                  <a:solidFill>
                    <a:srgbClr val="000000">
                      <a:satMod val="155000"/>
                    </a:srgbClr>
                  </a:solidFill>
                  <a:prstDash val="solid"/>
                </a:ln>
                <a:solidFill>
                  <a:schemeClr val="accent1">
                    <a:lumMod val="60000"/>
                    <a:lumOff val="40000"/>
                  </a:schemeClr>
                </a:solidFill>
                <a:effectLst>
                  <a:outerShdw blurRad="41275" dist="20320" dir="1800000" algn="tl" rotWithShape="0">
                    <a:srgbClr val="000000">
                      <a:alpha val="40000"/>
                    </a:srgbClr>
                  </a:outerShdw>
                </a:effectLst>
              </a:rPr>
              <a:t>Open Data</a:t>
            </a:r>
            <a:endParaRPr lang="en-US" sz="4000" b="1" dirty="0">
              <a:ln w="12700">
                <a:solidFill>
                  <a:srgbClr val="000000">
                    <a:satMod val="155000"/>
                  </a:srgbClr>
                </a:solidFill>
                <a:prstDash val="solid"/>
              </a:ln>
              <a:solidFill>
                <a:schemeClr val="accent1">
                  <a:lumMod val="60000"/>
                  <a:lumOff val="40000"/>
                </a:schemeClr>
              </a:solidFill>
              <a:effectLst>
                <a:outerShdw blurRad="41275" dist="20320" dir="1800000" algn="tl" rotWithShape="0">
                  <a:srgbClr val="000000">
                    <a:alpha val="40000"/>
                  </a:srgbClr>
                </a:outerShdw>
              </a:effectLst>
            </a:endParaRPr>
          </a:p>
        </p:txBody>
      </p:sp>
      <p:sp>
        <p:nvSpPr>
          <p:cNvPr id="29" name="Rectangle 28"/>
          <p:cNvSpPr/>
          <p:nvPr/>
        </p:nvSpPr>
        <p:spPr>
          <a:xfrm rot="1059982">
            <a:off x="-35098" y="5355606"/>
            <a:ext cx="4447436" cy="677108"/>
          </a:xfrm>
          <a:prstGeom prst="rect">
            <a:avLst/>
          </a:prstGeom>
          <a:noFill/>
        </p:spPr>
        <p:txBody>
          <a:bodyPr wrap="none" lIns="91440" tIns="45720" rIns="91440" bIns="45720">
            <a:spAutoFit/>
          </a:bodyPr>
          <a:lstStyle/>
          <a:p>
            <a:pPr algn="ctr"/>
            <a:r>
              <a:rPr lang="en-US" sz="3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Data Anonymisation</a:t>
            </a:r>
            <a:endParaRPr lang="en-US" sz="3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0" name="Rectangle 29"/>
          <p:cNvSpPr/>
          <p:nvPr/>
        </p:nvSpPr>
        <p:spPr>
          <a:xfrm>
            <a:off x="5643437" y="2919928"/>
            <a:ext cx="3411511" cy="584775"/>
          </a:xfrm>
          <a:prstGeom prst="rect">
            <a:avLst/>
          </a:prstGeom>
          <a:noFill/>
        </p:spPr>
        <p:txBody>
          <a:bodyPr wrap="none" lIns="91440" tIns="45720" rIns="91440" bIns="45720">
            <a:spAutoFit/>
          </a:bodyPr>
          <a:lstStyle/>
          <a:p>
            <a:pPr algn="ctr"/>
            <a:r>
              <a:rPr lang="en-US" sz="3200" b="1" cap="none" spc="0" dirty="0" smtClean="0">
                <a:ln w="12700">
                  <a:solidFill>
                    <a:schemeClr val="tx2">
                      <a:satMod val="155000"/>
                    </a:schemeClr>
                  </a:solidFill>
                  <a:prstDash val="solid"/>
                </a:ln>
                <a:solidFill>
                  <a:schemeClr val="accent4">
                    <a:lumMod val="50000"/>
                  </a:schemeClr>
                </a:solidFill>
                <a:effectLst>
                  <a:outerShdw blurRad="41275" dist="20320" dir="1800000" algn="tl" rotWithShape="0">
                    <a:srgbClr val="000000">
                      <a:alpha val="40000"/>
                    </a:srgbClr>
                  </a:outerShdw>
                </a:effectLst>
              </a:rPr>
              <a:t>Copyright </a:t>
            </a:r>
            <a:r>
              <a:rPr lang="en-US" sz="3200" b="1" cap="none" spc="0" dirty="0" smtClean="0">
                <a:ln w="12700">
                  <a:solidFill>
                    <a:schemeClr val="tx2">
                      <a:satMod val="155000"/>
                    </a:schemeClr>
                  </a:solidFill>
                  <a:prstDash val="solid"/>
                </a:ln>
                <a:solidFill>
                  <a:srgbClr val="7C5405"/>
                </a:solidFill>
                <a:effectLst>
                  <a:outerShdw blurRad="41275" dist="20320" dir="1800000" algn="tl" rotWithShape="0">
                    <a:srgbClr val="000000">
                      <a:alpha val="40000"/>
                    </a:srgbClr>
                  </a:outerShdw>
                </a:effectLst>
              </a:rPr>
              <a:t>License</a:t>
            </a:r>
            <a:endParaRPr lang="en-US" sz="3200" b="1" cap="none" spc="0" dirty="0">
              <a:ln w="12700">
                <a:solidFill>
                  <a:schemeClr val="tx2">
                    <a:satMod val="155000"/>
                  </a:schemeClr>
                </a:solidFill>
                <a:prstDash val="solid"/>
              </a:ln>
              <a:solidFill>
                <a:srgbClr val="7C5405"/>
              </a:solidFill>
              <a:effectLst>
                <a:outerShdw blurRad="41275" dist="20320" dir="1800000" algn="tl" rotWithShape="0">
                  <a:srgbClr val="000000">
                    <a:alpha val="40000"/>
                  </a:srgbClr>
                </a:outerShdw>
              </a:effectLst>
            </a:endParaRPr>
          </a:p>
        </p:txBody>
      </p:sp>
      <p:sp>
        <p:nvSpPr>
          <p:cNvPr id="31" name="Rectangle 30"/>
          <p:cNvSpPr/>
          <p:nvPr/>
        </p:nvSpPr>
        <p:spPr>
          <a:xfrm rot="1307433">
            <a:off x="74540" y="5782138"/>
            <a:ext cx="3220753" cy="707886"/>
          </a:xfrm>
          <a:prstGeom prst="rect">
            <a:avLst/>
          </a:prstGeom>
          <a:noFill/>
        </p:spPr>
        <p:txBody>
          <a:bodyPr wrap="none" lIns="91440" tIns="45720" rIns="91440" bIns="45720">
            <a:spAutoFit/>
          </a:bodyPr>
          <a:lstStyle/>
          <a:p>
            <a:pPr algn="ctr"/>
            <a:r>
              <a:rPr lang="en-US" sz="4000" b="1" cap="none" spc="0" dirty="0" smtClean="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t>Data Formats</a:t>
            </a:r>
            <a:endParaRPr lang="en-US" sz="4000" b="1" cap="none" spc="0" dirty="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endParaRPr>
          </a:p>
        </p:txBody>
      </p:sp>
      <p:sp>
        <p:nvSpPr>
          <p:cNvPr id="3" name="TextBox 2"/>
          <p:cNvSpPr txBox="1"/>
          <p:nvPr/>
        </p:nvSpPr>
        <p:spPr>
          <a:xfrm>
            <a:off x="767685" y="1071279"/>
            <a:ext cx="1086133" cy="461665"/>
          </a:xfrm>
          <a:prstGeom prst="rect">
            <a:avLst/>
          </a:prstGeom>
          <a:noFill/>
        </p:spPr>
        <p:txBody>
          <a:bodyPr wrap="square" rtlCol="0">
            <a:spAutoFit/>
          </a:bodyPr>
          <a:lstStyle/>
          <a:p>
            <a:r>
              <a:rPr lang="en-US" sz="2400" dirty="0" smtClean="0"/>
              <a:t>Messy</a:t>
            </a:r>
            <a:endParaRPr lang="en-US" sz="2400" dirty="0"/>
          </a:p>
        </p:txBody>
      </p:sp>
      <p:sp>
        <p:nvSpPr>
          <p:cNvPr id="4" name="TextBox 3"/>
          <p:cNvSpPr txBox="1"/>
          <p:nvPr/>
        </p:nvSpPr>
        <p:spPr>
          <a:xfrm>
            <a:off x="4753018" y="1067647"/>
            <a:ext cx="1429122" cy="461665"/>
          </a:xfrm>
          <a:prstGeom prst="rect">
            <a:avLst/>
          </a:prstGeom>
          <a:noFill/>
        </p:spPr>
        <p:txBody>
          <a:bodyPr wrap="square" rtlCol="0">
            <a:spAutoFit/>
          </a:bodyPr>
          <a:lstStyle/>
          <a:p>
            <a:r>
              <a:rPr lang="en-US" sz="2400" dirty="0" smtClean="0"/>
              <a:t>Complex</a:t>
            </a:r>
            <a:endParaRPr lang="en-US" sz="2400" dirty="0"/>
          </a:p>
        </p:txBody>
      </p:sp>
      <p:sp>
        <p:nvSpPr>
          <p:cNvPr id="5" name="TextBox 4"/>
          <p:cNvSpPr txBox="1"/>
          <p:nvPr/>
        </p:nvSpPr>
        <p:spPr>
          <a:xfrm>
            <a:off x="2325540" y="4512809"/>
            <a:ext cx="1715557" cy="461665"/>
          </a:xfrm>
          <a:prstGeom prst="rect">
            <a:avLst/>
          </a:prstGeom>
          <a:noFill/>
        </p:spPr>
        <p:txBody>
          <a:bodyPr wrap="square" rtlCol="0">
            <a:spAutoFit/>
          </a:bodyPr>
          <a:lstStyle/>
          <a:p>
            <a:r>
              <a:rPr lang="en-US" sz="2400" dirty="0" smtClean="0"/>
              <a:t>Small Data</a:t>
            </a:r>
            <a:endParaRPr lang="en-US" sz="2400" dirty="0"/>
          </a:p>
        </p:txBody>
      </p:sp>
      <p:sp>
        <p:nvSpPr>
          <p:cNvPr id="6" name="TextBox 5"/>
          <p:cNvSpPr txBox="1"/>
          <p:nvPr/>
        </p:nvSpPr>
        <p:spPr>
          <a:xfrm>
            <a:off x="513344" y="2271582"/>
            <a:ext cx="1714947" cy="830997"/>
          </a:xfrm>
          <a:prstGeom prst="rect">
            <a:avLst/>
          </a:prstGeom>
          <a:noFill/>
        </p:spPr>
        <p:txBody>
          <a:bodyPr wrap="square" rtlCol="0">
            <a:spAutoFit/>
          </a:bodyPr>
          <a:lstStyle/>
          <a:p>
            <a:r>
              <a:rPr lang="en-US" sz="2400" dirty="0" smtClean="0"/>
              <a:t>Various formats</a:t>
            </a:r>
            <a:endParaRPr lang="en-US" sz="2400" dirty="0"/>
          </a:p>
        </p:txBody>
      </p:sp>
      <p:sp>
        <p:nvSpPr>
          <p:cNvPr id="11" name="TextBox 10"/>
          <p:cNvSpPr txBox="1"/>
          <p:nvPr/>
        </p:nvSpPr>
        <p:spPr>
          <a:xfrm>
            <a:off x="6857542" y="2583052"/>
            <a:ext cx="2152188" cy="461665"/>
          </a:xfrm>
          <a:prstGeom prst="rect">
            <a:avLst/>
          </a:prstGeom>
          <a:noFill/>
        </p:spPr>
        <p:txBody>
          <a:bodyPr wrap="square" rtlCol="0">
            <a:spAutoFit/>
          </a:bodyPr>
          <a:lstStyle/>
          <a:p>
            <a:r>
              <a:rPr lang="en-US" sz="2400" dirty="0" smtClean="0"/>
              <a:t>Various devices</a:t>
            </a:r>
            <a:endParaRPr lang="en-US" sz="2400" dirty="0"/>
          </a:p>
        </p:txBody>
      </p:sp>
      <p:sp>
        <p:nvSpPr>
          <p:cNvPr id="14" name="TextBox 13"/>
          <p:cNvSpPr txBox="1"/>
          <p:nvPr/>
        </p:nvSpPr>
        <p:spPr>
          <a:xfrm>
            <a:off x="4041150" y="2694782"/>
            <a:ext cx="2553703" cy="461665"/>
          </a:xfrm>
          <a:prstGeom prst="rect">
            <a:avLst/>
          </a:prstGeom>
          <a:noFill/>
        </p:spPr>
        <p:txBody>
          <a:bodyPr wrap="square" rtlCol="0">
            <a:spAutoFit/>
          </a:bodyPr>
          <a:lstStyle/>
          <a:p>
            <a:r>
              <a:rPr lang="en-US" sz="2400" dirty="0" smtClean="0"/>
              <a:t>Various Versions</a:t>
            </a:r>
            <a:endParaRPr lang="en-US" sz="2400" dirty="0"/>
          </a:p>
        </p:txBody>
      </p:sp>
      <p:sp>
        <p:nvSpPr>
          <p:cNvPr id="25" name="TextBox 24"/>
          <p:cNvSpPr txBox="1"/>
          <p:nvPr/>
        </p:nvSpPr>
        <p:spPr>
          <a:xfrm>
            <a:off x="6802700" y="5318745"/>
            <a:ext cx="2341301" cy="461665"/>
          </a:xfrm>
          <a:prstGeom prst="rect">
            <a:avLst/>
          </a:prstGeom>
          <a:noFill/>
        </p:spPr>
        <p:txBody>
          <a:bodyPr wrap="square" rtlCol="0">
            <a:spAutoFit/>
          </a:bodyPr>
          <a:lstStyle/>
          <a:p>
            <a:r>
              <a:rPr lang="en-US" sz="2400" dirty="0" smtClean="0"/>
              <a:t>Sensitive Data</a:t>
            </a:r>
            <a:endParaRPr lang="en-US" sz="2400" dirty="0"/>
          </a:p>
        </p:txBody>
      </p:sp>
      <p:sp>
        <p:nvSpPr>
          <p:cNvPr id="32" name="Title 31"/>
          <p:cNvSpPr>
            <a:spLocks noGrp="1"/>
          </p:cNvSpPr>
          <p:nvPr>
            <p:ph type="title"/>
          </p:nvPr>
        </p:nvSpPr>
        <p:spPr>
          <a:xfrm>
            <a:off x="195438" y="113257"/>
            <a:ext cx="6553200" cy="914401"/>
          </a:xfrm>
        </p:spPr>
        <p:txBody>
          <a:bodyPr>
            <a:normAutofit/>
          </a:bodyPr>
          <a:lstStyle/>
          <a:p>
            <a:r>
              <a:rPr lang="en-ZA" sz="3600" dirty="0" smtClean="0"/>
              <a:t>RDM: a brave new world</a:t>
            </a:r>
            <a:endParaRPr lang="en-ZA" sz="3600" dirty="0"/>
          </a:p>
        </p:txBody>
      </p:sp>
    </p:spTree>
    <p:extLst>
      <p:ext uri="{BB962C8B-B14F-4D97-AF65-F5344CB8AC3E}">
        <p14:creationId xmlns:p14="http://schemas.microsoft.com/office/powerpoint/2010/main" val="194526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4739"/>
            <a:ext cx="8229600" cy="764049"/>
          </a:xfrm>
        </p:spPr>
        <p:txBody>
          <a:bodyPr>
            <a:normAutofit/>
          </a:bodyPr>
          <a:lstStyle/>
          <a:p>
            <a:r>
              <a:rPr lang="en-ZA" sz="3200" dirty="0"/>
              <a:t>Why manage research data?</a:t>
            </a:r>
          </a:p>
        </p:txBody>
      </p:sp>
      <p:sp>
        <p:nvSpPr>
          <p:cNvPr id="3" name="Content Placeholder 2"/>
          <p:cNvSpPr>
            <a:spLocks noGrp="1"/>
          </p:cNvSpPr>
          <p:nvPr>
            <p:ph idx="1"/>
          </p:nvPr>
        </p:nvSpPr>
        <p:spPr>
          <a:xfrm>
            <a:off x="254899" y="966085"/>
            <a:ext cx="8634202" cy="5131878"/>
          </a:xfrm>
        </p:spPr>
        <p:txBody>
          <a:bodyPr>
            <a:normAutofit fontScale="55000" lnSpcReduction="20000"/>
          </a:bodyPr>
          <a:lstStyle/>
          <a:p>
            <a:pPr marL="342900" lvl="0" indent="-342900">
              <a:lnSpc>
                <a:spcPct val="150000"/>
              </a:lnSpc>
              <a:spcBef>
                <a:spcPts val="0"/>
              </a:spcBef>
              <a:spcAft>
                <a:spcPts val="800"/>
              </a:spcAft>
              <a:buFont typeface="Arial" panose="020B0604020202020204" pitchFamily="34" charset="0"/>
              <a:buChar char="•"/>
              <a:tabLst>
                <a:tab pos="457200" algn="l"/>
              </a:tabLst>
            </a:pPr>
            <a:r>
              <a:rPr lang="en-US" sz="3600" dirty="0">
                <a:solidFill>
                  <a:schemeClr val="tx1"/>
                </a:solidFill>
                <a:latin typeface="Arial" panose="020B0604020202020204" pitchFamily="34" charset="0"/>
                <a:ea typeface="Times New Roman" panose="02020603050405020304" pitchFamily="18" charset="0"/>
                <a:cs typeface="Arial" panose="020B0604020202020204" pitchFamily="34" charset="0"/>
              </a:rPr>
              <a:t>Research Data is viewed as a scholarly product just like journal articles, theses and books, and should therefore be managed effectively</a:t>
            </a:r>
            <a:endParaRPr lang="en-US" sz="36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50000"/>
              </a:lnSpc>
              <a:spcBef>
                <a:spcPts val="0"/>
              </a:spcBef>
              <a:buFont typeface="Arial" panose="020B0604020202020204" pitchFamily="34" charset="0"/>
              <a:buChar char="•"/>
              <a:tabLst>
                <a:tab pos="457200" algn="l"/>
              </a:tabLst>
            </a:pPr>
            <a:r>
              <a:rPr lang="en-US" sz="3600" dirty="0">
                <a:solidFill>
                  <a:schemeClr val="tx1"/>
                </a:solidFill>
                <a:latin typeface="Arial" panose="020B0604020202020204" pitchFamily="34" charset="0"/>
                <a:ea typeface="Times New Roman" panose="02020603050405020304" pitchFamily="18" charset="0"/>
                <a:cs typeface="Arial" panose="020B0604020202020204" pitchFamily="34" charset="0"/>
              </a:rPr>
              <a:t>Data (especially digital data) is fragile and easily lost. Proper research data management practices ensure that your data is not inadvertently changed, manipulated or lost, but secure</a:t>
            </a:r>
          </a:p>
          <a:p>
            <a:pPr marL="342900" lvl="0" indent="-342900">
              <a:lnSpc>
                <a:spcPct val="150000"/>
              </a:lnSpc>
              <a:spcBef>
                <a:spcPts val="0"/>
              </a:spcBef>
              <a:buFont typeface="Arial" panose="020B0604020202020204" pitchFamily="34" charset="0"/>
              <a:buChar char="•"/>
              <a:tabLst>
                <a:tab pos="457200" algn="l"/>
              </a:tabLst>
            </a:pPr>
            <a:r>
              <a:rPr lang="en-US" sz="3600" dirty="0">
                <a:solidFill>
                  <a:schemeClr val="tx1"/>
                </a:solidFill>
                <a:latin typeface="Arial" panose="020B0604020202020204" pitchFamily="34" charset="0"/>
                <a:ea typeface="Times New Roman" panose="02020603050405020304" pitchFamily="18" charset="0"/>
                <a:cs typeface="Arial" panose="020B0604020202020204" pitchFamily="34" charset="0"/>
              </a:rPr>
              <a:t>RDM ensures research data and records are accurate (without errors), complete, authentic and reliable. This then increases the quality of analyses</a:t>
            </a:r>
          </a:p>
          <a:p>
            <a:pPr marL="342900" lvl="0" indent="-342900">
              <a:lnSpc>
                <a:spcPct val="150000"/>
              </a:lnSpc>
              <a:spcBef>
                <a:spcPts val="0"/>
              </a:spcBef>
              <a:buFont typeface="Arial" panose="020B0604020202020204" pitchFamily="34" charset="0"/>
              <a:buChar char="•"/>
              <a:tabLst>
                <a:tab pos="457200" algn="l"/>
              </a:tabLst>
            </a:pPr>
            <a:r>
              <a:rPr lang="en-US" sz="3600" dirty="0">
                <a:solidFill>
                  <a:schemeClr val="tx1"/>
                </a:solidFill>
                <a:latin typeface="Arial" panose="020B0604020202020204" pitchFamily="34" charset="0"/>
                <a:ea typeface="Times New Roman" panose="02020603050405020304" pitchFamily="18" charset="0"/>
                <a:cs typeface="Arial" panose="020B0604020202020204" pitchFamily="34" charset="0"/>
              </a:rPr>
              <a:t>Well-managed and accessible data allows others to validate, verify and replicate findings</a:t>
            </a:r>
          </a:p>
          <a:p>
            <a:pPr marL="342900" lvl="0" indent="-342900">
              <a:lnSpc>
                <a:spcPct val="150000"/>
              </a:lnSpc>
              <a:spcBef>
                <a:spcPts val="0"/>
              </a:spcBef>
              <a:buFont typeface="Arial" panose="020B0604020202020204" pitchFamily="34" charset="0"/>
              <a:buChar char="•"/>
              <a:tabLst>
                <a:tab pos="457200" algn="l"/>
              </a:tabLst>
            </a:pPr>
            <a:r>
              <a:rPr lang="en-US" sz="3600" dirty="0">
                <a:solidFill>
                  <a:schemeClr val="tx1"/>
                </a:solidFill>
                <a:latin typeface="Arial" panose="020B0604020202020204" pitchFamily="34" charset="0"/>
                <a:ea typeface="Times New Roman" panose="02020603050405020304" pitchFamily="18" charset="0"/>
                <a:cs typeface="Arial" panose="020B0604020202020204" pitchFamily="34" charset="0"/>
              </a:rPr>
              <a:t>RDM protect researchers and institutions from reputational, financial and legal risk, when others question research results and outcomes</a:t>
            </a:r>
          </a:p>
          <a:p>
            <a:pPr lvl="0"/>
            <a:endParaRPr lang="en-ZA" sz="2000" dirty="0">
              <a:solidFill>
                <a:schemeClr val="tx1"/>
              </a:solidFill>
            </a:endParaRPr>
          </a:p>
        </p:txBody>
      </p:sp>
      <p:sp>
        <p:nvSpPr>
          <p:cNvPr id="6" name="Slide Number Placeholder 5"/>
          <p:cNvSpPr>
            <a:spLocks noGrp="1"/>
          </p:cNvSpPr>
          <p:nvPr>
            <p:ph type="sldNum" sz="quarter" idx="12"/>
          </p:nvPr>
        </p:nvSpPr>
        <p:spPr/>
        <p:txBody>
          <a:bodyPr/>
          <a:lstStyle/>
          <a:p>
            <a:fld id="{3801C495-B0FE-B941-950D-F04B47F85F84}" type="slidenum">
              <a:rPr lang="en-US" smtClean="0"/>
              <a:pPr/>
              <a:t>9</a:t>
            </a:fld>
            <a:endParaRPr lang="en-US" dirty="0"/>
          </a:p>
        </p:txBody>
      </p:sp>
    </p:spTree>
    <p:extLst>
      <p:ext uri="{BB962C8B-B14F-4D97-AF65-F5344CB8AC3E}">
        <p14:creationId xmlns:p14="http://schemas.microsoft.com/office/powerpoint/2010/main" val="1620149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1650</TotalTime>
  <Words>4337</Words>
  <Application>Microsoft Macintosh PowerPoint</Application>
  <PresentationFormat>On-screen Show (4:3)</PresentationFormat>
  <Paragraphs>473</Paragraphs>
  <Slides>47</Slides>
  <Notes>19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47</vt:i4>
      </vt:variant>
    </vt:vector>
  </HeadingPairs>
  <TitlesOfParts>
    <vt:vector size="55" baseType="lpstr">
      <vt:lpstr>Calibri</vt:lpstr>
      <vt:lpstr>Open Sans</vt:lpstr>
      <vt:lpstr>Times New Roman</vt:lpstr>
      <vt:lpstr>Verdana</vt:lpstr>
      <vt:lpstr>Wingdings</vt:lpstr>
      <vt:lpstr>Arial</vt:lpstr>
      <vt:lpstr>Office Theme</vt:lpstr>
      <vt:lpstr>1_Office Theme</vt:lpstr>
      <vt:lpstr>Research Data Management </vt:lpstr>
      <vt:lpstr>Overview</vt:lpstr>
      <vt:lpstr>Introduction</vt:lpstr>
      <vt:lpstr>What is meant by ‘Research Data’?</vt:lpstr>
      <vt:lpstr>Types of Research Data</vt:lpstr>
      <vt:lpstr>Examples of Other types of data (related to the research process)</vt:lpstr>
      <vt:lpstr>What is Research Data Management? </vt:lpstr>
      <vt:lpstr>RDM: a brave new world</vt:lpstr>
      <vt:lpstr>Why manage research data?</vt:lpstr>
      <vt:lpstr>Why manage research data?</vt:lpstr>
      <vt:lpstr>PowerPoint Presentation</vt:lpstr>
      <vt:lpstr>PowerPoint Presentation</vt:lpstr>
      <vt:lpstr>Designing Data Management Plans</vt:lpstr>
      <vt:lpstr>Data Capture/Collection</vt:lpstr>
      <vt:lpstr>Data Storage &amp; Backup</vt:lpstr>
      <vt:lpstr>Metadata Creation</vt:lpstr>
      <vt:lpstr>Data Interpretation and Analysis</vt:lpstr>
      <vt:lpstr>Data Visualisation</vt:lpstr>
      <vt:lpstr>Data Cleansing, Verification &amp; Validation</vt:lpstr>
      <vt:lpstr>Data anonymisation</vt:lpstr>
      <vt:lpstr>Data Sharing</vt:lpstr>
      <vt:lpstr>Data Publishing (Sharing)</vt:lpstr>
      <vt:lpstr>Registry of Research Data Repositories</vt:lpstr>
      <vt:lpstr>Data repurposing/re-use</vt:lpstr>
      <vt:lpstr>Data Citation (referencing)</vt:lpstr>
      <vt:lpstr>Various Stakeholders in RDM</vt:lpstr>
      <vt:lpstr>Issues that Institutions needs to address</vt:lpstr>
      <vt:lpstr>Example: University of Pretoria</vt:lpstr>
      <vt:lpstr>Investigation of Research Data Repository software solutions – University of Pretoria</vt:lpstr>
      <vt:lpstr>Investigation of Research Data Repository software solutions - University of Pretoria</vt:lpstr>
      <vt:lpstr>Investigation of Research Data Repository software solutions – University of Pretoria</vt:lpstr>
      <vt:lpstr>PowerPoint Presentation</vt:lpstr>
      <vt:lpstr>PowerPoint Presentation</vt:lpstr>
      <vt:lpstr>How the Training is delivered at UP</vt:lpstr>
      <vt:lpstr>Next steps</vt:lpstr>
      <vt:lpstr>Helpful tools</vt:lpstr>
      <vt:lpstr>Helpful Tools (2)</vt:lpstr>
      <vt:lpstr>PowerPoint Presentation</vt:lpstr>
      <vt:lpstr>References</vt:lpstr>
      <vt:lpstr>References</vt:lpstr>
      <vt:lpstr>References</vt:lpstr>
      <vt:lpstr>References</vt:lpstr>
      <vt:lpstr>References</vt:lpstr>
      <vt:lpstr>References</vt:lpstr>
      <vt:lpstr>References</vt:lpstr>
      <vt:lpstr>References</vt:lpstr>
      <vt:lpstr>References</vt:lpstr>
    </vt:vector>
  </TitlesOfParts>
  <Company>University of Pretoria</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Humanities Project</dc:title>
  <dc:creator>User</dc:creator>
  <cp:lastModifiedBy>Dr. BJ Van Wyk</cp:lastModifiedBy>
  <cp:revision>114</cp:revision>
  <dcterms:created xsi:type="dcterms:W3CDTF">2016-05-09T11:51:13Z</dcterms:created>
  <dcterms:modified xsi:type="dcterms:W3CDTF">2019-03-24T18:37:44Z</dcterms:modified>
</cp:coreProperties>
</file>